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649" r:id="rId2"/>
    <p:sldId id="650" r:id="rId3"/>
    <p:sldId id="651" r:id="rId4"/>
    <p:sldId id="670" r:id="rId5"/>
    <p:sldId id="672" r:id="rId6"/>
    <p:sldId id="393" r:id="rId7"/>
    <p:sldId id="579" r:id="rId8"/>
    <p:sldId id="585" r:id="rId9"/>
    <p:sldId id="586" r:id="rId10"/>
    <p:sldId id="587" r:id="rId11"/>
    <p:sldId id="658" r:id="rId12"/>
    <p:sldId id="596" r:id="rId13"/>
    <p:sldId id="578" r:id="rId14"/>
    <p:sldId id="512" r:id="rId15"/>
    <p:sldId id="513" r:id="rId16"/>
    <p:sldId id="671" r:id="rId17"/>
    <p:sldId id="423" r:id="rId18"/>
    <p:sldId id="396" r:id="rId19"/>
    <p:sldId id="400" r:id="rId20"/>
    <p:sldId id="541" r:id="rId21"/>
    <p:sldId id="619" r:id="rId22"/>
    <p:sldId id="653" r:id="rId23"/>
    <p:sldId id="550" r:id="rId24"/>
    <p:sldId id="402" r:id="rId25"/>
    <p:sldId id="418" r:id="rId26"/>
    <p:sldId id="407" r:id="rId27"/>
    <p:sldId id="433" r:id="rId28"/>
    <p:sldId id="655" r:id="rId29"/>
  </p:sldIdLst>
  <p:sldSz cx="10890250" cy="6126163"/>
  <p:notesSz cx="6881813"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29" userDrawn="1">
          <p15:clr>
            <a:srgbClr val="A4A3A4"/>
          </p15:clr>
        </p15:guide>
        <p15:guide id="2" pos="34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9966"/>
    <a:srgbClr val="FF9900"/>
    <a:srgbClr val="FFCC99"/>
    <a:srgbClr val="FFFFCC"/>
    <a:srgbClr val="CCFFFF"/>
    <a:srgbClr val="99CCFF"/>
    <a:srgbClr val="CCFF99"/>
    <a:srgbClr val="CC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85831" autoAdjust="0"/>
  </p:normalViewPr>
  <p:slideViewPr>
    <p:cSldViewPr>
      <p:cViewPr varScale="1">
        <p:scale>
          <a:sx n="57" d="100"/>
          <a:sy n="57" d="100"/>
        </p:scale>
        <p:origin x="1188" y="40"/>
      </p:cViewPr>
      <p:guideLst>
        <p:guide orient="horz" pos="1929"/>
        <p:guide pos="34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023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7575" y="4416425"/>
            <a:ext cx="5046663" cy="4183063"/>
          </a:xfrm>
          <a:prstGeom prst="rect">
            <a:avLst/>
          </a:prstGeom>
          <a:noFill/>
          <a:ln w="12700">
            <a:noFill/>
            <a:miter lim="800000"/>
            <a:headEnd/>
            <a:tailEnd/>
          </a:ln>
          <a:effectLst/>
        </p:spPr>
        <p:txBody>
          <a:bodyPr vert="horz" wrap="square" lIns="91483" tIns="44939" rIns="91483" bIns="44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23" name="Rectangle 3"/>
          <p:cNvSpPr>
            <a:spLocks noGrp="1" noRot="1" noChangeAspect="1" noChangeArrowheads="1" noTextEdit="1"/>
          </p:cNvSpPr>
          <p:nvPr>
            <p:ph type="sldImg" idx="2"/>
          </p:nvPr>
        </p:nvSpPr>
        <p:spPr bwMode="auto">
          <a:xfrm>
            <a:off x="676275" y="884238"/>
            <a:ext cx="5530850" cy="311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08080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3538" name="Rectangle 1031"/>
          <p:cNvSpPr>
            <a:spLocks noGrp="1" noChangeArrowheads="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2FD9D9-9EE8-4F68-ABB7-5CDAC04B6008}" type="slidenum">
              <a:rPr lang="en-US"/>
              <a:pPr/>
              <a:t>1</a:t>
            </a:fld>
            <a:endParaRPr lang="en-US"/>
          </a:p>
        </p:txBody>
      </p:sp>
      <p:sp>
        <p:nvSpPr>
          <p:cNvPr id="193539" name="Rectangle 2"/>
          <p:cNvSpPr>
            <a:spLocks noGrp="1" noRot="1" noChangeAspect="1" noChangeArrowheads="1" noTextEdit="1"/>
          </p:cNvSpPr>
          <p:nvPr>
            <p:ph type="sldImg"/>
          </p:nvPr>
        </p:nvSpPr>
        <p:spPr>
          <a:xfrm>
            <a:off x="344488" y="698500"/>
            <a:ext cx="6194425" cy="3486150"/>
          </a:xfrm>
          <a:ln/>
        </p:spPr>
      </p:sp>
      <p:sp>
        <p:nvSpPr>
          <p:cNvPr id="193540" name="Rectangle 3"/>
          <p:cNvSpPr>
            <a:spLocks noGrp="1" noChangeArrowheads="1"/>
          </p:cNvSpPr>
          <p:nvPr>
            <p:ph type="body" idx="1"/>
          </p:nvPr>
        </p:nvSpPr>
        <p:spPr>
          <a:xfrm>
            <a:off x="915988" y="4416425"/>
            <a:ext cx="5049837"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7" rIns="92432" bIns="46217"/>
          <a:lstStyle/>
          <a:p>
            <a:pPr eaLnBrk="1" hangingPunct="1"/>
            <a:r>
              <a:rPr lang="el-GR" b="1" dirty="0">
                <a:solidFill>
                  <a:srgbClr val="231A06"/>
                </a:solidFill>
                <a:cs typeface="Arial" charset="0"/>
              </a:rPr>
              <a:t>Figure 28.17: The oldest known fossil angiosperm</a:t>
            </a:r>
            <a:r>
              <a:rPr lang="en-US" b="1" dirty="0">
                <a:solidFill>
                  <a:srgbClr val="231A06"/>
                </a:solidFill>
                <a:cs typeface="Arial" charset="0"/>
              </a:rPr>
              <a:t>.</a:t>
            </a:r>
            <a:r>
              <a:rPr lang="el-GR" b="1" dirty="0">
                <a:solidFill>
                  <a:srgbClr val="231A06"/>
                </a:solidFill>
                <a:cs typeface="Arial" charset="0"/>
              </a:rPr>
              <a:t> </a:t>
            </a:r>
            <a:endParaRPr lang="en-US" b="1" dirty="0">
              <a:solidFill>
                <a:srgbClr val="231A06"/>
              </a:solidFill>
              <a:cs typeface="Arial" charset="0"/>
            </a:endParaRPr>
          </a:p>
          <a:p>
            <a:pPr eaLnBrk="1" hangingPunct="1"/>
            <a:r>
              <a:rPr lang="el-GR" dirty="0">
                <a:solidFill>
                  <a:srgbClr val="231A06"/>
                </a:solidFill>
                <a:cs typeface="Arial" charset="0"/>
              </a:rPr>
              <a:t>This fossil of </a:t>
            </a:r>
            <a:r>
              <a:rPr lang="el-GR" i="1" dirty="0">
                <a:solidFill>
                  <a:srgbClr val="231A06"/>
                </a:solidFill>
                <a:cs typeface="Arial" charset="0"/>
              </a:rPr>
              <a:t>Archaefructus </a:t>
            </a:r>
            <a:r>
              <a:rPr lang="el-GR" dirty="0">
                <a:solidFill>
                  <a:srgbClr val="231A06"/>
                </a:solidFill>
                <a:cs typeface="Arial" charset="0"/>
              </a:rPr>
              <a:t>shows a carpel-bearing stem. Discovered in northeastern China, it is about 125 million years old.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8838" lvl="1" indent="-439738" defTabSz="814388">
              <a:spcBef>
                <a:spcPct val="20000"/>
              </a:spcBef>
              <a:buSzPct val="100000"/>
              <a:buFontTx/>
              <a:buChar char="–"/>
            </a:pPr>
            <a:r>
              <a:rPr lang="en-US" dirty="0">
                <a:latin typeface="Arial" charset="0"/>
              </a:rPr>
              <a:t>Small, green or yellow flowers</a:t>
            </a:r>
          </a:p>
          <a:p>
            <a:pPr marL="858838" lvl="1" indent="-439738" defTabSz="814388">
              <a:spcBef>
                <a:spcPct val="20000"/>
              </a:spcBef>
              <a:buSzPct val="100000"/>
              <a:buFontTx/>
              <a:buChar char="–"/>
            </a:pPr>
            <a:r>
              <a:rPr lang="en-US" dirty="0">
                <a:latin typeface="Arial" charset="0"/>
              </a:rPr>
              <a:t>Odorless</a:t>
            </a:r>
          </a:p>
          <a:p>
            <a:pPr marL="858838" lvl="1" indent="-439738" defTabSz="814388">
              <a:spcBef>
                <a:spcPct val="20000"/>
              </a:spcBef>
              <a:buSzPct val="100000"/>
              <a:buFontTx/>
              <a:buChar char="–"/>
            </a:pPr>
            <a:r>
              <a:rPr lang="en-US" dirty="0">
                <a:solidFill>
                  <a:srgbClr val="FF6600"/>
                </a:solidFill>
                <a:latin typeface="Arial" charset="0"/>
              </a:rPr>
              <a:t>Why?</a:t>
            </a:r>
          </a:p>
          <a:p>
            <a:endParaRPr lang="en-US" dirty="0"/>
          </a:p>
        </p:txBody>
      </p:sp>
    </p:spTree>
    <p:extLst>
      <p:ext uri="{BB962C8B-B14F-4D97-AF65-F5344CB8AC3E}">
        <p14:creationId xmlns:p14="http://schemas.microsoft.com/office/powerpoint/2010/main" val="189637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30402" name="Rectangle 1031"/>
          <p:cNvSpPr>
            <a:spLocks noGrp="1" noChangeArrowheads="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CACAB7C-3E33-44A9-9304-539A8ED6EB7E}" type="slidenum">
              <a:rPr lang="en-US"/>
              <a:pPr/>
              <a:t>21</a:t>
            </a:fld>
            <a:endParaRPr lang="en-US"/>
          </a:p>
        </p:txBody>
      </p:sp>
      <p:sp>
        <p:nvSpPr>
          <p:cNvPr id="230403" name="Rectangle 2"/>
          <p:cNvSpPr>
            <a:spLocks noGrp="1" noRot="1" noChangeAspect="1" noChangeArrowheads="1" noTextEdit="1"/>
          </p:cNvSpPr>
          <p:nvPr>
            <p:ph type="sldImg"/>
          </p:nvPr>
        </p:nvSpPr>
        <p:spPr>
          <a:xfrm>
            <a:off x="344488" y="698500"/>
            <a:ext cx="6194425" cy="3486150"/>
          </a:xfrm>
          <a:ln/>
        </p:spPr>
      </p:sp>
      <p:sp>
        <p:nvSpPr>
          <p:cNvPr id="230404" name="Rectangle 3"/>
          <p:cNvSpPr>
            <a:spLocks noGrp="1" noChangeArrowheads="1"/>
          </p:cNvSpPr>
          <p:nvPr>
            <p:ph type="body" idx="1"/>
          </p:nvPr>
        </p:nvSpPr>
        <p:spPr>
          <a:xfrm>
            <a:off x="915988" y="4416425"/>
            <a:ext cx="5049837"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7" rIns="92432" bIns="46217"/>
          <a:lstStyle/>
          <a:p>
            <a:pPr eaLnBrk="1" hangingPunct="1"/>
            <a:r>
              <a:rPr lang="el-GR" b="1">
                <a:solidFill>
                  <a:srgbClr val="231A06"/>
                </a:solidFill>
                <a:cs typeface="Arial" charset="0"/>
              </a:rPr>
              <a:t>Figure 36.5: Ultraviolet markings on insect</a:t>
            </a:r>
            <a:r>
              <a:rPr lang="en-US" b="1">
                <a:solidFill>
                  <a:srgbClr val="231A06"/>
                </a:solidFill>
                <a:cs typeface="Arial" charset="0"/>
              </a:rPr>
              <a:t>-</a:t>
            </a:r>
            <a:r>
              <a:rPr lang="el-GR" b="1">
                <a:solidFill>
                  <a:srgbClr val="231A06"/>
                </a:solidFill>
                <a:cs typeface="Arial" charset="0"/>
              </a:rPr>
              <a:t>pollinated flowers</a:t>
            </a:r>
            <a:r>
              <a:rPr lang="en-US" b="1">
                <a:solidFill>
                  <a:srgbClr val="231A06"/>
                </a:solidFill>
                <a:cs typeface="Arial" charset="0"/>
              </a:rPr>
              <a:t>.</a:t>
            </a:r>
            <a:r>
              <a:rPr lang="el-GR" b="1">
                <a:solidFill>
                  <a:srgbClr val="231A06"/>
                </a:solidFill>
                <a:cs typeface="Arial" charset="0"/>
              </a:rPr>
              <a:t> </a:t>
            </a:r>
            <a:endParaRPr lang="en-US" b="1">
              <a:solidFill>
                <a:srgbClr val="231A06"/>
              </a:solidFill>
              <a:cs typeface="Arial" charset="0"/>
            </a:endParaRPr>
          </a:p>
          <a:p>
            <a:pPr eaLnBrk="1" hangingPunct="1"/>
            <a:r>
              <a:rPr lang="el-GR">
                <a:solidFill>
                  <a:srgbClr val="231A06"/>
                </a:solidFill>
                <a:cs typeface="Arial" charset="0"/>
              </a:rPr>
              <a:t>These markings draw attention to the center of the flower, where the pollen grains and nectar are located.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884238"/>
            <a:ext cx="5530850" cy="3111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185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884238"/>
            <a:ext cx="5530850" cy="3111500"/>
          </a:xfrm>
        </p:spPr>
      </p:sp>
      <p:sp>
        <p:nvSpPr>
          <p:cNvPr id="3" name="Notes Placeholder 2"/>
          <p:cNvSpPr>
            <a:spLocks noGrp="1"/>
          </p:cNvSpPr>
          <p:nvPr>
            <p:ph type="body" idx="1"/>
          </p:nvPr>
        </p:nvSpPr>
        <p:spPr/>
        <p:txBody>
          <a:bodyPr/>
          <a:lstStyle/>
          <a:p>
            <a:r>
              <a:rPr lang="en-US" dirty="0"/>
              <a:t>Passive or active dispersal???</a:t>
            </a:r>
          </a:p>
        </p:txBody>
      </p:sp>
    </p:spTree>
    <p:extLst>
      <p:ext uri="{BB962C8B-B14F-4D97-AF65-F5344CB8AC3E}">
        <p14:creationId xmlns:p14="http://schemas.microsoft.com/office/powerpoint/2010/main" val="355919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4562" name="Rectangle 1031"/>
          <p:cNvSpPr>
            <a:spLocks noGrp="1" noChangeArrowheads="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4F1179E-80C5-4465-A977-90194F8DE3D0}" type="slidenum">
              <a:rPr lang="en-US"/>
              <a:pPr/>
              <a:t>2</a:t>
            </a:fld>
            <a:endParaRPr lang="en-US"/>
          </a:p>
        </p:txBody>
      </p:sp>
      <p:sp>
        <p:nvSpPr>
          <p:cNvPr id="194563" name="Rectangle 2"/>
          <p:cNvSpPr>
            <a:spLocks noGrp="1" noRot="1" noChangeAspect="1" noChangeArrowheads="1" noTextEdit="1"/>
          </p:cNvSpPr>
          <p:nvPr>
            <p:ph type="sldImg"/>
          </p:nvPr>
        </p:nvSpPr>
        <p:spPr>
          <a:xfrm>
            <a:off x="344488" y="698500"/>
            <a:ext cx="6194425" cy="3486150"/>
          </a:xfrm>
          <a:ln/>
        </p:spPr>
      </p:sp>
      <p:sp>
        <p:nvSpPr>
          <p:cNvPr id="194564" name="Rectangle 3"/>
          <p:cNvSpPr>
            <a:spLocks noGrp="1" noChangeArrowheads="1"/>
          </p:cNvSpPr>
          <p:nvPr>
            <p:ph type="body" idx="1"/>
          </p:nvPr>
        </p:nvSpPr>
        <p:spPr>
          <a:xfrm>
            <a:off x="915988" y="4416425"/>
            <a:ext cx="5049837"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7" rIns="92432" bIns="46217"/>
          <a:lstStyle/>
          <a:p>
            <a:pPr eaLnBrk="1" hangingPunct="1"/>
            <a:r>
              <a:rPr lang="el-GR" b="1" dirty="0">
                <a:solidFill>
                  <a:srgbClr val="231A06"/>
                </a:solidFill>
                <a:cs typeface="Arial" charset="0"/>
              </a:rPr>
              <a:t>Figure 28.18: Fossil flower</a:t>
            </a:r>
            <a:r>
              <a:rPr lang="en-US" b="1" dirty="0">
                <a:solidFill>
                  <a:srgbClr val="231A06"/>
                </a:solidFill>
                <a:cs typeface="Arial" charset="0"/>
              </a:rPr>
              <a:t>. </a:t>
            </a:r>
          </a:p>
          <a:p>
            <a:pPr eaLnBrk="1" hangingPunct="1"/>
            <a:r>
              <a:rPr lang="el-GR" dirty="0">
                <a:solidFill>
                  <a:srgbClr val="231A06"/>
                </a:solidFill>
                <a:cs typeface="Arial" charset="0"/>
              </a:rPr>
              <a:t>The fossilized flower of the extinct plant </a:t>
            </a:r>
            <a:r>
              <a:rPr lang="el-GR" i="1" dirty="0">
                <a:solidFill>
                  <a:srgbClr val="231A06"/>
                </a:solidFill>
                <a:cs typeface="Arial" charset="0"/>
              </a:rPr>
              <a:t>Archaeanthus linnenbergeri, </a:t>
            </a:r>
            <a:r>
              <a:rPr lang="el-GR" dirty="0">
                <a:solidFill>
                  <a:srgbClr val="231A06"/>
                </a:solidFill>
                <a:cs typeface="Arial" charset="0"/>
              </a:rPr>
              <a:t>which lived about 100 mya. The scars on the reproductive axis (receptacle) may show where stamens, petals, and sepals were originally attached but abscised (fell off). Many spirally arranged pistils were still attached at the time this flower was fossilized.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6370" name="Rectangle 1031"/>
          <p:cNvSpPr>
            <a:spLocks noGrp="1" noChangeArrowheads="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B5F586A-54F6-4309-BBEE-0BBE686F3F47}" type="slidenum">
              <a:rPr lang="en-US"/>
              <a:pPr/>
              <a:t>7</a:t>
            </a:fld>
            <a:endParaRPr lang="en-US"/>
          </a:p>
        </p:txBody>
      </p:sp>
      <p:sp>
        <p:nvSpPr>
          <p:cNvPr id="186371" name="Rectangle 2"/>
          <p:cNvSpPr>
            <a:spLocks noGrp="1" noRot="1" noChangeAspect="1" noChangeArrowheads="1" noTextEdit="1"/>
          </p:cNvSpPr>
          <p:nvPr>
            <p:ph type="sldImg"/>
          </p:nvPr>
        </p:nvSpPr>
        <p:spPr>
          <a:xfrm>
            <a:off x="344488" y="698500"/>
            <a:ext cx="6194425" cy="3486150"/>
          </a:xfrm>
          <a:ln/>
        </p:spPr>
      </p:sp>
      <p:sp>
        <p:nvSpPr>
          <p:cNvPr id="186372" name="Rectangle 3"/>
          <p:cNvSpPr>
            <a:spLocks noGrp="1" noChangeArrowheads="1"/>
          </p:cNvSpPr>
          <p:nvPr>
            <p:ph type="body" idx="1"/>
          </p:nvPr>
        </p:nvSpPr>
        <p:spPr>
          <a:xfrm>
            <a:off x="915988" y="4416425"/>
            <a:ext cx="5049837"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7" rIns="92432" bIns="46217"/>
          <a:lstStyle/>
          <a:p>
            <a:pPr eaLnBrk="1" hangingPunct="1"/>
            <a:r>
              <a:rPr lang="el-GR" b="1" dirty="0">
                <a:solidFill>
                  <a:srgbClr val="231A06"/>
                </a:solidFill>
                <a:cs typeface="Arial" charset="0"/>
              </a:rPr>
              <a:t>Figure 28.19: Evolution of flowering plants.</a:t>
            </a:r>
            <a:endParaRPr lang="el-GR" dirty="0">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7394" name="Rectangle 1031"/>
          <p:cNvSpPr>
            <a:spLocks noGrp="1" noChangeArrowheads="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1177CDD-1E74-45FF-A2BF-B5FD64C3F7C0}" type="slidenum">
              <a:rPr lang="en-US"/>
              <a:pPr/>
              <a:t>8</a:t>
            </a:fld>
            <a:endParaRPr lang="en-US"/>
          </a:p>
        </p:txBody>
      </p:sp>
      <p:sp>
        <p:nvSpPr>
          <p:cNvPr id="187395" name="Rectangle 2"/>
          <p:cNvSpPr>
            <a:spLocks noGrp="1" noRot="1" noChangeAspect="1" noChangeArrowheads="1" noTextEdit="1"/>
          </p:cNvSpPr>
          <p:nvPr>
            <p:ph type="sldImg"/>
          </p:nvPr>
        </p:nvSpPr>
        <p:spPr>
          <a:xfrm>
            <a:off x="344488" y="698500"/>
            <a:ext cx="6194425" cy="3486150"/>
          </a:xfrm>
          <a:ln/>
        </p:spPr>
      </p:sp>
      <p:sp>
        <p:nvSpPr>
          <p:cNvPr id="187396" name="Rectangle 3"/>
          <p:cNvSpPr>
            <a:spLocks noGrp="1" noChangeArrowheads="1"/>
          </p:cNvSpPr>
          <p:nvPr>
            <p:ph type="body" idx="1"/>
          </p:nvPr>
        </p:nvSpPr>
        <p:spPr>
          <a:xfrm>
            <a:off x="915988" y="4416425"/>
            <a:ext cx="5049837"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7" rIns="92432" bIns="46217"/>
          <a:lstStyle/>
          <a:p>
            <a:pPr eaLnBrk="1" hangingPunct="1"/>
            <a:r>
              <a:rPr lang="el-GR" b="1">
                <a:solidFill>
                  <a:srgbClr val="231A06"/>
                </a:solidFill>
                <a:cs typeface="Arial" charset="0"/>
              </a:rPr>
              <a:t>Figure 28.19: Evolution of flowering plants.</a:t>
            </a:r>
            <a:endParaRPr lang="el-GR">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8418" name="Rectangle 1031"/>
          <p:cNvSpPr>
            <a:spLocks noGrp="1" noChangeArrowheads="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A207370-3812-45BD-BA36-36E5F825D3A8}" type="slidenum">
              <a:rPr lang="en-US"/>
              <a:pPr/>
              <a:t>9</a:t>
            </a:fld>
            <a:endParaRPr lang="en-US"/>
          </a:p>
        </p:txBody>
      </p:sp>
      <p:sp>
        <p:nvSpPr>
          <p:cNvPr id="188419" name="Rectangle 2"/>
          <p:cNvSpPr>
            <a:spLocks noGrp="1" noRot="1" noChangeAspect="1" noChangeArrowheads="1" noTextEdit="1"/>
          </p:cNvSpPr>
          <p:nvPr>
            <p:ph type="sldImg"/>
          </p:nvPr>
        </p:nvSpPr>
        <p:spPr>
          <a:xfrm>
            <a:off x="344488" y="698500"/>
            <a:ext cx="6194425" cy="3486150"/>
          </a:xfrm>
          <a:ln/>
        </p:spPr>
      </p:sp>
      <p:sp>
        <p:nvSpPr>
          <p:cNvPr id="188420" name="Rectangle 3"/>
          <p:cNvSpPr>
            <a:spLocks noGrp="1" noChangeArrowheads="1"/>
          </p:cNvSpPr>
          <p:nvPr>
            <p:ph type="body" idx="1"/>
          </p:nvPr>
        </p:nvSpPr>
        <p:spPr>
          <a:xfrm>
            <a:off x="915988" y="4416425"/>
            <a:ext cx="5049837"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7" rIns="92432" bIns="46217"/>
          <a:lstStyle/>
          <a:p>
            <a:pPr eaLnBrk="1" hangingPunct="1"/>
            <a:r>
              <a:rPr lang="el-GR" b="1" dirty="0">
                <a:solidFill>
                  <a:srgbClr val="231A06"/>
                </a:solidFill>
                <a:cs typeface="Arial" charset="0"/>
              </a:rPr>
              <a:t>Figure 28.19: Evolution of flowering plants.</a:t>
            </a:r>
            <a:endParaRPr lang="el-GR" dirty="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9442" name="Rectangle 1031"/>
          <p:cNvSpPr>
            <a:spLocks noGrp="1" noChangeArrowheads="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61BAC5-7DDC-48C9-9699-CAFC4B78E375}" type="slidenum">
              <a:rPr lang="en-US"/>
              <a:pPr/>
              <a:t>10</a:t>
            </a:fld>
            <a:endParaRPr lang="en-US"/>
          </a:p>
        </p:txBody>
      </p:sp>
      <p:sp>
        <p:nvSpPr>
          <p:cNvPr id="189443" name="Rectangle 2"/>
          <p:cNvSpPr>
            <a:spLocks noGrp="1" noRot="1" noChangeAspect="1" noChangeArrowheads="1" noTextEdit="1"/>
          </p:cNvSpPr>
          <p:nvPr>
            <p:ph type="sldImg"/>
          </p:nvPr>
        </p:nvSpPr>
        <p:spPr>
          <a:xfrm>
            <a:off x="344488" y="698500"/>
            <a:ext cx="6194425" cy="3486150"/>
          </a:xfrm>
          <a:ln/>
        </p:spPr>
      </p:sp>
      <p:sp>
        <p:nvSpPr>
          <p:cNvPr id="189444" name="Rectangle 3"/>
          <p:cNvSpPr>
            <a:spLocks noGrp="1" noChangeArrowheads="1"/>
          </p:cNvSpPr>
          <p:nvPr>
            <p:ph type="body" idx="1"/>
          </p:nvPr>
        </p:nvSpPr>
        <p:spPr>
          <a:xfrm>
            <a:off x="915988" y="4416425"/>
            <a:ext cx="5049837"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7" rIns="92432" bIns="46217"/>
          <a:lstStyle/>
          <a:p>
            <a:pPr eaLnBrk="1" hangingPunct="1"/>
            <a:r>
              <a:rPr lang="el-GR" b="1">
                <a:solidFill>
                  <a:srgbClr val="231A06"/>
                </a:solidFill>
                <a:cs typeface="Arial" charset="0"/>
              </a:rPr>
              <a:t>Figure 28.19: Evolution of flowering plants.</a:t>
            </a:r>
            <a:endParaRPr lang="el-GR">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6610" name="Rectangle 1031"/>
          <p:cNvSpPr>
            <a:spLocks noGrp="1" noChangeArrowheads="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8C19E5-381E-4F18-ABD2-317C037BFCE4}" type="slidenum">
              <a:rPr lang="en-US"/>
              <a:pPr/>
              <a:t>12</a:t>
            </a:fld>
            <a:endParaRPr lang="en-US"/>
          </a:p>
        </p:txBody>
      </p:sp>
      <p:sp>
        <p:nvSpPr>
          <p:cNvPr id="196611" name="Rectangle 2"/>
          <p:cNvSpPr>
            <a:spLocks noGrp="1" noRot="1" noChangeAspect="1" noChangeArrowheads="1" noTextEdit="1"/>
          </p:cNvSpPr>
          <p:nvPr>
            <p:ph type="sldImg"/>
          </p:nvPr>
        </p:nvSpPr>
        <p:spPr>
          <a:xfrm>
            <a:off x="344488" y="698500"/>
            <a:ext cx="6194425" cy="3486150"/>
          </a:xfrm>
          <a:ln/>
        </p:spPr>
      </p:sp>
      <p:sp>
        <p:nvSpPr>
          <p:cNvPr id="196612" name="Rectangle 3"/>
          <p:cNvSpPr>
            <a:spLocks noGrp="1" noChangeArrowheads="1"/>
          </p:cNvSpPr>
          <p:nvPr>
            <p:ph type="body" idx="1"/>
          </p:nvPr>
        </p:nvSpPr>
        <p:spPr>
          <a:xfrm>
            <a:off x="915988" y="4416425"/>
            <a:ext cx="5049837"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7" rIns="92432" bIns="46217"/>
          <a:lstStyle/>
          <a:p>
            <a:pPr eaLnBrk="1" hangingPunct="1"/>
            <a:endParaRPr lang="el-GR">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03778" name="Rectangle 1031"/>
          <p:cNvSpPr>
            <a:spLocks noGrp="1" noChangeArrowheads="1"/>
          </p:cNvSpPr>
          <p:nvPr>
            <p:ph type="sldNum" sz="quarter" idx="4294967295"/>
          </p:nvPr>
        </p:nvSpPr>
        <p:spPr bwMode="auto">
          <a:xfrm>
            <a:off x="3897313" y="8829675"/>
            <a:ext cx="2982912"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0C78284-3038-49E6-98B0-3F07D8EB9E7D}" type="slidenum">
              <a:rPr lang="en-US"/>
              <a:pPr/>
              <a:t>13</a:t>
            </a:fld>
            <a:endParaRPr lang="en-US"/>
          </a:p>
        </p:txBody>
      </p:sp>
      <p:sp>
        <p:nvSpPr>
          <p:cNvPr id="203779" name="Rectangle 2"/>
          <p:cNvSpPr>
            <a:spLocks noGrp="1" noRot="1" noChangeAspect="1" noChangeArrowheads="1" noTextEdit="1"/>
          </p:cNvSpPr>
          <p:nvPr>
            <p:ph type="sldImg"/>
          </p:nvPr>
        </p:nvSpPr>
        <p:spPr>
          <a:xfrm>
            <a:off x="344488" y="698500"/>
            <a:ext cx="6194425" cy="3486150"/>
          </a:xfrm>
          <a:ln/>
        </p:spPr>
      </p:sp>
      <p:sp>
        <p:nvSpPr>
          <p:cNvPr id="203780" name="Rectangle 3"/>
          <p:cNvSpPr>
            <a:spLocks noGrp="1" noChangeArrowheads="1"/>
          </p:cNvSpPr>
          <p:nvPr>
            <p:ph type="body" idx="1"/>
          </p:nvPr>
        </p:nvSpPr>
        <p:spPr>
          <a:xfrm>
            <a:off x="915988" y="4416425"/>
            <a:ext cx="5049837"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2" tIns="46217" rIns="92432" bIns="46217"/>
          <a:lstStyle/>
          <a:p>
            <a:pPr eaLnBrk="1" hangingPunct="1"/>
            <a:r>
              <a:rPr lang="el-GR" b="1">
                <a:solidFill>
                  <a:srgbClr val="231A06"/>
                </a:solidFill>
                <a:cs typeface="Arial" charset="0"/>
              </a:rPr>
              <a:t>Figure 28.13: Life cycle of flowering plants</a:t>
            </a:r>
            <a:r>
              <a:rPr lang="en-US" b="1">
                <a:solidFill>
                  <a:srgbClr val="231A06"/>
                </a:solidFill>
                <a:cs typeface="Arial" charset="0"/>
              </a:rPr>
              <a:t>.</a:t>
            </a:r>
            <a:r>
              <a:rPr lang="el-GR" b="1">
                <a:solidFill>
                  <a:srgbClr val="231A06"/>
                </a:solidFill>
                <a:cs typeface="Arial" charset="0"/>
              </a:rPr>
              <a:t> </a:t>
            </a:r>
            <a:endParaRPr lang="en-US" b="1">
              <a:solidFill>
                <a:srgbClr val="231A06"/>
              </a:solidFill>
              <a:cs typeface="Arial" charset="0"/>
            </a:endParaRPr>
          </a:p>
          <a:p>
            <a:pPr eaLnBrk="1" hangingPunct="1"/>
            <a:r>
              <a:rPr lang="el-GR">
                <a:solidFill>
                  <a:srgbClr val="231A06"/>
                </a:solidFill>
                <a:cs typeface="Arial" charset="0"/>
              </a:rPr>
              <a:t>A significant feature of the flowering plant life cycle is double fertilization, in which one sperm cell unites with the egg, forming a zygote, and the other sperm cell unites with the two polar nuclei, forming a triploid cell that gives rise to endosperm. See text for a detailed description.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289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5813" y="1903413"/>
            <a:ext cx="9258625" cy="1312862"/>
          </a:xfrm>
        </p:spPr>
        <p:txBody>
          <a:bodyPr/>
          <a:lstStyle/>
          <a:p>
            <a:r>
              <a:rPr lang="en-US"/>
              <a:t>Click to edit Master title style</a:t>
            </a:r>
          </a:p>
        </p:txBody>
      </p:sp>
      <p:sp>
        <p:nvSpPr>
          <p:cNvPr id="3" name="Subtitle 2"/>
          <p:cNvSpPr>
            <a:spLocks noGrp="1"/>
          </p:cNvSpPr>
          <p:nvPr>
            <p:ph type="subTitle" idx="1"/>
          </p:nvPr>
        </p:nvSpPr>
        <p:spPr>
          <a:xfrm>
            <a:off x="1633751" y="3471864"/>
            <a:ext cx="7622750" cy="1565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1073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02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60845" y="544513"/>
            <a:ext cx="2313593" cy="4900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5813" y="544513"/>
            <a:ext cx="6741078" cy="4900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491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5813" y="544513"/>
            <a:ext cx="9258625" cy="1020762"/>
          </a:xfrm>
        </p:spPr>
        <p:txBody>
          <a:bodyPr/>
          <a:lstStyle/>
          <a:p>
            <a:r>
              <a:rPr lang="en-US"/>
              <a:t>Click to edit Master title style</a:t>
            </a:r>
          </a:p>
        </p:txBody>
      </p:sp>
      <p:sp>
        <p:nvSpPr>
          <p:cNvPr id="3" name="Text Placeholder 2"/>
          <p:cNvSpPr>
            <a:spLocks noGrp="1"/>
          </p:cNvSpPr>
          <p:nvPr>
            <p:ph type="body" sz="half" idx="1"/>
          </p:nvPr>
        </p:nvSpPr>
        <p:spPr>
          <a:xfrm>
            <a:off x="815814" y="1770063"/>
            <a:ext cx="4527336" cy="3675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47102" y="1770064"/>
            <a:ext cx="4527335" cy="1760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47102" y="3683001"/>
            <a:ext cx="4527335" cy="176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47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73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0429" y="3937001"/>
            <a:ext cx="9256499" cy="12160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0429" y="2597150"/>
            <a:ext cx="9256499" cy="1339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3622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5814" y="1770063"/>
            <a:ext cx="4527336" cy="3675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47102" y="1770063"/>
            <a:ext cx="4527335" cy="3675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8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3876" y="246063"/>
            <a:ext cx="9802500" cy="10207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3875" y="1371600"/>
            <a:ext cx="4812021"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3875" y="1943101"/>
            <a:ext cx="4812021"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32231" y="1371600"/>
            <a:ext cx="4814145" cy="571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32231" y="1943101"/>
            <a:ext cx="481414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9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909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01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3876" y="244476"/>
            <a:ext cx="3584053" cy="10382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57523" y="244475"/>
            <a:ext cx="6088852" cy="52276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3876" y="1282701"/>
            <a:ext cx="3584053" cy="4189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976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5135" y="4287838"/>
            <a:ext cx="6532875" cy="50641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35135" y="547688"/>
            <a:ext cx="6532875" cy="3675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35135" y="4794250"/>
            <a:ext cx="6532875" cy="719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532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5813" y="544513"/>
            <a:ext cx="92586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2550" tIns="41275" rIns="82550" bIns="4127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15813" y="1770063"/>
            <a:ext cx="9258625"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2550" tIns="41275" rIns="82550" bIns="412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814388" rtl="0" eaLnBrk="0" fontAlgn="base" hangingPunct="0">
        <a:spcBef>
          <a:spcPct val="0"/>
        </a:spcBef>
        <a:spcAft>
          <a:spcPct val="0"/>
        </a:spcAft>
        <a:defRPr sz="3900">
          <a:solidFill>
            <a:schemeClr val="tx2"/>
          </a:solidFill>
          <a:latin typeface="+mj-lt"/>
          <a:ea typeface="+mj-ea"/>
          <a:cs typeface="+mj-cs"/>
        </a:defRPr>
      </a:lvl1pPr>
      <a:lvl2pPr algn="ctr" defTabSz="814388" rtl="0" eaLnBrk="0" fontAlgn="base" hangingPunct="0">
        <a:spcBef>
          <a:spcPct val="0"/>
        </a:spcBef>
        <a:spcAft>
          <a:spcPct val="0"/>
        </a:spcAft>
        <a:defRPr sz="3900">
          <a:solidFill>
            <a:schemeClr val="tx2"/>
          </a:solidFill>
          <a:latin typeface="Times New Roman" pitchFamily="18" charset="0"/>
        </a:defRPr>
      </a:lvl2pPr>
      <a:lvl3pPr algn="ctr" defTabSz="814388" rtl="0" eaLnBrk="0" fontAlgn="base" hangingPunct="0">
        <a:spcBef>
          <a:spcPct val="0"/>
        </a:spcBef>
        <a:spcAft>
          <a:spcPct val="0"/>
        </a:spcAft>
        <a:defRPr sz="3900">
          <a:solidFill>
            <a:schemeClr val="tx2"/>
          </a:solidFill>
          <a:latin typeface="Times New Roman" pitchFamily="18" charset="0"/>
        </a:defRPr>
      </a:lvl3pPr>
      <a:lvl4pPr algn="ctr" defTabSz="814388" rtl="0" eaLnBrk="0" fontAlgn="base" hangingPunct="0">
        <a:spcBef>
          <a:spcPct val="0"/>
        </a:spcBef>
        <a:spcAft>
          <a:spcPct val="0"/>
        </a:spcAft>
        <a:defRPr sz="3900">
          <a:solidFill>
            <a:schemeClr val="tx2"/>
          </a:solidFill>
          <a:latin typeface="Times New Roman" pitchFamily="18" charset="0"/>
        </a:defRPr>
      </a:lvl4pPr>
      <a:lvl5pPr algn="ctr" defTabSz="814388" rtl="0" eaLnBrk="0" fontAlgn="base" hangingPunct="0">
        <a:spcBef>
          <a:spcPct val="0"/>
        </a:spcBef>
        <a:spcAft>
          <a:spcPct val="0"/>
        </a:spcAft>
        <a:defRPr sz="3900">
          <a:solidFill>
            <a:schemeClr val="tx2"/>
          </a:solidFill>
          <a:latin typeface="Times New Roman" pitchFamily="18" charset="0"/>
        </a:defRPr>
      </a:lvl5pPr>
      <a:lvl6pPr marL="457200" algn="ctr" defTabSz="814388" rtl="0" eaLnBrk="0" fontAlgn="base" hangingPunct="0">
        <a:spcBef>
          <a:spcPct val="0"/>
        </a:spcBef>
        <a:spcAft>
          <a:spcPct val="0"/>
        </a:spcAft>
        <a:defRPr sz="3900">
          <a:solidFill>
            <a:schemeClr val="tx2"/>
          </a:solidFill>
          <a:latin typeface="Times New Roman" pitchFamily="18" charset="0"/>
        </a:defRPr>
      </a:lvl6pPr>
      <a:lvl7pPr marL="914400" algn="ctr" defTabSz="814388" rtl="0" eaLnBrk="0" fontAlgn="base" hangingPunct="0">
        <a:spcBef>
          <a:spcPct val="0"/>
        </a:spcBef>
        <a:spcAft>
          <a:spcPct val="0"/>
        </a:spcAft>
        <a:defRPr sz="3900">
          <a:solidFill>
            <a:schemeClr val="tx2"/>
          </a:solidFill>
          <a:latin typeface="Times New Roman" pitchFamily="18" charset="0"/>
        </a:defRPr>
      </a:lvl7pPr>
      <a:lvl8pPr marL="1371600" algn="ctr" defTabSz="814388" rtl="0" eaLnBrk="0" fontAlgn="base" hangingPunct="0">
        <a:spcBef>
          <a:spcPct val="0"/>
        </a:spcBef>
        <a:spcAft>
          <a:spcPct val="0"/>
        </a:spcAft>
        <a:defRPr sz="3900">
          <a:solidFill>
            <a:schemeClr val="tx2"/>
          </a:solidFill>
          <a:latin typeface="Times New Roman" pitchFamily="18" charset="0"/>
        </a:defRPr>
      </a:lvl8pPr>
      <a:lvl9pPr marL="1828800" algn="ctr" defTabSz="814388" rtl="0" eaLnBrk="0" fontAlgn="base" hangingPunct="0">
        <a:spcBef>
          <a:spcPct val="0"/>
        </a:spcBef>
        <a:spcAft>
          <a:spcPct val="0"/>
        </a:spcAft>
        <a:defRPr sz="3900">
          <a:solidFill>
            <a:schemeClr val="tx2"/>
          </a:solidFill>
          <a:latin typeface="Times New Roman" pitchFamily="18" charset="0"/>
        </a:defRPr>
      </a:lvl9pPr>
    </p:titleStyle>
    <p:bodyStyle>
      <a:lvl1pPr marL="304800" indent="-304800" algn="l" defTabSz="814388" rtl="0" eaLnBrk="0" fontAlgn="base" hangingPunct="0">
        <a:spcBef>
          <a:spcPct val="20000"/>
        </a:spcBef>
        <a:spcAft>
          <a:spcPct val="0"/>
        </a:spcAft>
        <a:buSzPct val="100000"/>
        <a:buChar char="•"/>
        <a:defRPr sz="2500">
          <a:solidFill>
            <a:schemeClr val="tx1"/>
          </a:solidFill>
          <a:latin typeface="+mn-lt"/>
          <a:ea typeface="+mn-ea"/>
          <a:cs typeface="+mn-cs"/>
        </a:defRPr>
      </a:lvl1pPr>
      <a:lvl2pPr marL="661988" indent="-242888" algn="l" defTabSz="814388" rtl="0" eaLnBrk="0" fontAlgn="base" hangingPunct="0">
        <a:spcBef>
          <a:spcPct val="20000"/>
        </a:spcBef>
        <a:spcAft>
          <a:spcPct val="0"/>
        </a:spcAft>
        <a:buSzPct val="100000"/>
        <a:buChar char="–"/>
        <a:defRPr sz="2500">
          <a:solidFill>
            <a:schemeClr val="tx1"/>
          </a:solidFill>
          <a:latin typeface="+mn-lt"/>
        </a:defRPr>
      </a:lvl2pPr>
      <a:lvl3pPr marL="1017588" indent="-203200" algn="l" defTabSz="814388" rtl="0" eaLnBrk="0" fontAlgn="base" hangingPunct="0">
        <a:spcBef>
          <a:spcPct val="20000"/>
        </a:spcBef>
        <a:spcAft>
          <a:spcPct val="0"/>
        </a:spcAft>
        <a:buSzPct val="100000"/>
        <a:buChar char="•"/>
        <a:defRPr sz="2100">
          <a:solidFill>
            <a:schemeClr val="tx1"/>
          </a:solidFill>
          <a:latin typeface="+mn-lt"/>
        </a:defRPr>
      </a:lvl3pPr>
      <a:lvl4pPr marL="1423988" indent="-203200" algn="l" defTabSz="814388" rtl="0" eaLnBrk="0" fontAlgn="base" hangingPunct="0">
        <a:spcBef>
          <a:spcPct val="20000"/>
        </a:spcBef>
        <a:spcAft>
          <a:spcPct val="0"/>
        </a:spcAft>
        <a:buSzPct val="100000"/>
        <a:buChar char="–"/>
        <a:defRPr>
          <a:solidFill>
            <a:schemeClr val="tx1"/>
          </a:solidFill>
          <a:latin typeface="+mn-lt"/>
        </a:defRPr>
      </a:lvl4pPr>
      <a:lvl5pPr marL="1830388" indent="-203200" algn="l" defTabSz="814388" rtl="0" eaLnBrk="0" fontAlgn="base" hangingPunct="0">
        <a:spcBef>
          <a:spcPct val="20000"/>
        </a:spcBef>
        <a:spcAft>
          <a:spcPct val="0"/>
        </a:spcAft>
        <a:buSzPct val="100000"/>
        <a:buChar char="•"/>
        <a:defRPr>
          <a:solidFill>
            <a:schemeClr val="tx1"/>
          </a:solidFill>
          <a:latin typeface="+mn-lt"/>
        </a:defRPr>
      </a:lvl5pPr>
      <a:lvl6pPr marL="2287588" indent="-203200" algn="l" defTabSz="814388" rtl="0" eaLnBrk="0" fontAlgn="base" hangingPunct="0">
        <a:spcBef>
          <a:spcPct val="20000"/>
        </a:spcBef>
        <a:spcAft>
          <a:spcPct val="0"/>
        </a:spcAft>
        <a:buSzPct val="100000"/>
        <a:buChar char="•"/>
        <a:defRPr>
          <a:solidFill>
            <a:schemeClr val="tx1"/>
          </a:solidFill>
          <a:latin typeface="+mn-lt"/>
        </a:defRPr>
      </a:lvl6pPr>
      <a:lvl7pPr marL="2744788" indent="-203200" algn="l" defTabSz="814388" rtl="0" eaLnBrk="0" fontAlgn="base" hangingPunct="0">
        <a:spcBef>
          <a:spcPct val="20000"/>
        </a:spcBef>
        <a:spcAft>
          <a:spcPct val="0"/>
        </a:spcAft>
        <a:buSzPct val="100000"/>
        <a:buChar char="•"/>
        <a:defRPr>
          <a:solidFill>
            <a:schemeClr val="tx1"/>
          </a:solidFill>
          <a:latin typeface="+mn-lt"/>
        </a:defRPr>
      </a:lvl7pPr>
      <a:lvl8pPr marL="3201988" indent="-203200" algn="l" defTabSz="814388" rtl="0" eaLnBrk="0" fontAlgn="base" hangingPunct="0">
        <a:spcBef>
          <a:spcPct val="20000"/>
        </a:spcBef>
        <a:spcAft>
          <a:spcPct val="0"/>
        </a:spcAft>
        <a:buSzPct val="100000"/>
        <a:buChar char="•"/>
        <a:defRPr>
          <a:solidFill>
            <a:schemeClr val="tx1"/>
          </a:solidFill>
          <a:latin typeface="+mn-lt"/>
        </a:defRPr>
      </a:lvl8pPr>
      <a:lvl9pPr marL="3659188" indent="-203200" algn="l" defTabSz="814388" rtl="0" eaLnBrk="0" fontAlgn="base" hangingPunct="0">
        <a:spcBef>
          <a:spcPct val="20000"/>
        </a:spcBef>
        <a:spcAft>
          <a:spcPct val="0"/>
        </a:spcAft>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rumble.com/vunog8-people-who-have-pollen-allergies-beware.html" TargetMode="External"/><Relationship Id="rId5" Type="http://schemas.openxmlformats.org/officeDocument/2006/relationships/image" Target="../media/image30.png"/><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hyperlink" Target="https://www.youtube.com/watch?v=vqVL92uq1OE" TargetMode="External"/><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hidden="1"/>
          <p:cNvSpPr>
            <a:spLocks noGrp="1" noChangeArrowheads="1"/>
          </p:cNvSpPr>
          <p:nvPr>
            <p:ph type="title"/>
          </p:nvPr>
        </p:nvSpPr>
        <p:spPr/>
        <p:txBody>
          <a:bodyPr/>
          <a:lstStyle/>
          <a:p>
            <a:pPr eaLnBrk="1" hangingPunct="1"/>
            <a:r>
              <a:rPr lang="en-US"/>
              <a:t>	</a:t>
            </a:r>
          </a:p>
        </p:txBody>
      </p:sp>
      <p:grpSp>
        <p:nvGrpSpPr>
          <p:cNvPr id="3" name="Group 2">
            <a:extLst>
              <a:ext uri="{FF2B5EF4-FFF2-40B4-BE49-F238E27FC236}">
                <a16:creationId xmlns:a16="http://schemas.microsoft.com/office/drawing/2014/main" id="{D60C739B-0AE3-2AE7-12B4-3146B297C30D}"/>
              </a:ext>
            </a:extLst>
          </p:cNvPr>
          <p:cNvGrpSpPr/>
          <p:nvPr/>
        </p:nvGrpSpPr>
        <p:grpSpPr>
          <a:xfrm>
            <a:off x="66312" y="174964"/>
            <a:ext cx="5553076" cy="5303501"/>
            <a:chOff x="1406525" y="96839"/>
            <a:chExt cx="5553076" cy="5303501"/>
          </a:xfrm>
        </p:grpSpPr>
        <p:pic>
          <p:nvPicPr>
            <p:cNvPr id="14338" name="Picture 11" descr="2817"/>
            <p:cNvPicPr>
              <a:picLocks noChangeAspect="1" noChangeArrowheads="1"/>
            </p:cNvPicPr>
            <p:nvPr/>
          </p:nvPicPr>
          <p:blipFill rotWithShape="1">
            <a:blip r:embed="rId3">
              <a:extLst>
                <a:ext uri="{28A0092B-C50C-407E-A947-70E740481C1C}">
                  <a14:useLocalDpi xmlns:a14="http://schemas.microsoft.com/office/drawing/2010/main" val="0"/>
                </a:ext>
              </a:extLst>
            </a:blip>
            <a:srcRect b="3138"/>
            <a:stretch/>
          </p:blipFill>
          <p:spPr bwMode="auto">
            <a:xfrm>
              <a:off x="1406525" y="96839"/>
              <a:ext cx="4541838" cy="530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6156326" y="3879851"/>
              <a:ext cx="8032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rgbClr val="221906"/>
                  </a:solidFill>
                  <a:latin typeface="Arial" charset="0"/>
                  <a:cs typeface="Arial" charset="0"/>
                </a:rPr>
                <a:t>Carpel</a:t>
              </a:r>
            </a:p>
          </p:txBody>
        </p:sp>
        <p:sp>
          <p:nvSpPr>
            <p:cNvPr id="14341" name="Text Box 6"/>
            <p:cNvSpPr txBox="1">
              <a:spLocks noChangeArrowheads="1"/>
            </p:cNvSpPr>
            <p:nvPr/>
          </p:nvSpPr>
          <p:spPr bwMode="auto">
            <a:xfrm>
              <a:off x="6156326" y="4329113"/>
              <a:ext cx="7350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rgbClr val="221906"/>
                  </a:solidFill>
                  <a:latin typeface="Arial" charset="0"/>
                  <a:cs typeface="Arial" charset="0"/>
                </a:rPr>
                <a:t>Ovule</a:t>
              </a:r>
            </a:p>
          </p:txBody>
        </p:sp>
        <p:sp>
          <p:nvSpPr>
            <p:cNvPr id="14343" name="Line 8"/>
            <p:cNvSpPr>
              <a:spLocks noChangeShapeType="1"/>
            </p:cNvSpPr>
            <p:nvPr/>
          </p:nvSpPr>
          <p:spPr bwMode="auto">
            <a:xfrm>
              <a:off x="4391025" y="4016375"/>
              <a:ext cx="18049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14344" name="Line 9"/>
            <p:cNvSpPr>
              <a:spLocks noChangeShapeType="1"/>
            </p:cNvSpPr>
            <p:nvPr/>
          </p:nvSpPr>
          <p:spPr bwMode="auto">
            <a:xfrm>
              <a:off x="3711575" y="4492625"/>
              <a:ext cx="2484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grpSp>
      <p:sp>
        <p:nvSpPr>
          <p:cNvPr id="14346" name="TextBox 9"/>
          <p:cNvSpPr txBox="1">
            <a:spLocks noChangeArrowheads="1"/>
          </p:cNvSpPr>
          <p:nvPr/>
        </p:nvSpPr>
        <p:spPr bwMode="auto">
          <a:xfrm>
            <a:off x="384565" y="5485266"/>
            <a:ext cx="27126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i="1" dirty="0" err="1">
                <a:latin typeface="Arial" charset="0"/>
                <a:cs typeface="Arial" charset="0"/>
              </a:rPr>
              <a:t>Archaefructus</a:t>
            </a:r>
            <a:endParaRPr lang="en-US" sz="3200" i="1" dirty="0">
              <a:latin typeface="Arial" charset="0"/>
              <a:cs typeface="Arial" charset="0"/>
            </a:endParaRPr>
          </a:p>
        </p:txBody>
      </p:sp>
      <p:pic>
        <p:nvPicPr>
          <p:cNvPr id="14348" name="Picture 12" descr="http://www.mnh.si.edu/museum/news/firstflower/Images/largeillust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387" y="2328557"/>
            <a:ext cx="2452625" cy="3850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97A410-F784-4E43-80F6-C626A11AE8BC}"/>
              </a:ext>
            </a:extLst>
          </p:cNvPr>
          <p:cNvSpPr txBox="1"/>
          <p:nvPr/>
        </p:nvSpPr>
        <p:spPr>
          <a:xfrm>
            <a:off x="7967037" y="4960723"/>
            <a:ext cx="2627195" cy="1015663"/>
          </a:xfrm>
          <a:prstGeom prst="rect">
            <a:avLst/>
          </a:prstGeom>
          <a:solidFill>
            <a:schemeClr val="bg1"/>
          </a:solidFill>
        </p:spPr>
        <p:txBody>
          <a:bodyPr wrap="square" rtlCol="0">
            <a:spAutoFit/>
          </a:bodyPr>
          <a:lstStyle/>
          <a:p>
            <a:r>
              <a:rPr lang="en-US" sz="2000" dirty="0">
                <a:solidFill>
                  <a:srgbClr val="FF6600"/>
                </a:solidFill>
                <a:latin typeface="Arial" panose="020B0604020202020204" pitchFamily="34" charset="0"/>
                <a:cs typeface="Arial" panose="020B0604020202020204" pitchFamily="34" charset="0"/>
              </a:rPr>
              <a:t>Has male and female repro. structures – What is it missing?</a:t>
            </a:r>
          </a:p>
        </p:txBody>
      </p:sp>
      <p:sp>
        <p:nvSpPr>
          <p:cNvPr id="4" name="TextBox 3">
            <a:extLst>
              <a:ext uri="{FF2B5EF4-FFF2-40B4-BE49-F238E27FC236}">
                <a16:creationId xmlns:a16="http://schemas.microsoft.com/office/drawing/2014/main" id="{AA363F67-0FF7-5E51-7161-A21F80247096}"/>
              </a:ext>
            </a:extLst>
          </p:cNvPr>
          <p:cNvSpPr txBox="1"/>
          <p:nvPr/>
        </p:nvSpPr>
        <p:spPr>
          <a:xfrm>
            <a:off x="4816113" y="218836"/>
            <a:ext cx="5886812" cy="2246769"/>
          </a:xfrm>
          <a:prstGeom prst="rect">
            <a:avLst/>
          </a:prstGeom>
          <a:noFill/>
        </p:spPr>
        <p:txBody>
          <a:bodyPr wrap="square" rtlCol="0">
            <a:spAutoFit/>
          </a:bodyPr>
          <a:lstStyle/>
          <a:p>
            <a:r>
              <a:rPr lang="en-US" sz="2800" dirty="0">
                <a:solidFill>
                  <a:srgbClr val="FF6600"/>
                </a:solidFill>
                <a:latin typeface="Arial" panose="020B0604020202020204" pitchFamily="34" charset="0"/>
                <a:cs typeface="Arial" panose="020B0604020202020204" pitchFamily="34" charset="0"/>
              </a:rPr>
              <a:t>What habitat are gymnosperms in? </a:t>
            </a:r>
          </a:p>
          <a:p>
            <a:r>
              <a:rPr lang="en-US" sz="2800" dirty="0">
                <a:solidFill>
                  <a:srgbClr val="FF6600"/>
                </a:solidFill>
                <a:latin typeface="Arial" panose="020B0604020202020204" pitchFamily="34" charset="0"/>
                <a:cs typeface="Arial" panose="020B0604020202020204" pitchFamily="34" charset="0"/>
              </a:rPr>
              <a:t>How successful?</a:t>
            </a:r>
          </a:p>
          <a:p>
            <a:endParaRPr lang="en-US" sz="2800" dirty="0">
              <a:solidFill>
                <a:srgbClr val="FF6600"/>
              </a:solidFill>
              <a:latin typeface="Arial" panose="020B0604020202020204" pitchFamily="34" charset="0"/>
              <a:cs typeface="Arial" panose="020B0604020202020204" pitchFamily="34" charset="0"/>
            </a:endParaRPr>
          </a:p>
          <a:p>
            <a:r>
              <a:rPr lang="en-US" sz="2800" dirty="0">
                <a:solidFill>
                  <a:srgbClr val="FF6600"/>
                </a:solidFill>
                <a:latin typeface="Arial" panose="020B0604020202020204" pitchFamily="34" charset="0"/>
                <a:cs typeface="Arial" panose="020B0604020202020204" pitchFamily="34" charset="0"/>
              </a:rPr>
              <a:t>What’s the next major plant innovation?</a:t>
            </a:r>
          </a:p>
        </p:txBody>
      </p:sp>
    </p:spTree>
    <p:extLst>
      <p:ext uri="{BB962C8B-B14F-4D97-AF65-F5344CB8AC3E}">
        <p14:creationId xmlns:p14="http://schemas.microsoft.com/office/powerpoint/2010/main" val="186076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8"/>
                                        </p:tgtEl>
                                        <p:attrNameLst>
                                          <p:attrName>style.visibility</p:attrName>
                                        </p:attrNameLst>
                                      </p:cBhvr>
                                      <p:to>
                                        <p:strVal val="visible"/>
                                      </p:to>
                                    </p:set>
                                    <p:animEffect transition="in" filter="fade">
                                      <p:cBhvr>
                                        <p:cTn id="12" dur="500"/>
                                        <p:tgtEl>
                                          <p:spTgt spid="14348"/>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2819d"/>
          <p:cNvPicPr>
            <a:picLocks noChangeAspect="1" noChangeArrowheads="1"/>
          </p:cNvPicPr>
          <p:nvPr/>
        </p:nvPicPr>
        <p:blipFill rotWithShape="1">
          <a:blip r:embed="rId3">
            <a:extLst>
              <a:ext uri="{28A0092B-C50C-407E-A947-70E740481C1C}">
                <a14:useLocalDpi xmlns:a14="http://schemas.microsoft.com/office/drawing/2010/main" val="0"/>
              </a:ext>
            </a:extLst>
          </a:blip>
          <a:srcRect b="27334"/>
          <a:stretch/>
        </p:blipFill>
        <p:spPr bwMode="auto">
          <a:xfrm>
            <a:off x="1796999" y="2682082"/>
            <a:ext cx="321762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hidden="1"/>
          <p:cNvSpPr>
            <a:spLocks noGrp="1" noChangeArrowheads="1"/>
          </p:cNvSpPr>
          <p:nvPr>
            <p:ph type="title"/>
          </p:nvPr>
        </p:nvSpPr>
        <p:spPr/>
        <p:txBody>
          <a:bodyPr/>
          <a:lstStyle/>
          <a:p>
            <a:pPr eaLnBrk="1" hangingPunct="1"/>
            <a:r>
              <a:rPr lang="en-US"/>
              <a:t>	</a:t>
            </a:r>
          </a:p>
        </p:txBody>
      </p:sp>
      <p:pic>
        <p:nvPicPr>
          <p:cNvPr id="10247" name="Picture 7" descr="http://upload.wikimedia.org/wikipedia/commons/7/74/Illicium_verum_mac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9365" y="-1"/>
            <a:ext cx="5709709" cy="4282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39925" y="243681"/>
            <a:ext cx="1822358" cy="523220"/>
          </a:xfrm>
          <a:prstGeom prst="rect">
            <a:avLst/>
          </a:prstGeom>
          <a:noFill/>
        </p:spPr>
        <p:txBody>
          <a:bodyPr wrap="none" rtlCol="0">
            <a:spAutoFit/>
          </a:bodyPr>
          <a:lstStyle/>
          <a:p>
            <a:r>
              <a:rPr lang="en-US" sz="2800" dirty="0">
                <a:latin typeface="Arial" pitchFamily="34" charset="0"/>
                <a:cs typeface="Arial" pitchFamily="34" charset="0"/>
              </a:rPr>
              <a:t>Star Anise</a:t>
            </a:r>
          </a:p>
        </p:txBody>
      </p:sp>
      <p:sp>
        <p:nvSpPr>
          <p:cNvPr id="3" name="Rectangle 2">
            <a:extLst>
              <a:ext uri="{FF2B5EF4-FFF2-40B4-BE49-F238E27FC236}">
                <a16:creationId xmlns:a16="http://schemas.microsoft.com/office/drawing/2014/main" id="{EDD35E13-27D4-5E03-C620-178FB49BC268}"/>
              </a:ext>
            </a:extLst>
          </p:cNvPr>
          <p:cNvSpPr/>
          <p:nvPr/>
        </p:nvSpPr>
        <p:spPr>
          <a:xfrm>
            <a:off x="339725" y="1005681"/>
            <a:ext cx="5181600" cy="1569660"/>
          </a:xfrm>
          <a:prstGeom prst="rect">
            <a:avLst/>
          </a:prstGeom>
        </p:spPr>
        <p:txBody>
          <a:bodyPr wrap="square">
            <a:spAutoFit/>
          </a:bodyPr>
          <a:lstStyle/>
          <a:p>
            <a:pPr marL="342900" indent="-342900">
              <a:buFont typeface="Arial" pitchFamily="34" charset="0"/>
              <a:buChar char="•"/>
            </a:pPr>
            <a:r>
              <a:rPr lang="en-US" dirty="0">
                <a:latin typeface="Arial" pitchFamily="34" charset="0"/>
                <a:cs typeface="Arial" pitchFamily="34" charset="0"/>
              </a:rPr>
              <a:t>90 sp.</a:t>
            </a:r>
          </a:p>
          <a:p>
            <a:pPr marL="342900" indent="-342900">
              <a:buFont typeface="Arial" pitchFamily="34" charset="0"/>
              <a:buChar char="•"/>
            </a:pPr>
            <a:r>
              <a:rPr lang="en-US" dirty="0">
                <a:latin typeface="Arial" pitchFamily="34" charset="0"/>
                <a:cs typeface="Arial" pitchFamily="34" charset="0"/>
              </a:rPr>
              <a:t>Small tree from SE Asia</a:t>
            </a:r>
          </a:p>
          <a:p>
            <a:pPr marL="342900" indent="-342900">
              <a:buFont typeface="Arial" pitchFamily="34" charset="0"/>
              <a:buChar char="•"/>
            </a:pPr>
            <a:r>
              <a:rPr lang="en-US" dirty="0">
                <a:latin typeface="Arial" pitchFamily="34" charset="0"/>
                <a:cs typeface="Arial" pitchFamily="34" charset="0"/>
              </a:rPr>
              <a:t>Flowers star shaped</a:t>
            </a:r>
          </a:p>
          <a:p>
            <a:pPr marL="342900" indent="-342900">
              <a:buFont typeface="Arial" pitchFamily="34" charset="0"/>
              <a:buChar char="•"/>
            </a:pPr>
            <a:r>
              <a:rPr lang="en-US" dirty="0">
                <a:latin typeface="Arial" pitchFamily="34" charset="0"/>
                <a:cs typeface="Arial" pitchFamily="34" charset="0"/>
              </a:rPr>
              <a:t>Important spice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525" y="396081"/>
            <a:ext cx="2390398" cy="646331"/>
          </a:xfrm>
          <a:prstGeom prst="rect">
            <a:avLst/>
          </a:prstGeom>
          <a:noFill/>
        </p:spPr>
        <p:txBody>
          <a:bodyPr wrap="none" rtlCol="0">
            <a:spAutoFit/>
          </a:bodyPr>
          <a:lstStyle/>
          <a:p>
            <a:r>
              <a:rPr lang="en-US" sz="3600" dirty="0" err="1">
                <a:latin typeface="Arial" pitchFamily="34" charset="0"/>
                <a:cs typeface="Arial" pitchFamily="34" charset="0"/>
              </a:rPr>
              <a:t>Magnoliids</a:t>
            </a:r>
            <a:endParaRPr lang="en-US" sz="3600" dirty="0">
              <a:latin typeface="Arial" pitchFamily="34" charset="0"/>
              <a:cs typeface="Arial" pitchFamily="34" charset="0"/>
            </a:endParaRPr>
          </a:p>
        </p:txBody>
      </p:sp>
      <p:pic>
        <p:nvPicPr>
          <p:cNvPr id="1028" name="Picture 4" descr="Magnolia tripetala"/>
          <p:cNvPicPr>
            <a:picLocks noChangeAspect="1" noChangeArrowheads="1"/>
          </p:cNvPicPr>
          <p:nvPr/>
        </p:nvPicPr>
        <p:blipFill rotWithShape="1">
          <a:blip r:embed="rId2">
            <a:extLst>
              <a:ext uri="{28A0092B-C50C-407E-A947-70E740481C1C}">
                <a14:useLocalDpi xmlns:a14="http://schemas.microsoft.com/office/drawing/2010/main" val="0"/>
              </a:ext>
            </a:extLst>
          </a:blip>
          <a:srcRect t="18488"/>
          <a:stretch/>
        </p:blipFill>
        <p:spPr bwMode="auto">
          <a:xfrm>
            <a:off x="391924" y="3215481"/>
            <a:ext cx="4419600" cy="27086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1.trekearth.com/photos/37212/pepper_pl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186" y="167481"/>
            <a:ext cx="3001094" cy="22508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3363F42-1EF5-4939-B709-0B319FFCCFE1}"/>
              </a:ext>
            </a:extLst>
          </p:cNvPr>
          <p:cNvPicPr>
            <a:picLocks noChangeAspect="1"/>
          </p:cNvPicPr>
          <p:nvPr/>
        </p:nvPicPr>
        <p:blipFill rotWithShape="1">
          <a:blip r:embed="rId4">
            <a:extLst>
              <a:ext uri="{28A0092B-C50C-407E-A947-70E740481C1C}">
                <a14:useLocalDpi xmlns:a14="http://schemas.microsoft.com/office/drawing/2010/main" val="0"/>
              </a:ext>
            </a:extLst>
          </a:blip>
          <a:srcRect l="10438" t="5222" r="17349" b="8954"/>
          <a:stretch/>
        </p:blipFill>
        <p:spPr>
          <a:xfrm>
            <a:off x="8223089" y="0"/>
            <a:ext cx="2667161" cy="3962400"/>
          </a:xfrm>
          <a:prstGeom prst="rect">
            <a:avLst/>
          </a:prstGeom>
        </p:spPr>
      </p:pic>
      <p:pic>
        <p:nvPicPr>
          <p:cNvPr id="1030" name="Picture 6" descr="http://thebestgardentips.com/wp-content/uploads/2011/03/Magnolia_Tree.jpg"/>
          <p:cNvPicPr>
            <a:picLocks noChangeAspect="1" noChangeArrowheads="1"/>
          </p:cNvPicPr>
          <p:nvPr/>
        </p:nvPicPr>
        <p:blipFill rotWithShape="1">
          <a:blip r:embed="rId5">
            <a:extLst>
              <a:ext uri="{28A0092B-C50C-407E-A947-70E740481C1C}">
                <a14:useLocalDpi xmlns:a14="http://schemas.microsoft.com/office/drawing/2010/main" val="0"/>
              </a:ext>
            </a:extLst>
          </a:blip>
          <a:srcRect l="11490" r="6850"/>
          <a:stretch/>
        </p:blipFill>
        <p:spPr bwMode="auto">
          <a:xfrm>
            <a:off x="4998809" y="2691191"/>
            <a:ext cx="3584373" cy="3292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4EE7621-2848-3CCE-B53D-CDEC1C79D810}"/>
              </a:ext>
            </a:extLst>
          </p:cNvPr>
          <p:cNvSpPr/>
          <p:nvPr/>
        </p:nvSpPr>
        <p:spPr>
          <a:xfrm>
            <a:off x="266317" y="1417221"/>
            <a:ext cx="5181600" cy="1569660"/>
          </a:xfrm>
          <a:prstGeom prst="rect">
            <a:avLst/>
          </a:prstGeom>
        </p:spPr>
        <p:txBody>
          <a:bodyPr wrap="square">
            <a:spAutoFit/>
          </a:bodyPr>
          <a:lstStyle/>
          <a:p>
            <a:pPr marL="342900" indent="-342900">
              <a:buFont typeface="Arial" pitchFamily="34" charset="0"/>
              <a:buChar char="•"/>
            </a:pPr>
            <a:r>
              <a:rPr lang="en-US" dirty="0">
                <a:latin typeface="Arial" pitchFamily="34" charset="0"/>
                <a:cs typeface="Arial" pitchFamily="34" charset="0"/>
              </a:rPr>
              <a:t>10,000 sp.</a:t>
            </a:r>
          </a:p>
          <a:p>
            <a:pPr marL="342900" indent="-342900">
              <a:buFont typeface="Arial" pitchFamily="34" charset="0"/>
              <a:buChar char="•"/>
            </a:pPr>
            <a:r>
              <a:rPr lang="en-US" dirty="0">
                <a:latin typeface="Arial" pitchFamily="34" charset="0"/>
                <a:cs typeface="Arial" pitchFamily="34" charset="0"/>
              </a:rPr>
              <a:t>Probably paraphyletic</a:t>
            </a:r>
          </a:p>
          <a:p>
            <a:pPr marL="342900" indent="-342900">
              <a:buFont typeface="Arial" pitchFamily="34" charset="0"/>
              <a:buChar char="•"/>
            </a:pPr>
            <a:r>
              <a:rPr lang="en-US" dirty="0">
                <a:latin typeface="Arial" pitchFamily="34" charset="0"/>
                <a:cs typeface="Arial" pitchFamily="34" charset="0"/>
              </a:rPr>
              <a:t>All morphologies</a:t>
            </a:r>
          </a:p>
          <a:p>
            <a:pPr marL="342900" indent="-342900">
              <a:buFont typeface="Arial" pitchFamily="34" charset="0"/>
              <a:buChar char="•"/>
            </a:pPr>
            <a:r>
              <a:rPr lang="en-US" dirty="0">
                <a:latin typeface="Arial" pitchFamily="34" charset="0"/>
                <a:cs typeface="Arial" pitchFamily="34" charset="0"/>
              </a:rPr>
              <a:t>Large fragrant flowers</a:t>
            </a:r>
          </a:p>
        </p:txBody>
      </p:sp>
    </p:spTree>
    <p:extLst>
      <p:ext uri="{BB962C8B-B14F-4D97-AF65-F5344CB8AC3E}">
        <p14:creationId xmlns:p14="http://schemas.microsoft.com/office/powerpoint/2010/main" val="2614500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hidden="1"/>
          <p:cNvSpPr>
            <a:spLocks noGrp="1" noChangeArrowheads="1"/>
          </p:cNvSpPr>
          <p:nvPr>
            <p:ph type="title"/>
          </p:nvPr>
        </p:nvSpPr>
        <p:spPr/>
        <p:txBody>
          <a:bodyPr/>
          <a:lstStyle/>
          <a:p>
            <a:pPr eaLnBrk="1" hangingPunct="1"/>
            <a:r>
              <a:rPr lang="en-US"/>
              <a:t>	</a:t>
            </a:r>
          </a:p>
        </p:txBody>
      </p:sp>
      <p:sp>
        <p:nvSpPr>
          <p:cNvPr id="2" name="Rectangle 1"/>
          <p:cNvSpPr/>
          <p:nvPr/>
        </p:nvSpPr>
        <p:spPr>
          <a:xfrm>
            <a:off x="2678741" y="73111"/>
            <a:ext cx="5310187" cy="1107996"/>
          </a:xfrm>
          <a:prstGeom prst="rect">
            <a:avLst/>
          </a:prstGeom>
        </p:spPr>
        <p:txBody>
          <a:bodyPr wrap="square">
            <a:spAutoFit/>
          </a:bodyPr>
          <a:lstStyle/>
          <a:p>
            <a:pPr algn="ctr"/>
            <a:r>
              <a:rPr lang="en-US" sz="3300" b="1" dirty="0">
                <a:latin typeface="Arial" pitchFamily="34" charset="0"/>
                <a:cs typeface="Arial" pitchFamily="34" charset="0"/>
              </a:rPr>
              <a:t>Characteristics of Monocots and </a:t>
            </a:r>
            <a:r>
              <a:rPr lang="en-US" sz="3300" b="1" dirty="0" err="1">
                <a:latin typeface="Arial" pitchFamily="34" charset="0"/>
                <a:cs typeface="Arial" pitchFamily="34" charset="0"/>
              </a:rPr>
              <a:t>Eudicots</a:t>
            </a:r>
            <a:endParaRPr lang="en-US" sz="3300" b="1" dirty="0">
              <a:latin typeface="Arial" pitchFamily="34" charset="0"/>
              <a:cs typeface="Arial" pitchFamily="34" charset="0"/>
            </a:endParaRPr>
          </a:p>
        </p:txBody>
      </p:sp>
      <p:pic>
        <p:nvPicPr>
          <p:cNvPr id="19462" name="Picture 6" descr="http://web.gccaz.edu/%7Elsola/Flower/capsella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565208" y="502426"/>
            <a:ext cx="3535886" cy="2830518"/>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images.photoresearchers.com/photos/preview/bm/bm2187.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47" t="177" r="63556" b="54431"/>
          <a:stretch/>
        </p:blipFill>
        <p:spPr bwMode="auto">
          <a:xfrm>
            <a:off x="259151" y="185226"/>
            <a:ext cx="2438400" cy="3383628"/>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http://people.bridgewater.edu/%7Elhill/images/monocotdicot1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617" r="7434"/>
          <a:stretch/>
        </p:blipFill>
        <p:spPr bwMode="auto">
          <a:xfrm>
            <a:off x="796925" y="3673445"/>
            <a:ext cx="2274004" cy="2375851"/>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http://www.bio.miami.edu/dana/pix/dicot_monocot_flowers.jpg"/>
          <p:cNvPicPr>
            <a:picLocks noChangeAspect="1" noChangeArrowheads="1"/>
          </p:cNvPicPr>
          <p:nvPr/>
        </p:nvPicPr>
        <p:blipFill rotWithShape="1">
          <a:blip r:embed="rId6">
            <a:extLst>
              <a:ext uri="{28A0092B-C50C-407E-A947-70E740481C1C}">
                <a14:useLocalDpi xmlns:a14="http://schemas.microsoft.com/office/drawing/2010/main" val="0"/>
              </a:ext>
            </a:extLst>
          </a:blip>
          <a:srcRect l="55803" t="9581" r="4291" b="10230"/>
          <a:stretch/>
        </p:blipFill>
        <p:spPr bwMode="auto">
          <a:xfrm>
            <a:off x="7541031" y="3841433"/>
            <a:ext cx="2274004" cy="2284730"/>
          </a:xfrm>
          <a:prstGeom prst="rect">
            <a:avLst/>
          </a:prstGeom>
          <a:noFill/>
          <a:extLst>
            <a:ext uri="{909E8E84-426E-40DD-AFC4-6F175D3DCCD1}">
              <a14:hiddenFill xmlns:a14="http://schemas.microsoft.com/office/drawing/2010/main">
                <a:solidFill>
                  <a:srgbClr val="FFFFFF"/>
                </a:solidFill>
              </a14:hiddenFill>
            </a:ext>
          </a:extLst>
        </p:spPr>
      </p:pic>
      <p:pic>
        <p:nvPicPr>
          <p:cNvPr id="19474" name="Picture 18" descr="http://www.sbs.utexas.edu/bio406d/images/pics/poa/Arundo%20donax%20leaf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6027" y="1408751"/>
            <a:ext cx="1620077" cy="2160103"/>
          </a:xfrm>
          <a:prstGeom prst="rect">
            <a:avLst/>
          </a:prstGeom>
          <a:noFill/>
          <a:extLst>
            <a:ext uri="{909E8E84-426E-40DD-AFC4-6F175D3DCCD1}">
              <a14:hiddenFill xmlns:a14="http://schemas.microsoft.com/office/drawing/2010/main">
                <a:solidFill>
                  <a:srgbClr val="FFFFFF"/>
                </a:solidFill>
              </a14:hiddenFill>
            </a:ext>
          </a:extLst>
        </p:spPr>
      </p:pic>
      <p:pic>
        <p:nvPicPr>
          <p:cNvPr id="19476" name="Picture 20" descr="http://static3.depositphotos.com/1000277/102/i/450/dep_1024544-Autumn-maple-leaf..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3835" y="1137103"/>
            <a:ext cx="2201499" cy="24766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asicbiology.net/gallery/plants/root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692525" y="3662526"/>
            <a:ext cx="3666306" cy="2444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2" descr="2813"/>
          <p:cNvPicPr>
            <a:picLocks noChangeAspect="1" noChangeArrowheads="1"/>
          </p:cNvPicPr>
          <p:nvPr/>
        </p:nvPicPr>
        <p:blipFill rotWithShape="1">
          <a:blip r:embed="rId3">
            <a:extLst>
              <a:ext uri="{28A0092B-C50C-407E-A947-70E740481C1C}">
                <a14:useLocalDpi xmlns:a14="http://schemas.microsoft.com/office/drawing/2010/main" val="0"/>
              </a:ext>
            </a:extLst>
          </a:blip>
          <a:srcRect b="2104"/>
          <a:stretch/>
        </p:blipFill>
        <p:spPr bwMode="auto">
          <a:xfrm>
            <a:off x="3616325" y="310721"/>
            <a:ext cx="6583362" cy="58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hidden="1"/>
          <p:cNvSpPr>
            <a:spLocks noGrp="1" noChangeArrowheads="1"/>
          </p:cNvSpPr>
          <p:nvPr>
            <p:ph type="title"/>
          </p:nvPr>
        </p:nvSpPr>
        <p:spPr/>
        <p:txBody>
          <a:bodyPr/>
          <a:lstStyle/>
          <a:p>
            <a:pPr eaLnBrk="1" hangingPunct="1"/>
            <a:r>
              <a:rPr lang="en-US" sz="1200"/>
              <a:t>	</a:t>
            </a:r>
          </a:p>
        </p:txBody>
      </p:sp>
      <p:sp>
        <p:nvSpPr>
          <p:cNvPr id="34820" name="Text Box 5"/>
          <p:cNvSpPr txBox="1">
            <a:spLocks noChangeArrowheads="1"/>
          </p:cNvSpPr>
          <p:nvPr/>
        </p:nvSpPr>
        <p:spPr bwMode="auto">
          <a:xfrm>
            <a:off x="6911975" y="137683"/>
            <a:ext cx="2874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200" b="1">
                <a:solidFill>
                  <a:srgbClr val="221906"/>
                </a:solidFill>
                <a:latin typeface="Arial" charset="0"/>
                <a:cs typeface="Arial" charset="0"/>
              </a:rPr>
              <a:t>Developing pollen tube of mature male gametophyte</a:t>
            </a:r>
          </a:p>
        </p:txBody>
      </p:sp>
      <p:sp>
        <p:nvSpPr>
          <p:cNvPr id="34821" name="Text Box 6"/>
          <p:cNvSpPr txBox="1">
            <a:spLocks noChangeArrowheads="1"/>
          </p:cNvSpPr>
          <p:nvPr/>
        </p:nvSpPr>
        <p:spPr bwMode="auto">
          <a:xfrm>
            <a:off x="5718176" y="191658"/>
            <a:ext cx="12096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Pollination</a:t>
            </a:r>
          </a:p>
        </p:txBody>
      </p:sp>
      <p:sp>
        <p:nvSpPr>
          <p:cNvPr id="34822" name="Text Box 7"/>
          <p:cNvSpPr txBox="1">
            <a:spLocks noChangeArrowheads="1"/>
          </p:cNvSpPr>
          <p:nvPr/>
        </p:nvSpPr>
        <p:spPr bwMode="auto">
          <a:xfrm>
            <a:off x="7553326" y="355170"/>
            <a:ext cx="2809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FFFFFF"/>
                </a:solidFill>
                <a:latin typeface="Arial" charset="0"/>
                <a:cs typeface="Arial" charset="0"/>
              </a:rPr>
              <a:t>6</a:t>
            </a:r>
          </a:p>
        </p:txBody>
      </p:sp>
      <p:sp>
        <p:nvSpPr>
          <p:cNvPr id="34823" name="Text Box 8"/>
          <p:cNvSpPr txBox="1">
            <a:spLocks noChangeArrowheads="1"/>
          </p:cNvSpPr>
          <p:nvPr/>
        </p:nvSpPr>
        <p:spPr bwMode="auto">
          <a:xfrm>
            <a:off x="4430713" y="396446"/>
            <a:ext cx="181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Each microspore develops into a pollen grain</a:t>
            </a:r>
          </a:p>
        </p:txBody>
      </p:sp>
      <p:sp>
        <p:nvSpPr>
          <p:cNvPr id="34824" name="Text Box 9"/>
          <p:cNvSpPr txBox="1">
            <a:spLocks noChangeArrowheads="1"/>
          </p:cNvSpPr>
          <p:nvPr/>
        </p:nvSpPr>
        <p:spPr bwMode="auto">
          <a:xfrm>
            <a:off x="8634412" y="872696"/>
            <a:ext cx="220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Embryo sac (mature female gametophyte)</a:t>
            </a:r>
          </a:p>
        </p:txBody>
      </p:sp>
      <p:sp>
        <p:nvSpPr>
          <p:cNvPr id="34825" name="Text Box 10"/>
          <p:cNvSpPr txBox="1">
            <a:spLocks noChangeArrowheads="1"/>
          </p:cNvSpPr>
          <p:nvPr/>
        </p:nvSpPr>
        <p:spPr bwMode="auto">
          <a:xfrm>
            <a:off x="5191126" y="1060021"/>
            <a:ext cx="282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FFFFFF"/>
                </a:solidFill>
                <a:latin typeface="Arial" charset="0"/>
                <a:cs typeface="Arial" charset="0"/>
              </a:rPr>
              <a:t>5</a:t>
            </a:r>
          </a:p>
        </p:txBody>
      </p:sp>
      <p:sp>
        <p:nvSpPr>
          <p:cNvPr id="34826" name="Text Box 11"/>
          <p:cNvSpPr txBox="1">
            <a:spLocks noChangeArrowheads="1"/>
          </p:cNvSpPr>
          <p:nvPr/>
        </p:nvSpPr>
        <p:spPr bwMode="auto">
          <a:xfrm>
            <a:off x="5724525" y="1144158"/>
            <a:ext cx="1282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it-IT" sz="1200" b="1">
                <a:solidFill>
                  <a:srgbClr val="221906"/>
                </a:solidFill>
                <a:latin typeface="Arial" charset="0"/>
                <a:cs typeface="Arial" charset="0"/>
              </a:rPr>
              <a:t>Pollen grain (immature male gametophyte)</a:t>
            </a:r>
            <a:endParaRPr lang="en-US" sz="1200" b="1">
              <a:solidFill>
                <a:srgbClr val="221906"/>
              </a:solidFill>
              <a:latin typeface="Arial" charset="0"/>
              <a:cs typeface="Arial" charset="0"/>
            </a:endParaRPr>
          </a:p>
        </p:txBody>
      </p:sp>
      <p:sp>
        <p:nvSpPr>
          <p:cNvPr id="34827" name="Text Box 12"/>
          <p:cNvSpPr txBox="1">
            <a:spLocks noChangeArrowheads="1"/>
          </p:cNvSpPr>
          <p:nvPr/>
        </p:nvSpPr>
        <p:spPr bwMode="auto">
          <a:xfrm>
            <a:off x="3887787" y="1212420"/>
            <a:ext cx="12652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Microspore</a:t>
            </a:r>
          </a:p>
        </p:txBody>
      </p:sp>
      <p:sp>
        <p:nvSpPr>
          <p:cNvPr id="34828" name="Text Box 13"/>
          <p:cNvSpPr txBox="1">
            <a:spLocks noChangeArrowheads="1"/>
          </p:cNvSpPr>
          <p:nvPr/>
        </p:nvSpPr>
        <p:spPr bwMode="auto">
          <a:xfrm>
            <a:off x="3278188" y="1417208"/>
            <a:ext cx="1389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Tetrad of microspores</a:t>
            </a:r>
          </a:p>
        </p:txBody>
      </p:sp>
      <p:sp>
        <p:nvSpPr>
          <p:cNvPr id="34829" name="Text Box 14"/>
          <p:cNvSpPr txBox="1">
            <a:spLocks noChangeArrowheads="1"/>
          </p:cNvSpPr>
          <p:nvPr/>
        </p:nvSpPr>
        <p:spPr bwMode="auto">
          <a:xfrm>
            <a:off x="9720262" y="1688670"/>
            <a:ext cx="9715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Pollen tube</a:t>
            </a:r>
          </a:p>
        </p:txBody>
      </p:sp>
      <p:sp>
        <p:nvSpPr>
          <p:cNvPr id="34830" name="Text Box 15"/>
          <p:cNvSpPr txBox="1">
            <a:spLocks noChangeArrowheads="1"/>
          </p:cNvSpPr>
          <p:nvPr/>
        </p:nvSpPr>
        <p:spPr bwMode="auto">
          <a:xfrm>
            <a:off x="8439151" y="1947433"/>
            <a:ext cx="2825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FFFFFF"/>
                </a:solidFill>
                <a:latin typeface="Arial" charset="0"/>
                <a:cs typeface="Arial" charset="0"/>
              </a:rPr>
              <a:t>3</a:t>
            </a:r>
          </a:p>
        </p:txBody>
      </p:sp>
      <p:sp>
        <p:nvSpPr>
          <p:cNvPr id="34831" name="Text Box 16"/>
          <p:cNvSpPr txBox="1">
            <a:spLocks noChangeArrowheads="1"/>
          </p:cNvSpPr>
          <p:nvPr/>
        </p:nvSpPr>
        <p:spPr bwMode="auto">
          <a:xfrm>
            <a:off x="8159751" y="2315734"/>
            <a:ext cx="9493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Polar nuclei</a:t>
            </a:r>
          </a:p>
        </p:txBody>
      </p:sp>
      <p:sp>
        <p:nvSpPr>
          <p:cNvPr id="34832" name="Text Box 17"/>
          <p:cNvSpPr txBox="1">
            <a:spLocks noChangeArrowheads="1"/>
          </p:cNvSpPr>
          <p:nvPr/>
        </p:nvSpPr>
        <p:spPr bwMode="auto">
          <a:xfrm>
            <a:off x="6102350" y="2437971"/>
            <a:ext cx="1244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Megaspore</a:t>
            </a:r>
          </a:p>
        </p:txBody>
      </p:sp>
      <p:sp>
        <p:nvSpPr>
          <p:cNvPr id="34833" name="Text Box 18"/>
          <p:cNvSpPr txBox="1">
            <a:spLocks noChangeArrowheads="1"/>
          </p:cNvSpPr>
          <p:nvPr/>
        </p:nvSpPr>
        <p:spPr bwMode="auto">
          <a:xfrm>
            <a:off x="9731375" y="2520520"/>
            <a:ext cx="12763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Two sperm cells</a:t>
            </a:r>
          </a:p>
        </p:txBody>
      </p:sp>
      <p:sp>
        <p:nvSpPr>
          <p:cNvPr id="34834" name="Text Box 19"/>
          <p:cNvSpPr txBox="1">
            <a:spLocks noChangeArrowheads="1"/>
          </p:cNvSpPr>
          <p:nvPr/>
        </p:nvSpPr>
        <p:spPr bwMode="auto">
          <a:xfrm>
            <a:off x="8412162" y="2791983"/>
            <a:ext cx="83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Egg nucleus</a:t>
            </a:r>
          </a:p>
        </p:txBody>
      </p:sp>
      <p:sp>
        <p:nvSpPr>
          <p:cNvPr id="34835" name="Text Box 20"/>
          <p:cNvSpPr txBox="1">
            <a:spLocks noChangeArrowheads="1"/>
          </p:cNvSpPr>
          <p:nvPr/>
        </p:nvSpPr>
        <p:spPr bwMode="auto">
          <a:xfrm>
            <a:off x="6216650" y="2709433"/>
            <a:ext cx="17399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1">
                <a:solidFill>
                  <a:srgbClr val="221906"/>
                </a:solidFill>
                <a:latin typeface="Arial" charset="0"/>
                <a:cs typeface="Arial" charset="0"/>
              </a:rPr>
              <a:t>HAPLOID (n) GAMETOPHYTE GENERATION</a:t>
            </a:r>
          </a:p>
        </p:txBody>
      </p:sp>
      <p:sp>
        <p:nvSpPr>
          <p:cNvPr id="34836" name="Text Box 21"/>
          <p:cNvSpPr txBox="1">
            <a:spLocks noChangeArrowheads="1"/>
          </p:cNvSpPr>
          <p:nvPr/>
        </p:nvSpPr>
        <p:spPr bwMode="auto">
          <a:xfrm>
            <a:off x="3690937" y="3207908"/>
            <a:ext cx="9159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Meiosis</a:t>
            </a:r>
          </a:p>
        </p:txBody>
      </p:sp>
      <p:sp>
        <p:nvSpPr>
          <p:cNvPr id="34837" name="Text Box 22"/>
          <p:cNvSpPr txBox="1">
            <a:spLocks noChangeArrowheads="1"/>
          </p:cNvSpPr>
          <p:nvPr/>
        </p:nvSpPr>
        <p:spPr bwMode="auto">
          <a:xfrm>
            <a:off x="8891587" y="3198383"/>
            <a:ext cx="20002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Double fertilization</a:t>
            </a:r>
          </a:p>
        </p:txBody>
      </p:sp>
      <p:sp>
        <p:nvSpPr>
          <p:cNvPr id="34838" name="Text Box 23"/>
          <p:cNvSpPr txBox="1">
            <a:spLocks noChangeArrowheads="1"/>
          </p:cNvSpPr>
          <p:nvPr/>
        </p:nvSpPr>
        <p:spPr bwMode="auto">
          <a:xfrm>
            <a:off x="6283326" y="3322208"/>
            <a:ext cx="1582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1">
                <a:solidFill>
                  <a:srgbClr val="221906"/>
                </a:solidFill>
                <a:latin typeface="Arial" charset="0"/>
                <a:cs typeface="Arial" charset="0"/>
              </a:rPr>
              <a:t>DIPLOID (2n) SPOROPHYTE GENERATION</a:t>
            </a:r>
          </a:p>
        </p:txBody>
      </p:sp>
      <p:sp>
        <p:nvSpPr>
          <p:cNvPr id="34839" name="Text Box 24"/>
          <p:cNvSpPr txBox="1">
            <a:spLocks noChangeArrowheads="1"/>
          </p:cNvSpPr>
          <p:nvPr/>
        </p:nvSpPr>
        <p:spPr bwMode="auto">
          <a:xfrm>
            <a:off x="9998076" y="3401583"/>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FFFFFF"/>
                </a:solidFill>
                <a:latin typeface="Arial" charset="0"/>
                <a:cs typeface="Arial" charset="0"/>
              </a:rPr>
              <a:t>7</a:t>
            </a:r>
          </a:p>
        </p:txBody>
      </p:sp>
      <p:sp>
        <p:nvSpPr>
          <p:cNvPr id="34840" name="Text Box 25"/>
          <p:cNvSpPr txBox="1">
            <a:spLocks noChangeArrowheads="1"/>
          </p:cNvSpPr>
          <p:nvPr/>
        </p:nvSpPr>
        <p:spPr bwMode="auto">
          <a:xfrm>
            <a:off x="3648076" y="3590495"/>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FFFFFF"/>
                </a:solidFill>
                <a:latin typeface="Arial" charset="0"/>
                <a:cs typeface="Arial" charset="0"/>
              </a:rPr>
              <a:t>4</a:t>
            </a:r>
          </a:p>
        </p:txBody>
      </p:sp>
      <p:sp>
        <p:nvSpPr>
          <p:cNvPr id="34841" name="Text Box 26"/>
          <p:cNvSpPr txBox="1">
            <a:spLocks noChangeArrowheads="1"/>
          </p:cNvSpPr>
          <p:nvPr/>
        </p:nvSpPr>
        <p:spPr bwMode="auto">
          <a:xfrm>
            <a:off x="4343401" y="3587320"/>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FFFFFF"/>
                </a:solidFill>
                <a:latin typeface="Arial" charset="0"/>
                <a:cs typeface="Arial" charset="0"/>
              </a:rPr>
              <a:t>2</a:t>
            </a:r>
          </a:p>
        </p:txBody>
      </p:sp>
      <p:sp>
        <p:nvSpPr>
          <p:cNvPr id="34843" name="Text Box 28"/>
          <p:cNvSpPr txBox="1">
            <a:spLocks noChangeArrowheads="1"/>
          </p:cNvSpPr>
          <p:nvPr/>
        </p:nvSpPr>
        <p:spPr bwMode="auto">
          <a:xfrm>
            <a:off x="7753351" y="3661933"/>
            <a:ext cx="17176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Endosperm (3n)</a:t>
            </a:r>
          </a:p>
        </p:txBody>
      </p:sp>
      <p:sp>
        <p:nvSpPr>
          <p:cNvPr id="34844" name="Text Box 29"/>
          <p:cNvSpPr txBox="1">
            <a:spLocks noChangeArrowheads="1"/>
          </p:cNvSpPr>
          <p:nvPr/>
        </p:nvSpPr>
        <p:spPr bwMode="auto">
          <a:xfrm>
            <a:off x="5243513" y="3458733"/>
            <a:ext cx="7461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Ovary</a:t>
            </a:r>
          </a:p>
        </p:txBody>
      </p:sp>
      <p:sp>
        <p:nvSpPr>
          <p:cNvPr id="34845" name="Text Box 30"/>
          <p:cNvSpPr txBox="1">
            <a:spLocks noChangeArrowheads="1"/>
          </p:cNvSpPr>
          <p:nvPr/>
        </p:nvSpPr>
        <p:spPr bwMode="auto">
          <a:xfrm>
            <a:off x="8091488" y="3901646"/>
            <a:ext cx="12668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Zygote (2n)</a:t>
            </a:r>
          </a:p>
        </p:txBody>
      </p:sp>
      <p:sp>
        <p:nvSpPr>
          <p:cNvPr id="34846" name="Text Box 31"/>
          <p:cNvSpPr txBox="1">
            <a:spLocks noChangeArrowheads="1"/>
          </p:cNvSpPr>
          <p:nvPr/>
        </p:nvSpPr>
        <p:spPr bwMode="auto">
          <a:xfrm>
            <a:off x="7956550" y="4208033"/>
            <a:ext cx="6223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Fruit</a:t>
            </a:r>
          </a:p>
        </p:txBody>
      </p:sp>
      <p:sp>
        <p:nvSpPr>
          <p:cNvPr id="34847" name="Text Box 32"/>
          <p:cNvSpPr txBox="1">
            <a:spLocks noChangeArrowheads="1"/>
          </p:cNvSpPr>
          <p:nvPr/>
        </p:nvSpPr>
        <p:spPr bwMode="auto">
          <a:xfrm>
            <a:off x="8909051" y="4662058"/>
            <a:ext cx="2825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FFFFFF"/>
                </a:solidFill>
                <a:latin typeface="Arial" charset="0"/>
                <a:cs typeface="Arial" charset="0"/>
              </a:rPr>
              <a:t>8</a:t>
            </a:r>
          </a:p>
        </p:txBody>
      </p:sp>
      <p:sp>
        <p:nvSpPr>
          <p:cNvPr id="34848" name="Text Box 33"/>
          <p:cNvSpPr txBox="1">
            <a:spLocks noChangeArrowheads="1"/>
          </p:cNvSpPr>
          <p:nvPr/>
        </p:nvSpPr>
        <p:spPr bwMode="auto">
          <a:xfrm>
            <a:off x="9047162" y="4887483"/>
            <a:ext cx="9271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Embryo</a:t>
            </a:r>
          </a:p>
        </p:txBody>
      </p:sp>
      <p:sp>
        <p:nvSpPr>
          <p:cNvPr id="34849" name="Text Box 34"/>
          <p:cNvSpPr txBox="1">
            <a:spLocks noChangeArrowheads="1"/>
          </p:cNvSpPr>
          <p:nvPr/>
        </p:nvSpPr>
        <p:spPr bwMode="auto">
          <a:xfrm>
            <a:off x="9877426" y="5006545"/>
            <a:ext cx="6556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Seed</a:t>
            </a:r>
          </a:p>
        </p:txBody>
      </p:sp>
      <p:sp>
        <p:nvSpPr>
          <p:cNvPr id="34850" name="Text Box 35"/>
          <p:cNvSpPr txBox="1">
            <a:spLocks noChangeArrowheads="1"/>
          </p:cNvSpPr>
          <p:nvPr/>
        </p:nvSpPr>
        <p:spPr bwMode="auto">
          <a:xfrm>
            <a:off x="3209925" y="5279595"/>
            <a:ext cx="1797050" cy="2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dirty="0">
                <a:solidFill>
                  <a:srgbClr val="221906"/>
                </a:solidFill>
                <a:latin typeface="Arial" charset="0"/>
                <a:cs typeface="Arial" charset="0"/>
              </a:rPr>
              <a:t>microsporangia</a:t>
            </a:r>
          </a:p>
        </p:txBody>
      </p:sp>
      <p:sp>
        <p:nvSpPr>
          <p:cNvPr id="34851" name="Text Box 36"/>
          <p:cNvSpPr txBox="1">
            <a:spLocks noChangeArrowheads="1"/>
          </p:cNvSpPr>
          <p:nvPr/>
        </p:nvSpPr>
        <p:spPr bwMode="auto">
          <a:xfrm>
            <a:off x="8905875" y="5100208"/>
            <a:ext cx="1130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Seed coat</a:t>
            </a:r>
          </a:p>
        </p:txBody>
      </p:sp>
      <p:sp>
        <p:nvSpPr>
          <p:cNvPr id="34852" name="Text Box 37"/>
          <p:cNvSpPr txBox="1">
            <a:spLocks noChangeArrowheads="1"/>
          </p:cNvSpPr>
          <p:nvPr/>
        </p:nvSpPr>
        <p:spPr bwMode="auto">
          <a:xfrm>
            <a:off x="7685087" y="5500258"/>
            <a:ext cx="10175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Seedling</a:t>
            </a:r>
          </a:p>
        </p:txBody>
      </p:sp>
      <p:sp>
        <p:nvSpPr>
          <p:cNvPr id="34853" name="Text Box 38"/>
          <p:cNvSpPr txBox="1">
            <a:spLocks noChangeArrowheads="1"/>
          </p:cNvSpPr>
          <p:nvPr/>
        </p:nvSpPr>
        <p:spPr bwMode="auto">
          <a:xfrm>
            <a:off x="4565650" y="5568520"/>
            <a:ext cx="8255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Anther</a:t>
            </a:r>
          </a:p>
        </p:txBody>
      </p:sp>
      <p:sp>
        <p:nvSpPr>
          <p:cNvPr id="34854" name="Text Box 39"/>
          <p:cNvSpPr txBox="1">
            <a:spLocks noChangeArrowheads="1"/>
          </p:cNvSpPr>
          <p:nvPr/>
        </p:nvSpPr>
        <p:spPr bwMode="auto">
          <a:xfrm>
            <a:off x="7129463" y="5647895"/>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FFFFFF"/>
                </a:solidFill>
                <a:latin typeface="Arial" charset="0"/>
                <a:cs typeface="Arial" charset="0"/>
              </a:rPr>
              <a:t>1</a:t>
            </a:r>
          </a:p>
        </p:txBody>
      </p:sp>
      <p:sp>
        <p:nvSpPr>
          <p:cNvPr id="34855" name="Text Box 40"/>
          <p:cNvSpPr txBox="1">
            <a:spLocks noChangeArrowheads="1"/>
          </p:cNvSpPr>
          <p:nvPr/>
        </p:nvSpPr>
        <p:spPr bwMode="auto">
          <a:xfrm>
            <a:off x="6757988" y="5787596"/>
            <a:ext cx="180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Flower of mature sporophyte</a:t>
            </a:r>
          </a:p>
        </p:txBody>
      </p:sp>
      <p:sp>
        <p:nvSpPr>
          <p:cNvPr id="34856" name="Text Box 41"/>
          <p:cNvSpPr txBox="1">
            <a:spLocks noChangeArrowheads="1"/>
          </p:cNvSpPr>
          <p:nvPr/>
        </p:nvSpPr>
        <p:spPr bwMode="auto">
          <a:xfrm>
            <a:off x="5419725" y="3988959"/>
            <a:ext cx="18526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a:solidFill>
                  <a:srgbClr val="221906"/>
                </a:solidFill>
                <a:latin typeface="Arial" charset="0"/>
                <a:cs typeface="Arial" charset="0"/>
              </a:rPr>
              <a:t>Megasporangium (ovule)</a:t>
            </a:r>
          </a:p>
        </p:txBody>
      </p:sp>
      <p:sp>
        <p:nvSpPr>
          <p:cNvPr id="34857" name="Line 43"/>
          <p:cNvSpPr>
            <a:spLocks noChangeShapeType="1"/>
          </p:cNvSpPr>
          <p:nvPr/>
        </p:nvSpPr>
        <p:spPr bwMode="auto">
          <a:xfrm>
            <a:off x="5448300" y="931433"/>
            <a:ext cx="144462" cy="101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58" name="Line 44"/>
          <p:cNvSpPr>
            <a:spLocks noChangeShapeType="1"/>
          </p:cNvSpPr>
          <p:nvPr/>
        </p:nvSpPr>
        <p:spPr bwMode="auto">
          <a:xfrm>
            <a:off x="4848225" y="1360058"/>
            <a:ext cx="139700" cy="873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59" name="Line 45"/>
          <p:cNvSpPr>
            <a:spLocks noChangeShapeType="1"/>
          </p:cNvSpPr>
          <p:nvPr/>
        </p:nvSpPr>
        <p:spPr bwMode="auto">
          <a:xfrm>
            <a:off x="5702301" y="2434796"/>
            <a:ext cx="458787" cy="111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0" name="Line 46"/>
          <p:cNvSpPr>
            <a:spLocks noChangeShapeType="1"/>
          </p:cNvSpPr>
          <p:nvPr/>
        </p:nvSpPr>
        <p:spPr bwMode="auto">
          <a:xfrm>
            <a:off x="9598025" y="2423684"/>
            <a:ext cx="196850" cy="230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1" name="Line 47"/>
          <p:cNvSpPr>
            <a:spLocks noChangeShapeType="1"/>
          </p:cNvSpPr>
          <p:nvPr/>
        </p:nvSpPr>
        <p:spPr bwMode="auto">
          <a:xfrm>
            <a:off x="9583737" y="2496709"/>
            <a:ext cx="204788" cy="153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2" name="Line 48"/>
          <p:cNvSpPr>
            <a:spLocks noChangeShapeType="1"/>
          </p:cNvSpPr>
          <p:nvPr/>
        </p:nvSpPr>
        <p:spPr bwMode="auto">
          <a:xfrm flipV="1">
            <a:off x="9544050" y="1833133"/>
            <a:ext cx="228600" cy="125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3" name="Line 49"/>
          <p:cNvSpPr>
            <a:spLocks noChangeShapeType="1"/>
          </p:cNvSpPr>
          <p:nvPr/>
        </p:nvSpPr>
        <p:spPr bwMode="auto">
          <a:xfrm>
            <a:off x="9083676" y="1302909"/>
            <a:ext cx="287337" cy="936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4" name="Line 50"/>
          <p:cNvSpPr>
            <a:spLocks noChangeShapeType="1"/>
          </p:cNvSpPr>
          <p:nvPr/>
        </p:nvSpPr>
        <p:spPr bwMode="auto">
          <a:xfrm flipV="1">
            <a:off x="8705850" y="2301446"/>
            <a:ext cx="531812" cy="155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5" name="Line 51"/>
          <p:cNvSpPr>
            <a:spLocks noChangeShapeType="1"/>
          </p:cNvSpPr>
          <p:nvPr/>
        </p:nvSpPr>
        <p:spPr bwMode="auto">
          <a:xfrm flipV="1">
            <a:off x="8696326" y="2230008"/>
            <a:ext cx="536575" cy="233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6" name="Line 52"/>
          <p:cNvSpPr>
            <a:spLocks noChangeShapeType="1"/>
          </p:cNvSpPr>
          <p:nvPr/>
        </p:nvSpPr>
        <p:spPr bwMode="auto">
          <a:xfrm flipV="1">
            <a:off x="8840787" y="2441145"/>
            <a:ext cx="419100" cy="501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7" name="Line 53"/>
          <p:cNvSpPr>
            <a:spLocks noChangeShapeType="1"/>
          </p:cNvSpPr>
          <p:nvPr/>
        </p:nvSpPr>
        <p:spPr bwMode="auto">
          <a:xfrm>
            <a:off x="9032875" y="4050870"/>
            <a:ext cx="482600"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8" name="Line 54"/>
          <p:cNvSpPr>
            <a:spLocks noChangeShapeType="1"/>
          </p:cNvSpPr>
          <p:nvPr/>
        </p:nvSpPr>
        <p:spPr bwMode="auto">
          <a:xfrm>
            <a:off x="9069387" y="3833384"/>
            <a:ext cx="450850" cy="382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69" name="Line 55"/>
          <p:cNvSpPr>
            <a:spLocks noChangeShapeType="1"/>
          </p:cNvSpPr>
          <p:nvPr/>
        </p:nvSpPr>
        <p:spPr bwMode="auto">
          <a:xfrm>
            <a:off x="8424862" y="4382658"/>
            <a:ext cx="254000" cy="133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70" name="Line 56"/>
          <p:cNvSpPr>
            <a:spLocks noChangeShapeType="1"/>
          </p:cNvSpPr>
          <p:nvPr/>
        </p:nvSpPr>
        <p:spPr bwMode="auto">
          <a:xfrm>
            <a:off x="8818562" y="4887483"/>
            <a:ext cx="273050" cy="1508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71" name="Line 57"/>
          <p:cNvSpPr>
            <a:spLocks noChangeShapeType="1"/>
          </p:cNvSpPr>
          <p:nvPr/>
        </p:nvSpPr>
        <p:spPr bwMode="auto">
          <a:xfrm>
            <a:off x="8786812" y="5128783"/>
            <a:ext cx="171450" cy="1079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72" name="Line 58"/>
          <p:cNvSpPr>
            <a:spLocks noChangeShapeType="1"/>
          </p:cNvSpPr>
          <p:nvPr/>
        </p:nvSpPr>
        <p:spPr bwMode="auto">
          <a:xfrm flipH="1">
            <a:off x="5180013" y="5535183"/>
            <a:ext cx="49213" cy="169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73" name="Line 59"/>
          <p:cNvSpPr>
            <a:spLocks noChangeShapeType="1"/>
          </p:cNvSpPr>
          <p:nvPr/>
        </p:nvSpPr>
        <p:spPr bwMode="auto">
          <a:xfrm flipH="1">
            <a:off x="4367212" y="4847795"/>
            <a:ext cx="88900" cy="4778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74" name="Line 60"/>
          <p:cNvSpPr>
            <a:spLocks noChangeShapeType="1"/>
          </p:cNvSpPr>
          <p:nvPr/>
        </p:nvSpPr>
        <p:spPr bwMode="auto">
          <a:xfrm>
            <a:off x="4365625" y="4622371"/>
            <a:ext cx="4762" cy="708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75" name="Line 61"/>
          <p:cNvSpPr>
            <a:spLocks noChangeShapeType="1"/>
          </p:cNvSpPr>
          <p:nvPr/>
        </p:nvSpPr>
        <p:spPr bwMode="auto">
          <a:xfrm>
            <a:off x="5026025" y="3609545"/>
            <a:ext cx="28416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77" name="Line 63"/>
          <p:cNvSpPr>
            <a:spLocks noChangeShapeType="1"/>
          </p:cNvSpPr>
          <p:nvPr/>
        </p:nvSpPr>
        <p:spPr bwMode="auto">
          <a:xfrm flipV="1">
            <a:off x="5076826" y="4128658"/>
            <a:ext cx="396875"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78" name="Line 64"/>
          <p:cNvSpPr>
            <a:spLocks noChangeShapeType="1"/>
          </p:cNvSpPr>
          <p:nvPr/>
        </p:nvSpPr>
        <p:spPr bwMode="auto">
          <a:xfrm flipH="1">
            <a:off x="7059612" y="383745"/>
            <a:ext cx="407988" cy="173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34879" name="AutoShape 65"/>
          <p:cNvSpPr>
            <a:spLocks/>
          </p:cNvSpPr>
          <p:nvPr/>
        </p:nvSpPr>
        <p:spPr bwMode="auto">
          <a:xfrm>
            <a:off x="9759951" y="5009720"/>
            <a:ext cx="66675" cy="273050"/>
          </a:xfrm>
          <a:prstGeom prst="rightBracket">
            <a:avLst>
              <a:gd name="adj" fmla="val 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1500" tIns="40750" rIns="81500" bIns="40750" anchor="ctr"/>
          <a:lstStyle/>
          <a:p>
            <a:endParaRPr lang="en-US" sz="1200">
              <a:latin typeface="Arial" charset="0"/>
              <a:cs typeface="Arial" charset="0"/>
            </a:endParaRPr>
          </a:p>
        </p:txBody>
      </p:sp>
      <p:sp>
        <p:nvSpPr>
          <p:cNvPr id="34880" name="Line 66"/>
          <p:cNvSpPr>
            <a:spLocks noChangeShapeType="1"/>
          </p:cNvSpPr>
          <p:nvPr/>
        </p:nvSpPr>
        <p:spPr bwMode="auto">
          <a:xfrm>
            <a:off x="9821863" y="5143070"/>
            <a:ext cx="1063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2" name="TextBox 1">
            <a:extLst>
              <a:ext uri="{FF2B5EF4-FFF2-40B4-BE49-F238E27FC236}">
                <a16:creationId xmlns:a16="http://schemas.microsoft.com/office/drawing/2014/main" id="{AA276AF9-9C7A-421C-FB10-E28966DC3B38}"/>
              </a:ext>
            </a:extLst>
          </p:cNvPr>
          <p:cNvSpPr txBox="1"/>
          <p:nvPr/>
        </p:nvSpPr>
        <p:spPr>
          <a:xfrm>
            <a:off x="394290" y="303759"/>
            <a:ext cx="3159839" cy="2862322"/>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Angiosperm</a:t>
            </a:r>
          </a:p>
          <a:p>
            <a:r>
              <a:rPr lang="en-US" sz="3600" dirty="0">
                <a:latin typeface="Arial" panose="020B0604020202020204" pitchFamily="34" charset="0"/>
                <a:cs typeface="Arial" panose="020B0604020202020204" pitchFamily="34" charset="0"/>
              </a:rPr>
              <a:t>Reproduction</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(whole page…</a:t>
            </a:r>
          </a:p>
          <a:p>
            <a:r>
              <a:rPr lang="en-US" sz="3600" dirty="0">
                <a:latin typeface="Arial" panose="020B0604020202020204" pitchFamily="34" charset="0"/>
                <a:cs typeface="Arial" panose="020B0604020202020204" pitchFamily="34" charset="0"/>
              </a:rPr>
              <a:t>maybe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Maturing lily anther"/>
          <p:cNvPicPr>
            <a:picLocks noChangeAspect="1" noChangeArrowheads="1"/>
          </p:cNvPicPr>
          <p:nvPr/>
        </p:nvPicPr>
        <p:blipFill rotWithShape="1">
          <a:blip r:embed="rId2">
            <a:extLst>
              <a:ext uri="{28A0092B-C50C-407E-A947-70E740481C1C}">
                <a14:useLocalDpi xmlns:a14="http://schemas.microsoft.com/office/drawing/2010/main" val="0"/>
              </a:ext>
            </a:extLst>
          </a:blip>
          <a:srcRect b="3464"/>
          <a:stretch/>
        </p:blipFill>
        <p:spPr bwMode="auto">
          <a:xfrm>
            <a:off x="54166" y="1064207"/>
            <a:ext cx="5486400" cy="343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97125" y="203891"/>
            <a:ext cx="4574309" cy="553998"/>
          </a:xfrm>
          <a:prstGeom prst="rect">
            <a:avLst/>
          </a:prstGeom>
          <a:noFill/>
        </p:spPr>
        <p:txBody>
          <a:bodyPr wrap="square" rtlCol="0">
            <a:spAutoFit/>
          </a:bodyPr>
          <a:lstStyle/>
          <a:p>
            <a:pPr algn="ctr"/>
            <a:r>
              <a:rPr lang="en-US" sz="3000" b="1" dirty="0">
                <a:latin typeface="Arial" pitchFamily="34" charset="0"/>
                <a:cs typeface="Arial" pitchFamily="34" charset="0"/>
              </a:rPr>
              <a:t>Male Reproduction</a:t>
            </a:r>
          </a:p>
        </p:txBody>
      </p:sp>
      <p:grpSp>
        <p:nvGrpSpPr>
          <p:cNvPr id="7" name="Group 6">
            <a:extLst>
              <a:ext uri="{FF2B5EF4-FFF2-40B4-BE49-F238E27FC236}">
                <a16:creationId xmlns:a16="http://schemas.microsoft.com/office/drawing/2014/main" id="{32D0CA0D-58F5-EE05-52B2-9A524EB6EDFE}"/>
              </a:ext>
            </a:extLst>
          </p:cNvPr>
          <p:cNvGrpSpPr/>
          <p:nvPr/>
        </p:nvGrpSpPr>
        <p:grpSpPr>
          <a:xfrm>
            <a:off x="5575491" y="700881"/>
            <a:ext cx="2522342" cy="4724462"/>
            <a:chOff x="5575491" y="929420"/>
            <a:chExt cx="2522342" cy="4724462"/>
          </a:xfrm>
        </p:grpSpPr>
        <p:pic>
          <p:nvPicPr>
            <p:cNvPr id="3" name="Picture 2">
              <a:extLst>
                <a:ext uri="{FF2B5EF4-FFF2-40B4-BE49-F238E27FC236}">
                  <a16:creationId xmlns:a16="http://schemas.microsoft.com/office/drawing/2014/main" id="{C94825E3-3120-4674-B572-F26FE30EE635}"/>
                </a:ext>
              </a:extLst>
            </p:cNvPr>
            <p:cNvPicPr>
              <a:picLocks noChangeAspect="1"/>
            </p:cNvPicPr>
            <p:nvPr/>
          </p:nvPicPr>
          <p:blipFill rotWithShape="1">
            <a:blip r:embed="rId3">
              <a:extLst>
                <a:ext uri="{28A0092B-C50C-407E-A947-70E740481C1C}">
                  <a14:useLocalDpi xmlns:a14="http://schemas.microsoft.com/office/drawing/2010/main" val="0"/>
                </a:ext>
              </a:extLst>
            </a:blip>
            <a:srcRect t="11223" r="70305" b="26165"/>
            <a:stretch/>
          </p:blipFill>
          <p:spPr>
            <a:xfrm>
              <a:off x="5575491" y="929420"/>
              <a:ext cx="2522342" cy="4724462"/>
            </a:xfrm>
            <a:prstGeom prst="rect">
              <a:avLst/>
            </a:prstGeom>
          </p:spPr>
        </p:pic>
        <p:sp>
          <p:nvSpPr>
            <p:cNvPr id="2" name="Rectangle 1">
              <a:extLst>
                <a:ext uri="{FF2B5EF4-FFF2-40B4-BE49-F238E27FC236}">
                  <a16:creationId xmlns:a16="http://schemas.microsoft.com/office/drawing/2014/main" id="{3DEDDE43-F726-F6C4-DF8C-8E1EE66F29AE}"/>
                </a:ext>
              </a:extLst>
            </p:cNvPr>
            <p:cNvSpPr/>
            <p:nvPr/>
          </p:nvSpPr>
          <p:spPr bwMode="auto">
            <a:xfrm>
              <a:off x="7209008" y="2298594"/>
              <a:ext cx="888825" cy="1094629"/>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6" name="TextBox 5">
            <a:extLst>
              <a:ext uri="{FF2B5EF4-FFF2-40B4-BE49-F238E27FC236}">
                <a16:creationId xmlns:a16="http://schemas.microsoft.com/office/drawing/2014/main" id="{B6AA71F0-C343-9BC6-3606-10F89317468F}"/>
              </a:ext>
            </a:extLst>
          </p:cNvPr>
          <p:cNvSpPr txBox="1"/>
          <p:nvPr/>
        </p:nvSpPr>
        <p:spPr>
          <a:xfrm>
            <a:off x="43149" y="4663281"/>
            <a:ext cx="5581400" cy="1384995"/>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DRAW: Fresh anther (31.2)</a:t>
            </a:r>
          </a:p>
          <a:p>
            <a:r>
              <a:rPr lang="en-US" sz="2800" dirty="0">
                <a:solidFill>
                  <a:srgbClr val="FF0000"/>
                </a:solidFill>
                <a:latin typeface="Arial" panose="020B0604020202020204" pitchFamily="34" charset="0"/>
                <a:cs typeface="Arial" panose="020B0604020202020204" pitchFamily="34" charset="0"/>
              </a:rPr>
              <a:t>DRAW: Mature anther slide (31.2)</a:t>
            </a:r>
          </a:p>
          <a:p>
            <a:r>
              <a:rPr lang="en-US" sz="2800" dirty="0">
                <a:solidFill>
                  <a:srgbClr val="FF0000"/>
                </a:solidFill>
                <a:latin typeface="Arial" panose="020B0604020202020204" pitchFamily="34" charset="0"/>
                <a:cs typeface="Arial" panose="020B0604020202020204" pitchFamily="34" charset="0"/>
              </a:rPr>
              <a:t>HW: Mixed pollen grains (31.2)</a:t>
            </a:r>
          </a:p>
        </p:txBody>
      </p:sp>
      <p:pic>
        <p:nvPicPr>
          <p:cNvPr id="1026" name="Picture 2" descr="http://www.emc.maricopa.edu/faculty/farabee/biobk/pollen_2ce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4038" y="0"/>
            <a:ext cx="2743200" cy="2647951"/>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4" descr="Pollen gra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2758" y="3094687"/>
            <a:ext cx="2763308" cy="207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EC72AF6-B73E-4BF3-BF20-DB2D522F506C}"/>
              </a:ext>
            </a:extLst>
          </p:cNvPr>
          <p:cNvSpPr txBox="1"/>
          <p:nvPr/>
        </p:nvSpPr>
        <p:spPr>
          <a:xfrm>
            <a:off x="8168602" y="5259961"/>
            <a:ext cx="2688636" cy="830997"/>
          </a:xfrm>
          <a:prstGeom prst="rect">
            <a:avLst/>
          </a:prstGeom>
          <a:noFill/>
        </p:spPr>
        <p:txBody>
          <a:bodyPr wrap="square">
            <a:spAutoFit/>
          </a:bodyPr>
          <a:lstStyle/>
          <a:p>
            <a:r>
              <a:rPr lang="en-US" sz="1600" dirty="0">
                <a:hlinkClick r:id="rId6"/>
              </a:rPr>
              <a:t>https://rumble.com/vunog8-people-who-have-pollen-allergies-beware.html</a:t>
            </a:r>
            <a:r>
              <a:rPr lang="en-US" sz="16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EF612-710B-3920-E21F-3D3EDFE8B6E4}"/>
              </a:ext>
            </a:extLst>
          </p:cNvPr>
          <p:cNvSpPr txBox="1"/>
          <p:nvPr/>
        </p:nvSpPr>
        <p:spPr>
          <a:xfrm>
            <a:off x="111125" y="5468472"/>
            <a:ext cx="557979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DRAW: mature embryo sac (31.4)</a:t>
            </a:r>
          </a:p>
        </p:txBody>
      </p:sp>
      <p:pic>
        <p:nvPicPr>
          <p:cNvPr id="46082" name="Picture 5" descr="Lily ovary x.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63" y="1005681"/>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7" descr="Lily ov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125" y="36197"/>
            <a:ext cx="36877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EA36014-8C9A-A3B9-AE0F-DD511D158916}"/>
              </a:ext>
            </a:extLst>
          </p:cNvPr>
          <p:cNvSpPr txBox="1"/>
          <p:nvPr/>
        </p:nvSpPr>
        <p:spPr>
          <a:xfrm>
            <a:off x="644525" y="396081"/>
            <a:ext cx="4574309" cy="553998"/>
          </a:xfrm>
          <a:prstGeom prst="rect">
            <a:avLst/>
          </a:prstGeom>
          <a:noFill/>
        </p:spPr>
        <p:txBody>
          <a:bodyPr wrap="square" rtlCol="0">
            <a:spAutoFit/>
          </a:bodyPr>
          <a:lstStyle/>
          <a:p>
            <a:pPr algn="ctr"/>
            <a:r>
              <a:rPr lang="en-US" sz="3000" b="1" dirty="0">
                <a:latin typeface="Arial" pitchFamily="34" charset="0"/>
                <a:cs typeface="Arial" pitchFamily="34" charset="0"/>
              </a:rPr>
              <a:t>Female Reproduction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183" y="2801622"/>
            <a:ext cx="3250067" cy="335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66E71-93BA-74ED-AF89-2849E677275D}"/>
              </a:ext>
            </a:extLst>
          </p:cNvPr>
          <p:cNvSpPr txBox="1"/>
          <p:nvPr/>
        </p:nvSpPr>
        <p:spPr>
          <a:xfrm flipH="1">
            <a:off x="568324" y="41393"/>
            <a:ext cx="9753601"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Pollination, Fertilization, &amp; Seed Development </a:t>
            </a:r>
          </a:p>
        </p:txBody>
      </p:sp>
      <p:sp>
        <p:nvSpPr>
          <p:cNvPr id="3" name="TextBox 2">
            <a:extLst>
              <a:ext uri="{FF2B5EF4-FFF2-40B4-BE49-F238E27FC236}">
                <a16:creationId xmlns:a16="http://schemas.microsoft.com/office/drawing/2014/main" id="{61FCBA5E-10C6-5431-8B57-C68E7D6644CD}"/>
              </a:ext>
            </a:extLst>
          </p:cNvPr>
          <p:cNvSpPr txBox="1"/>
          <p:nvPr/>
        </p:nvSpPr>
        <p:spPr>
          <a:xfrm>
            <a:off x="21154" y="4699775"/>
            <a:ext cx="6265818" cy="1384995"/>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HW: Pollen tubes (31.4)</a:t>
            </a:r>
          </a:p>
          <a:p>
            <a:r>
              <a:rPr lang="en-US" sz="2800" dirty="0">
                <a:solidFill>
                  <a:srgbClr val="FF0000"/>
                </a:solidFill>
                <a:latin typeface="Arial" panose="020B0604020202020204" pitchFamily="34" charset="0"/>
                <a:cs typeface="Arial" panose="020B0604020202020204" pitchFamily="34" charset="0"/>
              </a:rPr>
              <a:t>DRAW: Lily Seed or Corn Seed (31.7)</a:t>
            </a:r>
          </a:p>
          <a:p>
            <a:r>
              <a:rPr lang="en-US" sz="2800" dirty="0">
                <a:solidFill>
                  <a:srgbClr val="FF0000"/>
                </a:solidFill>
                <a:latin typeface="Arial" panose="020B0604020202020204" pitchFamily="34" charset="0"/>
                <a:cs typeface="Arial" panose="020B0604020202020204" pitchFamily="34" charset="0"/>
              </a:rPr>
              <a:t>DISSECT &amp; DRAW: Bean Seed (31.6)</a:t>
            </a:r>
          </a:p>
        </p:txBody>
      </p:sp>
      <p:sp>
        <p:nvSpPr>
          <p:cNvPr id="4" name="TextBox 3">
            <a:extLst>
              <a:ext uri="{FF2B5EF4-FFF2-40B4-BE49-F238E27FC236}">
                <a16:creationId xmlns:a16="http://schemas.microsoft.com/office/drawing/2014/main" id="{E3CD0405-8AB9-E317-D516-24BAF188FD3F}"/>
              </a:ext>
            </a:extLst>
          </p:cNvPr>
          <p:cNvSpPr txBox="1"/>
          <p:nvPr/>
        </p:nvSpPr>
        <p:spPr>
          <a:xfrm>
            <a:off x="7045325" y="4699775"/>
            <a:ext cx="3581400" cy="1200329"/>
          </a:xfrm>
          <a:prstGeom prst="rect">
            <a:avLst/>
          </a:prstGeom>
          <a:noFill/>
        </p:spPr>
        <p:txBody>
          <a:bodyPr wrap="square" rtlCol="0">
            <a:spAutoFit/>
          </a:bodyPr>
          <a:lstStyle/>
          <a:p>
            <a:r>
              <a:rPr lang="en-US" dirty="0">
                <a:solidFill>
                  <a:srgbClr val="FF6600"/>
                </a:solidFill>
                <a:latin typeface="Arial" panose="020B0604020202020204" pitchFamily="34" charset="0"/>
                <a:cs typeface="Arial" panose="020B0604020202020204" pitchFamily="34" charset="0"/>
              </a:rPr>
              <a:t>What does the stuff around the ovule become?</a:t>
            </a:r>
          </a:p>
        </p:txBody>
      </p:sp>
      <p:pic>
        <p:nvPicPr>
          <p:cNvPr id="6" name="Picture 5" descr="A diagram of a plant&#10;&#10;Description automatically generated">
            <a:extLst>
              <a:ext uri="{FF2B5EF4-FFF2-40B4-BE49-F238E27FC236}">
                <a16:creationId xmlns:a16="http://schemas.microsoft.com/office/drawing/2014/main" id="{21E6CB60-F7F4-8932-12EA-42555C9AB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823" y="667979"/>
            <a:ext cx="4998273" cy="4051541"/>
          </a:xfrm>
          <a:prstGeom prst="rect">
            <a:avLst/>
          </a:prstGeom>
        </p:spPr>
      </p:pic>
      <p:pic>
        <p:nvPicPr>
          <p:cNvPr id="8" name="Picture 7" descr="A close-up of a microscope&#10;&#10;Description automatically generated">
            <a:extLst>
              <a:ext uri="{FF2B5EF4-FFF2-40B4-BE49-F238E27FC236}">
                <a16:creationId xmlns:a16="http://schemas.microsoft.com/office/drawing/2014/main" id="{DAA609B4-E9C3-7756-E6DD-5CC42EBB75DD}"/>
              </a:ext>
            </a:extLst>
          </p:cNvPr>
          <p:cNvPicPr>
            <a:picLocks noChangeAspect="1"/>
          </p:cNvPicPr>
          <p:nvPr/>
        </p:nvPicPr>
        <p:blipFill rotWithShape="1">
          <a:blip r:embed="rId4">
            <a:extLst>
              <a:ext uri="{28A0092B-C50C-407E-A947-70E740481C1C}">
                <a14:useLocalDpi xmlns:a14="http://schemas.microsoft.com/office/drawing/2010/main" val="0"/>
              </a:ext>
            </a:extLst>
          </a:blip>
          <a:srcRect l="20852" b="55222"/>
          <a:stretch/>
        </p:blipFill>
        <p:spPr>
          <a:xfrm>
            <a:off x="1042681" y="687724"/>
            <a:ext cx="4863029" cy="3820860"/>
          </a:xfrm>
          <a:prstGeom prst="rect">
            <a:avLst/>
          </a:prstGeom>
        </p:spPr>
      </p:pic>
    </p:spTree>
    <p:extLst>
      <p:ext uri="{BB962C8B-B14F-4D97-AF65-F5344CB8AC3E}">
        <p14:creationId xmlns:p14="http://schemas.microsoft.com/office/powerpoint/2010/main" val="76440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F69317-D659-E51C-D5C9-3CB564BE8BF0}"/>
              </a:ext>
            </a:extLst>
          </p:cNvPr>
          <p:cNvSpPr txBox="1"/>
          <p:nvPr/>
        </p:nvSpPr>
        <p:spPr>
          <a:xfrm>
            <a:off x="111125" y="5080774"/>
            <a:ext cx="3677032" cy="954107"/>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Dissect: Peach</a:t>
            </a:r>
          </a:p>
          <a:p>
            <a:r>
              <a:rPr lang="en-US" sz="2800" dirty="0">
                <a:solidFill>
                  <a:srgbClr val="FF0000"/>
                </a:solidFill>
                <a:latin typeface="Arial" panose="020B0604020202020204" pitchFamily="34" charset="0"/>
                <a:cs typeface="Arial" panose="020B0604020202020204" pitchFamily="34" charset="0"/>
              </a:rPr>
              <a:t>IDENTIFY: Fruit types</a:t>
            </a:r>
          </a:p>
        </p:txBody>
      </p:sp>
      <p:sp>
        <p:nvSpPr>
          <p:cNvPr id="66562" name="Rectangle 2"/>
          <p:cNvSpPr>
            <a:spLocks noGrp="1" noChangeArrowheads="1"/>
          </p:cNvSpPr>
          <p:nvPr>
            <p:ph type="title"/>
          </p:nvPr>
        </p:nvSpPr>
        <p:spPr>
          <a:xfrm>
            <a:off x="2016127" y="91282"/>
            <a:ext cx="6918325" cy="1020763"/>
          </a:xfrm>
        </p:spPr>
        <p:txBody>
          <a:bodyPr/>
          <a:lstStyle/>
          <a:p>
            <a:r>
              <a:rPr lang="en-US" b="1" dirty="0">
                <a:solidFill>
                  <a:srgbClr val="008000"/>
                </a:solidFill>
                <a:latin typeface="Arial" charset="0"/>
              </a:rPr>
              <a:t>Fruit Parts &amp; Terminology</a:t>
            </a:r>
          </a:p>
        </p:txBody>
      </p:sp>
      <p:pic>
        <p:nvPicPr>
          <p:cNvPr id="4" name="Picture 5" descr="http://4.bp.blogspot.com/_O-YzngQZ4d8/Sm-9hx23oKI/AAAAAAAAFp4/1tTh_qTthRA/s400/seared+peaches+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452" y="1055294"/>
            <a:ext cx="4185709" cy="3139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243" y="1310481"/>
            <a:ext cx="387861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wecanky.org/images/files/bigstockphoto_Pomegranate_38641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200" y="4180349"/>
            <a:ext cx="1935163" cy="1886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erbalextractsplus.com/images/herbs/tomato-isp.jpg"/>
          <p:cNvPicPr>
            <a:picLocks noChangeAspect="1" noChangeArrowheads="1"/>
          </p:cNvPicPr>
          <p:nvPr/>
        </p:nvPicPr>
        <p:blipFill rotWithShape="1">
          <a:blip r:embed="rId5">
            <a:extLst>
              <a:ext uri="{28A0092B-C50C-407E-A947-70E740481C1C}">
                <a14:useLocalDpi xmlns:a14="http://schemas.microsoft.com/office/drawing/2010/main" val="0"/>
              </a:ext>
            </a:extLst>
          </a:blip>
          <a:srcRect l="7626" t="10789" r="9927" b="11998"/>
          <a:stretch/>
        </p:blipFill>
        <p:spPr bwMode="auto">
          <a:xfrm rot="10800000">
            <a:off x="6435623" y="4300771"/>
            <a:ext cx="2069154" cy="1825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igantopteroid.org/images/Lilium.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5" r="6426"/>
          <a:stretch/>
        </p:blipFill>
        <p:spPr bwMode="auto">
          <a:xfrm>
            <a:off x="1376364" y="-1"/>
            <a:ext cx="8137525" cy="6126163"/>
          </a:xfrm>
          <a:prstGeom prst="rect">
            <a:avLst/>
          </a:prstGeom>
          <a:noFill/>
          <a:extLst>
            <a:ext uri="{909E8E84-426E-40DD-AFC4-6F175D3DCCD1}">
              <a14:hiddenFill xmlns:a14="http://schemas.microsoft.com/office/drawing/2010/main">
                <a:solidFill>
                  <a:srgbClr val="FFFFFF"/>
                </a:solidFill>
              </a14:hiddenFill>
            </a:ext>
          </a:extLst>
        </p:spPr>
      </p:pic>
      <p:sp>
        <p:nvSpPr>
          <p:cNvPr id="91138" name="Rectangle 2"/>
          <p:cNvSpPr>
            <a:spLocks noGrp="1" noChangeArrowheads="1"/>
          </p:cNvSpPr>
          <p:nvPr>
            <p:ph type="title"/>
          </p:nvPr>
        </p:nvSpPr>
        <p:spPr>
          <a:xfrm>
            <a:off x="1330326" y="167482"/>
            <a:ext cx="8137525" cy="1020763"/>
          </a:xfrm>
        </p:spPr>
        <p:txBody>
          <a:bodyPr/>
          <a:lstStyle/>
          <a:p>
            <a:r>
              <a:rPr lang="en-US" b="1" dirty="0">
                <a:solidFill>
                  <a:srgbClr val="008000"/>
                </a:solidFill>
                <a:latin typeface="Arial" charset="0"/>
              </a:rPr>
              <a:t>The Angiosperm Success Story</a:t>
            </a:r>
          </a:p>
        </p:txBody>
      </p:sp>
      <p:sp>
        <p:nvSpPr>
          <p:cNvPr id="91139" name="Rectangle 3"/>
          <p:cNvSpPr>
            <a:spLocks noGrp="1" noChangeArrowheads="1"/>
          </p:cNvSpPr>
          <p:nvPr>
            <p:ph type="body" idx="1"/>
          </p:nvPr>
        </p:nvSpPr>
        <p:spPr>
          <a:xfrm>
            <a:off x="1558926" y="4968081"/>
            <a:ext cx="6918325" cy="990600"/>
          </a:xfrm>
        </p:spPr>
        <p:txBody>
          <a:bodyPr/>
          <a:lstStyle/>
          <a:p>
            <a:pPr>
              <a:lnSpc>
                <a:spcPct val="90000"/>
              </a:lnSpc>
            </a:pPr>
            <a:r>
              <a:rPr lang="en-US" sz="2800" dirty="0">
                <a:solidFill>
                  <a:schemeClr val="bg1"/>
                </a:solidFill>
                <a:latin typeface="Arial" charset="0"/>
              </a:rPr>
              <a:t>Angiosperms dominate in &lt; 5MY</a:t>
            </a:r>
          </a:p>
          <a:p>
            <a:pPr>
              <a:lnSpc>
                <a:spcPct val="90000"/>
              </a:lnSpc>
            </a:pPr>
            <a:r>
              <a:rPr lang="en-US" sz="2800" dirty="0">
                <a:solidFill>
                  <a:srgbClr val="FF9900"/>
                </a:solidFill>
                <a:latin typeface="Arial" charset="0"/>
              </a:rPr>
              <a:t>Why such a rapid transition?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346201" y="-61119"/>
            <a:ext cx="81375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14388"/>
            <a:r>
              <a:rPr lang="en-US" sz="3200" b="1" dirty="0">
                <a:solidFill>
                  <a:srgbClr val="008000"/>
                </a:solidFill>
                <a:latin typeface="Arial" charset="0"/>
              </a:rPr>
              <a:t>The Angiosperm Advantage is…</a:t>
            </a:r>
          </a:p>
        </p:txBody>
      </p:sp>
      <p:sp>
        <p:nvSpPr>
          <p:cNvPr id="160771" name="Rectangle 3"/>
          <p:cNvSpPr>
            <a:spLocks noChangeArrowheads="1"/>
          </p:cNvSpPr>
          <p:nvPr/>
        </p:nvSpPr>
        <p:spPr bwMode="auto">
          <a:xfrm>
            <a:off x="415925" y="1005681"/>
            <a:ext cx="8915401"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4800" indent="-304800" defTabSz="814388">
              <a:spcBef>
                <a:spcPct val="20000"/>
              </a:spcBef>
              <a:buSzPct val="100000"/>
              <a:buFontTx/>
              <a:buChar char="•"/>
            </a:pPr>
            <a:r>
              <a:rPr lang="en-US" sz="2800" dirty="0">
                <a:solidFill>
                  <a:srgbClr val="FF0000"/>
                </a:solidFill>
                <a:latin typeface="Arial" charset="0"/>
              </a:rPr>
              <a:t>Flowers</a:t>
            </a:r>
            <a:endParaRPr lang="en-US" sz="2800" dirty="0">
              <a:latin typeface="Arial" charset="0"/>
            </a:endParaRPr>
          </a:p>
          <a:p>
            <a:pPr marL="304800" indent="-304800" defTabSz="814388">
              <a:spcBef>
                <a:spcPct val="20000"/>
              </a:spcBef>
              <a:buSzPct val="100000"/>
              <a:buFontTx/>
              <a:buChar char="•"/>
            </a:pPr>
            <a:r>
              <a:rPr lang="en-US" sz="2800" dirty="0">
                <a:latin typeface="Arial" charset="0"/>
              </a:rPr>
              <a:t>Especially animal association</a:t>
            </a:r>
          </a:p>
          <a:p>
            <a:pPr marL="304800" indent="-304800" defTabSz="814388">
              <a:spcBef>
                <a:spcPct val="20000"/>
              </a:spcBef>
              <a:buSzPct val="100000"/>
              <a:buFontTx/>
              <a:buChar char="•"/>
            </a:pPr>
            <a:r>
              <a:rPr lang="en-US" sz="2800" dirty="0">
                <a:latin typeface="Arial" charset="0"/>
              </a:rPr>
              <a:t>Pollination was wind first</a:t>
            </a:r>
          </a:p>
          <a:p>
            <a:pPr marL="914400" lvl="1" indent="-457200" defTabSz="814388">
              <a:spcBef>
                <a:spcPct val="20000"/>
              </a:spcBef>
              <a:buSzPct val="100000"/>
              <a:buFont typeface="Arial" panose="020B0604020202020204" pitchFamily="34" charset="0"/>
              <a:buChar char="–"/>
            </a:pPr>
            <a:r>
              <a:rPr lang="en-US" sz="2800" dirty="0">
                <a:solidFill>
                  <a:srgbClr val="FF6600"/>
                </a:solidFill>
                <a:latin typeface="Arial" charset="0"/>
              </a:rPr>
              <a:t>What are flowers like?</a:t>
            </a:r>
          </a:p>
          <a:p>
            <a:pPr marL="304800" indent="-304800" defTabSz="814388">
              <a:spcBef>
                <a:spcPct val="20000"/>
              </a:spcBef>
              <a:buSzPct val="100000"/>
              <a:buFontTx/>
              <a:buChar char="•"/>
            </a:pPr>
            <a:r>
              <a:rPr lang="en-US" sz="2800" dirty="0">
                <a:solidFill>
                  <a:srgbClr val="FF6600"/>
                </a:solidFill>
                <a:latin typeface="Arial" charset="0"/>
              </a:rPr>
              <a:t>Why animal pollination?</a:t>
            </a:r>
          </a:p>
          <a:p>
            <a:pPr marL="661988" lvl="1" indent="-242888" defTabSz="814388">
              <a:spcBef>
                <a:spcPct val="20000"/>
              </a:spcBef>
              <a:buSzPct val="100000"/>
              <a:buFontTx/>
              <a:buChar char="–"/>
            </a:pPr>
            <a:endParaRPr lang="en-US" dirty="0">
              <a:latin typeface="Arial" charset="0"/>
            </a:endParaRPr>
          </a:p>
        </p:txBody>
      </p:sp>
      <p:pic>
        <p:nvPicPr>
          <p:cNvPr id="160772" name="Picture 4" descr="42_11"/>
          <p:cNvPicPr>
            <a:picLocks noChangeAspect="1" noChangeArrowheads="1"/>
          </p:cNvPicPr>
          <p:nvPr/>
        </p:nvPicPr>
        <p:blipFill>
          <a:blip r:embed="rId3">
            <a:lum bright="12000"/>
            <a:extLst>
              <a:ext uri="{28A0092B-C50C-407E-A947-70E740481C1C}">
                <a14:useLocalDpi xmlns:a14="http://schemas.microsoft.com/office/drawing/2010/main" val="0"/>
              </a:ext>
            </a:extLst>
          </a:blip>
          <a:srcRect l="11250" t="12000" r="11250" b="1500"/>
          <a:stretch>
            <a:fillRect/>
          </a:stretch>
        </p:blipFill>
        <p:spPr bwMode="auto">
          <a:xfrm>
            <a:off x="6969125" y="1005681"/>
            <a:ext cx="361156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360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7525" y="870588"/>
            <a:ext cx="5275320" cy="528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771">
                                            <p:txEl>
                                              <p:pRg st="4" end="4"/>
                                            </p:txEl>
                                          </p:spTgt>
                                        </p:tgtEl>
                                        <p:attrNameLst>
                                          <p:attrName>style.visibility</p:attrName>
                                        </p:attrNameLst>
                                      </p:cBhvr>
                                      <p:to>
                                        <p:strVal val="visible"/>
                                      </p:to>
                                    </p:set>
                                    <p:animEffect transition="in" filter="fade">
                                      <p:cBhvr>
                                        <p:cTn id="12" dur="500"/>
                                        <p:tgtEl>
                                          <p:spTgt spid="160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13" descr="2818"/>
          <p:cNvPicPr>
            <a:picLocks noChangeAspect="1" noChangeArrowheads="1"/>
          </p:cNvPicPr>
          <p:nvPr/>
        </p:nvPicPr>
        <p:blipFill rotWithShape="1">
          <a:blip r:embed="rId3">
            <a:extLst>
              <a:ext uri="{28A0092B-C50C-407E-A947-70E740481C1C}">
                <a14:useLocalDpi xmlns:a14="http://schemas.microsoft.com/office/drawing/2010/main" val="0"/>
              </a:ext>
            </a:extLst>
          </a:blip>
          <a:srcRect l="4461" t="1994" r="3832" b="2462"/>
          <a:stretch/>
        </p:blipFill>
        <p:spPr bwMode="auto">
          <a:xfrm>
            <a:off x="1939926" y="204395"/>
            <a:ext cx="2867987" cy="522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hidden="1"/>
          <p:cNvSpPr>
            <a:spLocks noGrp="1" noChangeArrowheads="1"/>
          </p:cNvSpPr>
          <p:nvPr>
            <p:ph type="title"/>
          </p:nvPr>
        </p:nvSpPr>
        <p:spPr/>
        <p:txBody>
          <a:bodyPr/>
          <a:lstStyle/>
          <a:p>
            <a:pPr eaLnBrk="1" hangingPunct="1"/>
            <a:r>
              <a:rPr lang="en-US"/>
              <a:t>	</a:t>
            </a:r>
          </a:p>
        </p:txBody>
      </p:sp>
      <p:sp>
        <p:nvSpPr>
          <p:cNvPr id="15364" name="Text Box 5"/>
          <p:cNvSpPr txBox="1">
            <a:spLocks noChangeArrowheads="1"/>
          </p:cNvSpPr>
          <p:nvPr/>
        </p:nvSpPr>
        <p:spPr bwMode="auto">
          <a:xfrm>
            <a:off x="5243681" y="2314576"/>
            <a:ext cx="948531" cy="32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dirty="0">
                <a:solidFill>
                  <a:srgbClr val="221906"/>
                </a:solidFill>
                <a:latin typeface="Arial" charset="0"/>
                <a:cs typeface="Arial" charset="0"/>
              </a:rPr>
              <a:t>Carpel</a:t>
            </a:r>
          </a:p>
        </p:txBody>
      </p:sp>
      <p:sp>
        <p:nvSpPr>
          <p:cNvPr id="15365" name="Text Box 6"/>
          <p:cNvSpPr txBox="1">
            <a:spLocks noChangeArrowheads="1"/>
          </p:cNvSpPr>
          <p:nvPr/>
        </p:nvSpPr>
        <p:spPr bwMode="auto">
          <a:xfrm>
            <a:off x="5265907" y="3359151"/>
            <a:ext cx="1852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rgbClr val="221906"/>
                </a:solidFill>
                <a:latin typeface="Arial" charset="0"/>
                <a:cs typeface="Arial" charset="0"/>
              </a:rPr>
              <a:t>Scars on reproductive axis</a:t>
            </a:r>
          </a:p>
        </p:txBody>
      </p:sp>
      <p:sp>
        <p:nvSpPr>
          <p:cNvPr id="15366" name="Text Box 7"/>
          <p:cNvSpPr txBox="1">
            <a:spLocks noChangeArrowheads="1"/>
          </p:cNvSpPr>
          <p:nvPr/>
        </p:nvSpPr>
        <p:spPr bwMode="auto">
          <a:xfrm>
            <a:off x="4291181" y="5511801"/>
            <a:ext cx="700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00" tIns="40750" rIns="81500" bIns="407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rgbClr val="221906"/>
                </a:solidFill>
                <a:latin typeface="Arial" charset="0"/>
                <a:cs typeface="Arial" charset="0"/>
              </a:rPr>
              <a:t>7 mm</a:t>
            </a:r>
          </a:p>
        </p:txBody>
      </p:sp>
      <p:sp>
        <p:nvSpPr>
          <p:cNvPr id="15367" name="AutoShape 8"/>
          <p:cNvSpPr>
            <a:spLocks/>
          </p:cNvSpPr>
          <p:nvPr/>
        </p:nvSpPr>
        <p:spPr bwMode="auto">
          <a:xfrm rot="5400000">
            <a:off x="4546770" y="5554664"/>
            <a:ext cx="123825" cy="631825"/>
          </a:xfrm>
          <a:prstGeom prst="leftBracket">
            <a:avLst>
              <a:gd name="adj" fmla="val 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1500" tIns="40750" rIns="81500" bIns="40750" anchor="ctr"/>
          <a:lstStyle/>
          <a:p>
            <a:endParaRPr lang="en-US" sz="1600">
              <a:latin typeface="Arial" charset="0"/>
              <a:cs typeface="Arial" charset="0"/>
            </a:endParaRPr>
          </a:p>
        </p:txBody>
      </p:sp>
      <p:sp>
        <p:nvSpPr>
          <p:cNvPr id="15368" name="Line 9"/>
          <p:cNvSpPr>
            <a:spLocks noChangeShapeType="1"/>
          </p:cNvSpPr>
          <p:nvPr/>
        </p:nvSpPr>
        <p:spPr bwMode="auto">
          <a:xfrm>
            <a:off x="4291182" y="1973263"/>
            <a:ext cx="949325" cy="4937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15369" name="Line 10"/>
          <p:cNvSpPr>
            <a:spLocks noChangeShapeType="1"/>
          </p:cNvSpPr>
          <p:nvPr/>
        </p:nvSpPr>
        <p:spPr bwMode="auto">
          <a:xfrm>
            <a:off x="4370557" y="2387601"/>
            <a:ext cx="874713" cy="793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15370" name="Line 11"/>
          <p:cNvSpPr>
            <a:spLocks noChangeShapeType="1"/>
          </p:cNvSpPr>
          <p:nvPr/>
        </p:nvSpPr>
        <p:spPr bwMode="auto">
          <a:xfrm>
            <a:off x="3313281" y="3357563"/>
            <a:ext cx="1924050" cy="2905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15371" name="Line 12"/>
          <p:cNvSpPr>
            <a:spLocks noChangeShapeType="1"/>
          </p:cNvSpPr>
          <p:nvPr/>
        </p:nvSpPr>
        <p:spPr bwMode="auto">
          <a:xfrm>
            <a:off x="3222794" y="3608388"/>
            <a:ext cx="20177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1500" tIns="40750" rIns="81500" bIns="40750" anchor="ctr"/>
          <a:lstStyle/>
          <a:p>
            <a:endParaRPr lang="en-US"/>
          </a:p>
        </p:txBody>
      </p:sp>
      <p:sp>
        <p:nvSpPr>
          <p:cNvPr id="15372" name="TextBox 11"/>
          <p:cNvSpPr txBox="1">
            <a:spLocks noChangeArrowheads="1"/>
          </p:cNvSpPr>
          <p:nvPr/>
        </p:nvSpPr>
        <p:spPr bwMode="auto">
          <a:xfrm>
            <a:off x="6225322" y="1199257"/>
            <a:ext cx="1998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latin typeface="Arial" charset="0"/>
                <a:cs typeface="Arial" charset="0"/>
              </a:rPr>
              <a:t>Fossil Flower</a:t>
            </a:r>
          </a:p>
          <a:p>
            <a:pPr algn="ctr"/>
            <a:r>
              <a:rPr lang="en-US" dirty="0">
                <a:latin typeface="Arial" charset="0"/>
                <a:cs typeface="Arial" charset="0"/>
              </a:rPr>
              <a:t>100 MYA </a:t>
            </a:r>
          </a:p>
        </p:txBody>
      </p:sp>
      <p:sp>
        <p:nvSpPr>
          <p:cNvPr id="2" name="TextBox 1"/>
          <p:cNvSpPr txBox="1"/>
          <p:nvPr/>
        </p:nvSpPr>
        <p:spPr>
          <a:xfrm>
            <a:off x="6225323" y="472282"/>
            <a:ext cx="2085827" cy="461665"/>
          </a:xfrm>
          <a:prstGeom prst="rect">
            <a:avLst/>
          </a:prstGeom>
          <a:noFill/>
        </p:spPr>
        <p:txBody>
          <a:bodyPr wrap="none" rtlCol="0">
            <a:spAutoFit/>
          </a:bodyPr>
          <a:lstStyle/>
          <a:p>
            <a:r>
              <a:rPr lang="en-US" i="1" dirty="0" err="1">
                <a:latin typeface="Arial" pitchFamily="34" charset="0"/>
                <a:cs typeface="Arial" pitchFamily="34" charset="0"/>
              </a:rPr>
              <a:t>Archaeanthus</a:t>
            </a:r>
            <a:endParaRPr lang="en-US" i="1" dirty="0">
              <a:latin typeface="Arial" pitchFamily="34" charset="0"/>
              <a:cs typeface="Arial" pitchFamily="34" charset="0"/>
            </a:endParaRPr>
          </a:p>
        </p:txBody>
      </p:sp>
    </p:spTree>
    <p:extLst>
      <p:ext uri="{BB962C8B-B14F-4D97-AF65-F5344CB8AC3E}">
        <p14:creationId xmlns:p14="http://schemas.microsoft.com/office/powerpoint/2010/main" val="147261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44525" y="91282"/>
            <a:ext cx="3657601" cy="1020763"/>
          </a:xfrm>
        </p:spPr>
        <p:txBody>
          <a:bodyPr/>
          <a:lstStyle/>
          <a:p>
            <a:pPr algn="l"/>
            <a:r>
              <a:rPr lang="en-US" sz="3300" b="1" dirty="0">
                <a:solidFill>
                  <a:srgbClr val="008000"/>
                </a:solidFill>
                <a:latin typeface="Arial" charset="0"/>
              </a:rPr>
              <a:t>Animal Pollination</a:t>
            </a:r>
          </a:p>
        </p:txBody>
      </p:sp>
      <p:sp>
        <p:nvSpPr>
          <p:cNvPr id="106499" name="Rectangle 3"/>
          <p:cNvSpPr>
            <a:spLocks noGrp="1" noChangeArrowheads="1"/>
          </p:cNvSpPr>
          <p:nvPr>
            <p:ph type="body" idx="1"/>
          </p:nvPr>
        </p:nvSpPr>
        <p:spPr>
          <a:xfrm>
            <a:off x="644526" y="1158875"/>
            <a:ext cx="5333999" cy="4723606"/>
          </a:xfrm>
        </p:spPr>
        <p:txBody>
          <a:bodyPr/>
          <a:lstStyle/>
          <a:p>
            <a:r>
              <a:rPr lang="en-US" sz="2800" dirty="0">
                <a:solidFill>
                  <a:schemeClr val="hlink"/>
                </a:solidFill>
                <a:latin typeface="Arial" charset="0"/>
              </a:rPr>
              <a:t>INSECTS!!!</a:t>
            </a:r>
          </a:p>
          <a:p>
            <a:pPr lvl="1"/>
            <a:r>
              <a:rPr lang="en-US" sz="2800" dirty="0">
                <a:solidFill>
                  <a:srgbClr val="0070C0"/>
                </a:solidFill>
                <a:latin typeface="Arial" charset="0"/>
              </a:rPr>
              <a:t>Bees</a:t>
            </a:r>
          </a:p>
          <a:p>
            <a:pPr lvl="2"/>
            <a:r>
              <a:rPr lang="en-US" sz="2000" dirty="0">
                <a:latin typeface="Arial" charset="0"/>
              </a:rPr>
              <a:t>Initially odor</a:t>
            </a:r>
          </a:p>
          <a:p>
            <a:pPr lvl="2"/>
            <a:r>
              <a:rPr lang="en-US" sz="2000" dirty="0">
                <a:latin typeface="Arial" charset="0"/>
              </a:rPr>
              <a:t>Then shape &amp; color</a:t>
            </a:r>
          </a:p>
          <a:p>
            <a:pPr lvl="2"/>
            <a:r>
              <a:rPr lang="en-US" sz="2000" dirty="0">
                <a:latin typeface="Arial" charset="0"/>
              </a:rPr>
              <a:t>Flower usually blue or yellow</a:t>
            </a:r>
          </a:p>
          <a:p>
            <a:pPr lvl="2"/>
            <a:r>
              <a:rPr lang="en-US" sz="2000" dirty="0">
                <a:latin typeface="Arial" charset="0"/>
              </a:rPr>
              <a:t>Bees see UV light – flowers usually UV reflective</a:t>
            </a:r>
          </a:p>
          <a:p>
            <a:pPr lvl="2"/>
            <a:r>
              <a:rPr lang="en-US" sz="2000" dirty="0">
                <a:latin typeface="Arial" charset="0"/>
              </a:rPr>
              <a:t>Pollen important</a:t>
            </a:r>
          </a:p>
          <a:p>
            <a:pPr lvl="1"/>
            <a:r>
              <a:rPr lang="en-US" sz="2400" dirty="0">
                <a:solidFill>
                  <a:srgbClr val="FF6600"/>
                </a:solidFill>
                <a:latin typeface="Arial" charset="0"/>
              </a:rPr>
              <a:t>Other insects?</a:t>
            </a:r>
          </a:p>
          <a:p>
            <a:pPr marL="1098550" lvl="2" indent="-285750">
              <a:lnSpc>
                <a:spcPct val="90000"/>
              </a:lnSpc>
            </a:pPr>
            <a:r>
              <a:rPr lang="en-US" sz="2000" dirty="0">
                <a:latin typeface="Arial" charset="0"/>
              </a:rPr>
              <a:t>Carotenoids</a:t>
            </a:r>
          </a:p>
          <a:p>
            <a:pPr marL="1098550" lvl="2" indent="-285750">
              <a:lnSpc>
                <a:spcPct val="90000"/>
              </a:lnSpc>
            </a:pPr>
            <a:r>
              <a:rPr lang="en-US" sz="2000" dirty="0">
                <a:latin typeface="Arial" charset="0"/>
              </a:rPr>
              <a:t>Strongly scented</a:t>
            </a:r>
          </a:p>
          <a:p>
            <a:pPr marL="1098550" lvl="2" indent="-285750">
              <a:lnSpc>
                <a:spcPct val="90000"/>
              </a:lnSpc>
            </a:pPr>
            <a:r>
              <a:rPr lang="en-US" sz="2000" dirty="0">
                <a:latin typeface="Arial" charset="0"/>
              </a:rPr>
              <a:t>Some - landing platforms</a:t>
            </a:r>
          </a:p>
          <a:p>
            <a:pPr marL="1098550" lvl="2" indent="-285750">
              <a:lnSpc>
                <a:spcPct val="90000"/>
              </a:lnSpc>
            </a:pPr>
            <a:r>
              <a:rPr lang="en-US" sz="2000" dirty="0">
                <a:latin typeface="Arial" charset="0"/>
              </a:rPr>
              <a:t>Some - long floral tubes</a:t>
            </a:r>
          </a:p>
        </p:txBody>
      </p:sp>
      <p:pic>
        <p:nvPicPr>
          <p:cNvPr id="1026" name="Picture 2" descr="http://upload.wikimedia.org/wikipedia/commons/e/e7/Bumble_bee_pollinating_Arbutus_unedo_flow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882" t="1" r="5381" b="17256"/>
          <a:stretch/>
        </p:blipFill>
        <p:spPr bwMode="auto">
          <a:xfrm>
            <a:off x="6833614" y="1"/>
            <a:ext cx="2680274" cy="2341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cephoto.com/Other/Flowers-and-Butterflies/paper-kite-on-red-tubular/674581690_2Kb44-L-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115"/>
          <a:stretch/>
        </p:blipFill>
        <p:spPr bwMode="auto">
          <a:xfrm>
            <a:off x="7376980" y="4087669"/>
            <a:ext cx="2136909" cy="2038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ududiaries.wildlifedirect.org/files/2010/04/mango-calliphorid-L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2341240"/>
            <a:ext cx="2381250" cy="17668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arm5.static.flickr.com/4138/4911142867_b4c03e20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612" y="1"/>
            <a:ext cx="2883003" cy="1920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descr="3605a"/>
          <p:cNvPicPr>
            <a:picLocks noChangeAspect="1" noChangeArrowheads="1"/>
          </p:cNvPicPr>
          <p:nvPr/>
        </p:nvPicPr>
        <p:blipFill rotWithShape="1">
          <a:blip r:embed="rId3">
            <a:extLst>
              <a:ext uri="{28A0092B-C50C-407E-A947-70E740481C1C}">
                <a14:useLocalDpi xmlns:a14="http://schemas.microsoft.com/office/drawing/2010/main" val="0"/>
              </a:ext>
            </a:extLst>
          </a:blip>
          <a:srcRect b="12869"/>
          <a:stretch/>
        </p:blipFill>
        <p:spPr bwMode="auto">
          <a:xfrm>
            <a:off x="2740759" y="94997"/>
            <a:ext cx="4068763" cy="296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2" hidden="1"/>
          <p:cNvSpPr>
            <a:spLocks noGrp="1" noChangeArrowheads="1"/>
          </p:cNvSpPr>
          <p:nvPr>
            <p:ph type="title"/>
          </p:nvPr>
        </p:nvSpPr>
        <p:spPr/>
        <p:txBody>
          <a:bodyPr/>
          <a:lstStyle/>
          <a:p>
            <a:pPr eaLnBrk="1" hangingPunct="1"/>
            <a:r>
              <a:rPr lang="en-US"/>
              <a:t>	</a:t>
            </a:r>
          </a:p>
        </p:txBody>
      </p:sp>
      <p:pic>
        <p:nvPicPr>
          <p:cNvPr id="108548" name="Picture 4" descr="3605b"/>
          <p:cNvPicPr>
            <a:picLocks noChangeAspect="1" noChangeArrowheads="1"/>
          </p:cNvPicPr>
          <p:nvPr/>
        </p:nvPicPr>
        <p:blipFill rotWithShape="1">
          <a:blip r:embed="rId4">
            <a:extLst>
              <a:ext uri="{28A0092B-C50C-407E-A947-70E740481C1C}">
                <a14:useLocalDpi xmlns:a14="http://schemas.microsoft.com/office/drawing/2010/main" val="0"/>
              </a:ext>
            </a:extLst>
          </a:blip>
          <a:srcRect b="12379"/>
          <a:stretch/>
        </p:blipFill>
        <p:spPr bwMode="auto">
          <a:xfrm>
            <a:off x="6885721" y="94997"/>
            <a:ext cx="3992562" cy="296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0933l"/>
          <p:cNvPicPr>
            <a:picLocks noChangeAspect="1" noChangeArrowheads="1"/>
          </p:cNvPicPr>
          <p:nvPr/>
        </p:nvPicPr>
        <p:blipFill rotWithShape="1">
          <a:blip r:embed="rId5">
            <a:extLst>
              <a:ext uri="{28A0092B-C50C-407E-A947-70E740481C1C}">
                <a14:useLocalDpi xmlns:a14="http://schemas.microsoft.com/office/drawing/2010/main" val="0"/>
              </a:ext>
            </a:extLst>
          </a:blip>
          <a:srcRect t="22530" r="49602" b="9528"/>
          <a:stretch/>
        </p:blipFill>
        <p:spPr bwMode="auto">
          <a:xfrm>
            <a:off x="4998060" y="3291682"/>
            <a:ext cx="2275865" cy="230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Bee's and other insects can see in the ultra-violet spectrum of light, the lower left of this picture shows what they flowers may look like to a bee - Tom Blegalski/TTB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495" y="3142985"/>
            <a:ext cx="285750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0933l">
            <a:extLst>
              <a:ext uri="{FF2B5EF4-FFF2-40B4-BE49-F238E27FC236}">
                <a16:creationId xmlns:a16="http://schemas.microsoft.com/office/drawing/2014/main" id="{B5E87D71-001D-4482-8098-7402D915ED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9602" t="22530" b="9528"/>
          <a:stretch/>
        </p:blipFill>
        <p:spPr bwMode="auto">
          <a:xfrm>
            <a:off x="7238022" y="3291682"/>
            <a:ext cx="2275866" cy="230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DDAC69F-AC3A-426E-934C-EF765B90CDD4}"/>
              </a:ext>
            </a:extLst>
          </p:cNvPr>
          <p:cNvSpPr/>
          <p:nvPr/>
        </p:nvSpPr>
        <p:spPr bwMode="auto">
          <a:xfrm rot="2812575">
            <a:off x="1424596" y="3607322"/>
            <a:ext cx="2667000" cy="3495891"/>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CB0A82A8-C19A-6684-5A08-2C20A3AE44A1}"/>
              </a:ext>
            </a:extLst>
          </p:cNvPr>
          <p:cNvSpPr txBox="1"/>
          <p:nvPr/>
        </p:nvSpPr>
        <p:spPr>
          <a:xfrm>
            <a:off x="339725" y="548481"/>
            <a:ext cx="189163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What we see vs. what a bee sees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fade">
                                      <p:cBhvr>
                                        <p:cTn id="7" dur="500"/>
                                        <p:tgtEl>
                                          <p:spTgt spid="10854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base.com/kds315/image/114926515/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725" y="0"/>
            <a:ext cx="4221163" cy="31658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visualphotos.com/photo/1x7577541/.jpg"/>
          <p:cNvPicPr>
            <a:picLocks noChangeAspect="1" noChangeArrowheads="1"/>
          </p:cNvPicPr>
          <p:nvPr/>
        </p:nvPicPr>
        <p:blipFill rotWithShape="1">
          <a:blip r:embed="rId3">
            <a:extLst>
              <a:ext uri="{28A0092B-C50C-407E-A947-70E740481C1C}">
                <a14:useLocalDpi xmlns:a14="http://schemas.microsoft.com/office/drawing/2010/main" val="0"/>
              </a:ext>
            </a:extLst>
          </a:blip>
          <a:srcRect b="15021"/>
          <a:stretch/>
        </p:blipFill>
        <p:spPr bwMode="auto">
          <a:xfrm>
            <a:off x="1363494" y="3165873"/>
            <a:ext cx="5048250" cy="297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10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376364" y="167481"/>
            <a:ext cx="813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14388"/>
            <a:r>
              <a:rPr lang="en-US" sz="3900" b="1" dirty="0">
                <a:solidFill>
                  <a:srgbClr val="008000"/>
                </a:solidFill>
                <a:latin typeface="Arial" charset="0"/>
              </a:rPr>
              <a:t>Animal Pollination</a:t>
            </a:r>
          </a:p>
        </p:txBody>
      </p:sp>
      <p:sp>
        <p:nvSpPr>
          <p:cNvPr id="109571" name="Rectangle 3"/>
          <p:cNvSpPr>
            <a:spLocks noChangeArrowheads="1"/>
          </p:cNvSpPr>
          <p:nvPr/>
        </p:nvSpPr>
        <p:spPr bwMode="auto">
          <a:xfrm>
            <a:off x="1384640" y="851826"/>
            <a:ext cx="5211763" cy="199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4488" lvl="1" indent="-344488">
              <a:lnSpc>
                <a:spcPct val="90000"/>
              </a:lnSpc>
              <a:spcBef>
                <a:spcPct val="20000"/>
              </a:spcBef>
              <a:buSzPct val="100000"/>
              <a:buFontTx/>
              <a:buChar char="•"/>
            </a:pPr>
            <a:r>
              <a:rPr lang="en-US" sz="2800" dirty="0">
                <a:solidFill>
                  <a:schemeClr val="hlink"/>
                </a:solidFill>
                <a:latin typeface="Arial" charset="0"/>
              </a:rPr>
              <a:t>Birds</a:t>
            </a:r>
          </a:p>
          <a:p>
            <a:pPr marL="742950" lvl="2" indent="-344488">
              <a:lnSpc>
                <a:spcPct val="90000"/>
              </a:lnSpc>
              <a:spcBef>
                <a:spcPct val="20000"/>
              </a:spcBef>
              <a:buSzPct val="100000"/>
              <a:buFontTx/>
              <a:buChar char="–"/>
            </a:pPr>
            <a:r>
              <a:rPr lang="en-US" dirty="0">
                <a:latin typeface="Arial" charset="0"/>
              </a:rPr>
              <a:t>Large amount of nectar</a:t>
            </a:r>
          </a:p>
          <a:p>
            <a:pPr marL="742950" lvl="2" indent="-344488">
              <a:lnSpc>
                <a:spcPct val="90000"/>
              </a:lnSpc>
              <a:spcBef>
                <a:spcPct val="20000"/>
              </a:spcBef>
              <a:buSzPct val="100000"/>
              <a:buFontTx/>
              <a:buChar char="–"/>
            </a:pPr>
            <a:r>
              <a:rPr lang="en-US" dirty="0">
                <a:latin typeface="Arial" charset="0"/>
              </a:rPr>
              <a:t>Red and pink flowers – </a:t>
            </a:r>
            <a:r>
              <a:rPr lang="en-US" dirty="0">
                <a:solidFill>
                  <a:srgbClr val="FF6600"/>
                </a:solidFill>
                <a:latin typeface="Arial" charset="0"/>
              </a:rPr>
              <a:t>why?</a:t>
            </a:r>
          </a:p>
          <a:p>
            <a:pPr marL="742950" lvl="2" indent="-344488">
              <a:lnSpc>
                <a:spcPct val="90000"/>
              </a:lnSpc>
              <a:spcBef>
                <a:spcPct val="20000"/>
              </a:spcBef>
              <a:buSzPct val="100000"/>
              <a:buFontTx/>
              <a:buChar char="–"/>
            </a:pPr>
            <a:r>
              <a:rPr lang="en-US" dirty="0">
                <a:latin typeface="Arial" charset="0"/>
              </a:rPr>
              <a:t>Little or no scent</a:t>
            </a:r>
          </a:p>
        </p:txBody>
      </p:sp>
      <p:pic>
        <p:nvPicPr>
          <p:cNvPr id="109573" name="Picture 4" descr="3604b"/>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b="10672"/>
          <a:stretch>
            <a:fillRect/>
          </a:stretch>
        </p:blipFill>
        <p:spPr bwMode="auto">
          <a:xfrm>
            <a:off x="1442077" y="2915942"/>
            <a:ext cx="4409283" cy="303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Sunbird pollinating an aloe flower, Tanzania"/>
          <p:cNvPicPr>
            <a:picLocks noChangeAspect="1" noChangeArrowheads="1"/>
          </p:cNvPicPr>
          <p:nvPr/>
        </p:nvPicPr>
        <p:blipFill rotWithShape="1">
          <a:blip r:embed="rId4">
            <a:extLst>
              <a:ext uri="{28A0092B-C50C-407E-A947-70E740481C1C}">
                <a14:useLocalDpi xmlns:a14="http://schemas.microsoft.com/office/drawing/2010/main" val="0"/>
              </a:ext>
            </a:extLst>
          </a:blip>
          <a:srcRect r="34259" b="4679"/>
          <a:stretch/>
        </p:blipFill>
        <p:spPr bwMode="auto">
          <a:xfrm>
            <a:off x="5902326" y="2197777"/>
            <a:ext cx="3611563" cy="3927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0"/>
          <p:cNvSpPr>
            <a:spLocks noChangeArrowheads="1"/>
          </p:cNvSpPr>
          <p:nvPr/>
        </p:nvSpPr>
        <p:spPr bwMode="auto">
          <a:xfrm>
            <a:off x="644525" y="247049"/>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14388"/>
            <a:r>
              <a:rPr lang="en-US" sz="3900" b="1" dirty="0">
                <a:solidFill>
                  <a:srgbClr val="008000"/>
                </a:solidFill>
                <a:latin typeface="Arial" charset="0"/>
              </a:rPr>
              <a:t>Animal Pollination</a:t>
            </a:r>
          </a:p>
        </p:txBody>
      </p:sp>
      <p:sp>
        <p:nvSpPr>
          <p:cNvPr id="110595" name="Rectangle 2051"/>
          <p:cNvSpPr>
            <a:spLocks noChangeArrowheads="1"/>
          </p:cNvSpPr>
          <p:nvPr/>
        </p:nvSpPr>
        <p:spPr bwMode="auto">
          <a:xfrm>
            <a:off x="434808" y="984984"/>
            <a:ext cx="6126162" cy="367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4800" indent="-304800" defTabSz="814388">
              <a:spcBef>
                <a:spcPct val="20000"/>
              </a:spcBef>
              <a:buSzPct val="100000"/>
              <a:buFontTx/>
              <a:buChar char="•"/>
            </a:pPr>
            <a:r>
              <a:rPr lang="en-US" dirty="0">
                <a:solidFill>
                  <a:srgbClr val="FF6600"/>
                </a:solidFill>
                <a:latin typeface="Arial" charset="0"/>
              </a:rPr>
              <a:t>Anyone else?</a:t>
            </a:r>
          </a:p>
          <a:p>
            <a:pPr marL="858838" lvl="1" indent="-439738" defTabSz="814388">
              <a:spcBef>
                <a:spcPct val="20000"/>
              </a:spcBef>
              <a:buSzPct val="100000"/>
              <a:buFontTx/>
              <a:buChar char="–"/>
            </a:pPr>
            <a:r>
              <a:rPr lang="en-US" dirty="0">
                <a:latin typeface="Arial" charset="0"/>
              </a:rPr>
              <a:t>FEW: Bats, rodents</a:t>
            </a:r>
          </a:p>
        </p:txBody>
      </p:sp>
      <p:pic>
        <p:nvPicPr>
          <p:cNvPr id="5122" name="Picture 2" descr="http://www.bbbseed.com/blog%20images/b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25" y="1843881"/>
            <a:ext cx="5374433" cy="4206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110595">
                                            <p:txEl>
                                              <p:pRg st="1" end="1"/>
                                            </p:txEl>
                                          </p:spTgt>
                                        </p:tgtEl>
                                        <p:attrNameLst>
                                          <p:attrName>style.visibility</p:attrName>
                                        </p:attrNameLst>
                                      </p:cBhvr>
                                      <p:to>
                                        <p:strVal val="visible"/>
                                      </p:to>
                                    </p:set>
                                    <p:animEffect transition="in" filter="fade">
                                      <p:cBhvr>
                                        <p:cTn id="10" dur="5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ChangeArrowheads="1"/>
          </p:cNvSpPr>
          <p:nvPr/>
        </p:nvSpPr>
        <p:spPr bwMode="auto">
          <a:xfrm>
            <a:off x="1376364" y="91281"/>
            <a:ext cx="81375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14388"/>
            <a:r>
              <a:rPr lang="en-US" sz="3600" b="1" dirty="0">
                <a:solidFill>
                  <a:srgbClr val="008000"/>
                </a:solidFill>
                <a:latin typeface="Arial" charset="0"/>
              </a:rPr>
              <a:t>The Angiosperm Advantage:</a:t>
            </a:r>
          </a:p>
          <a:p>
            <a:pPr algn="ctr" defTabSz="814388"/>
            <a:r>
              <a:rPr lang="en-US" sz="2800" b="1" dirty="0">
                <a:solidFill>
                  <a:srgbClr val="008000"/>
                </a:solidFill>
                <a:latin typeface="Arial" charset="0"/>
              </a:rPr>
              <a:t>Part II</a:t>
            </a:r>
          </a:p>
        </p:txBody>
      </p:sp>
      <p:sp>
        <p:nvSpPr>
          <p:cNvPr id="121859" name="Rectangle 1027"/>
          <p:cNvSpPr>
            <a:spLocks noChangeArrowheads="1"/>
          </p:cNvSpPr>
          <p:nvPr/>
        </p:nvSpPr>
        <p:spPr bwMode="auto">
          <a:xfrm>
            <a:off x="1376364" y="1310481"/>
            <a:ext cx="81375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100000"/>
              <a:buFontTx/>
              <a:buChar char="•"/>
              <a:tabLst>
                <a:tab pos="2692400" algn="l"/>
              </a:tabLst>
            </a:pPr>
            <a:r>
              <a:rPr lang="en-US" dirty="0">
                <a:solidFill>
                  <a:srgbClr val="FF0000"/>
                </a:solidFill>
                <a:latin typeface="Arial" charset="0"/>
              </a:rPr>
              <a:t>Fruits</a:t>
            </a:r>
          </a:p>
          <a:p>
            <a:pPr marL="342900" indent="-342900">
              <a:spcBef>
                <a:spcPct val="20000"/>
              </a:spcBef>
              <a:buSzPct val="100000"/>
              <a:buFontTx/>
              <a:buChar char="•"/>
              <a:tabLst>
                <a:tab pos="2692400" algn="l"/>
              </a:tabLst>
            </a:pPr>
            <a:r>
              <a:rPr lang="en-US" dirty="0">
                <a:solidFill>
                  <a:srgbClr val="FF6600"/>
                </a:solidFill>
                <a:latin typeface="Arial" charset="0"/>
              </a:rPr>
              <a:t>What’s the advantage of fruit?</a:t>
            </a:r>
          </a:p>
          <a:p>
            <a:pPr marL="342900" indent="-342900">
              <a:spcBef>
                <a:spcPct val="20000"/>
              </a:spcBef>
              <a:buSzPct val="100000"/>
              <a:buFontTx/>
              <a:buChar char="•"/>
              <a:tabLst>
                <a:tab pos="2692400" algn="l"/>
              </a:tabLst>
            </a:pPr>
            <a:r>
              <a:rPr lang="en-US" dirty="0">
                <a:solidFill>
                  <a:srgbClr val="FF6600"/>
                </a:solidFill>
                <a:latin typeface="Arial" charset="0"/>
              </a:rPr>
              <a:t>Mechanisms of dispersal?</a:t>
            </a:r>
          </a:p>
        </p:txBody>
      </p:sp>
      <p:pic>
        <p:nvPicPr>
          <p:cNvPr id="6146" name="Picture 2" descr="http://farm3.static.flickr.com/2374/3839267305_ac8d8f98b8.jpg"/>
          <p:cNvPicPr>
            <a:picLocks noChangeAspect="1" noChangeArrowheads="1"/>
          </p:cNvPicPr>
          <p:nvPr/>
        </p:nvPicPr>
        <p:blipFill rotWithShape="1">
          <a:blip r:embed="rId2">
            <a:extLst>
              <a:ext uri="{28A0092B-C50C-407E-A947-70E740481C1C}">
                <a14:useLocalDpi xmlns:a14="http://schemas.microsoft.com/office/drawing/2010/main" val="0"/>
              </a:ext>
            </a:extLst>
          </a:blip>
          <a:srcRect b="15391"/>
          <a:stretch/>
        </p:blipFill>
        <p:spPr bwMode="auto">
          <a:xfrm>
            <a:off x="3601418" y="2946194"/>
            <a:ext cx="3687413" cy="3088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3616b"/>
          <p:cNvPicPr>
            <a:picLocks noChangeAspect="1" noChangeArrowheads="1"/>
          </p:cNvPicPr>
          <p:nvPr/>
        </p:nvPicPr>
        <p:blipFill rotWithShape="1">
          <a:blip r:embed="rId3" cstate="print">
            <a:lum bright="8000"/>
            <a:extLst>
              <a:ext uri="{28A0092B-C50C-407E-A947-70E740481C1C}">
                <a14:useLocalDpi xmlns:a14="http://schemas.microsoft.com/office/drawing/2010/main" val="0"/>
              </a:ext>
            </a:extLst>
          </a:blip>
          <a:srcRect b="19553"/>
          <a:stretch/>
        </p:blipFill>
        <p:spPr bwMode="auto">
          <a:xfrm>
            <a:off x="7985656" y="929481"/>
            <a:ext cx="2733807" cy="311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3616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72" b="16659"/>
          <a:stretch/>
        </p:blipFill>
        <p:spPr bwMode="auto">
          <a:xfrm>
            <a:off x="519200" y="2980607"/>
            <a:ext cx="2733806" cy="304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horse eating apple">
            <a:extLst>
              <a:ext uri="{FF2B5EF4-FFF2-40B4-BE49-F238E27FC236}">
                <a16:creationId xmlns:a16="http://schemas.microsoft.com/office/drawing/2014/main" id="{236AA578-2433-4FCE-86B6-DF172F39F1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081" y="4212343"/>
            <a:ext cx="2733807" cy="1822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59">
                                            <p:txEl>
                                              <p:pRg st="2" end="2"/>
                                            </p:txEl>
                                          </p:spTgt>
                                        </p:tgtEl>
                                        <p:attrNameLst>
                                          <p:attrName>style.visibility</p:attrName>
                                        </p:attrNameLst>
                                      </p:cBhvr>
                                      <p:to>
                                        <p:strVal val="visible"/>
                                      </p:to>
                                    </p:set>
                                    <p:animEffect transition="in" filter="fade">
                                      <p:cBhvr>
                                        <p:cTn id="7" dur="500"/>
                                        <p:tgtEl>
                                          <p:spTgt spid="1218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376363" y="16748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14388"/>
            <a:r>
              <a:rPr lang="en-US" sz="3900" b="1" dirty="0">
                <a:solidFill>
                  <a:srgbClr val="008000"/>
                </a:solidFill>
                <a:latin typeface="Arial" charset="0"/>
              </a:rPr>
              <a:t>Asexual Reproduction</a:t>
            </a:r>
          </a:p>
        </p:txBody>
      </p:sp>
      <p:sp>
        <p:nvSpPr>
          <p:cNvPr id="139267" name="Rectangle 3"/>
          <p:cNvSpPr>
            <a:spLocks noChangeArrowheads="1"/>
          </p:cNvSpPr>
          <p:nvPr/>
        </p:nvSpPr>
        <p:spPr bwMode="auto">
          <a:xfrm>
            <a:off x="1604963" y="1005681"/>
            <a:ext cx="71167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4800" indent="-304800" defTabSz="814388">
              <a:spcBef>
                <a:spcPct val="20000"/>
              </a:spcBef>
              <a:buSzPct val="100000"/>
              <a:buFontTx/>
              <a:buChar char="•"/>
            </a:pPr>
            <a:r>
              <a:rPr lang="en-US" sz="2800" dirty="0">
                <a:latin typeface="Arial" charset="0"/>
              </a:rPr>
              <a:t>Vegetative Reproduction – clones</a:t>
            </a:r>
          </a:p>
          <a:p>
            <a:pPr marL="304800" indent="-304800" defTabSz="814388">
              <a:spcBef>
                <a:spcPct val="20000"/>
              </a:spcBef>
              <a:buSzPct val="100000"/>
              <a:buFontTx/>
              <a:buChar char="•"/>
            </a:pPr>
            <a:r>
              <a:rPr lang="en-US" sz="2800" dirty="0">
                <a:latin typeface="Arial" charset="0"/>
              </a:rPr>
              <a:t>Apomixis</a:t>
            </a:r>
          </a:p>
        </p:txBody>
      </p:sp>
      <p:pic>
        <p:nvPicPr>
          <p:cNvPr id="3074" name="Picture 2" descr="http://www.ohio.edu/people/braselto/readings/images/mint_ru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290" y="3672682"/>
            <a:ext cx="3170304" cy="23812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onnan.com/images/root-sprou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6" y="2114154"/>
            <a:ext cx="4846640" cy="36349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g1.etsystatic.com/000/0/5772324/il_570xN.2612844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5" y="1691482"/>
            <a:ext cx="2686049" cy="1790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al_canebrake"/>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324894" y="2148681"/>
            <a:ext cx="3188994" cy="397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itcher_plant_leaf_contents_VK"/>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324894" y="4434780"/>
            <a:ext cx="1395571" cy="169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Rectangle 2"/>
          <p:cNvSpPr>
            <a:spLocks noGrp="1" noChangeArrowheads="1"/>
          </p:cNvSpPr>
          <p:nvPr>
            <p:ph type="title"/>
          </p:nvPr>
        </p:nvSpPr>
        <p:spPr>
          <a:xfrm>
            <a:off x="1829632" y="276266"/>
            <a:ext cx="4830762" cy="1020762"/>
          </a:xfrm>
        </p:spPr>
        <p:txBody>
          <a:bodyPr/>
          <a:lstStyle/>
          <a:p>
            <a:r>
              <a:rPr lang="en-US" b="1" dirty="0">
                <a:solidFill>
                  <a:schemeClr val="hlink"/>
                </a:solidFill>
                <a:latin typeface="Arial" charset="0"/>
              </a:rPr>
              <a:t>Carnivorous Plants</a:t>
            </a:r>
          </a:p>
        </p:txBody>
      </p:sp>
      <p:sp>
        <p:nvSpPr>
          <p:cNvPr id="154627" name="Rectangle 3"/>
          <p:cNvSpPr>
            <a:spLocks noGrp="1" noChangeArrowheads="1"/>
          </p:cNvSpPr>
          <p:nvPr>
            <p:ph type="body" idx="1"/>
          </p:nvPr>
        </p:nvSpPr>
        <p:spPr>
          <a:xfrm>
            <a:off x="568322" y="1219808"/>
            <a:ext cx="8945564" cy="3960812"/>
          </a:xfrm>
        </p:spPr>
        <p:txBody>
          <a:bodyPr/>
          <a:lstStyle/>
          <a:p>
            <a:pPr>
              <a:lnSpc>
                <a:spcPct val="90000"/>
              </a:lnSpc>
            </a:pPr>
            <a:r>
              <a:rPr lang="en-US" sz="2400" dirty="0">
                <a:latin typeface="Arial" charset="0"/>
              </a:rPr>
              <a:t>Species</a:t>
            </a:r>
          </a:p>
          <a:p>
            <a:pPr lvl="1">
              <a:lnSpc>
                <a:spcPct val="90000"/>
              </a:lnSpc>
            </a:pPr>
            <a:r>
              <a:rPr lang="en-US" sz="2000" dirty="0">
                <a:latin typeface="Arial" charset="0"/>
              </a:rPr>
              <a:t>Venus Flytrap</a:t>
            </a:r>
          </a:p>
          <a:p>
            <a:pPr lvl="1">
              <a:lnSpc>
                <a:spcPct val="90000"/>
              </a:lnSpc>
            </a:pPr>
            <a:r>
              <a:rPr lang="en-US" sz="2000" dirty="0">
                <a:latin typeface="Arial" charset="0"/>
              </a:rPr>
              <a:t>Sundew </a:t>
            </a:r>
          </a:p>
          <a:p>
            <a:pPr lvl="1">
              <a:lnSpc>
                <a:spcPct val="90000"/>
              </a:lnSpc>
            </a:pPr>
            <a:r>
              <a:rPr lang="en-US" sz="2000" dirty="0">
                <a:latin typeface="Arial" charset="0"/>
              </a:rPr>
              <a:t>Butterwort</a:t>
            </a:r>
          </a:p>
          <a:p>
            <a:pPr lvl="1">
              <a:lnSpc>
                <a:spcPct val="90000"/>
              </a:lnSpc>
            </a:pPr>
            <a:r>
              <a:rPr lang="en-US" sz="2000" dirty="0">
                <a:latin typeface="Arial" charset="0"/>
              </a:rPr>
              <a:t>Pitcher Plant</a:t>
            </a:r>
          </a:p>
          <a:p>
            <a:pPr lvl="1">
              <a:lnSpc>
                <a:spcPct val="90000"/>
              </a:lnSpc>
            </a:pPr>
            <a:r>
              <a:rPr lang="en-US" sz="2000" dirty="0">
                <a:latin typeface="Arial" charset="0"/>
              </a:rPr>
              <a:t>Bladderwort</a:t>
            </a:r>
          </a:p>
          <a:p>
            <a:pPr>
              <a:lnSpc>
                <a:spcPct val="90000"/>
              </a:lnSpc>
            </a:pPr>
            <a:r>
              <a:rPr lang="en-US" sz="2400" dirty="0">
                <a:solidFill>
                  <a:srgbClr val="FF6600"/>
                </a:solidFill>
                <a:latin typeface="Arial" charset="0"/>
              </a:rPr>
              <a:t>Photosynthetic?</a:t>
            </a:r>
          </a:p>
          <a:p>
            <a:pPr>
              <a:lnSpc>
                <a:spcPct val="90000"/>
              </a:lnSpc>
            </a:pPr>
            <a:r>
              <a:rPr lang="en-US" sz="2400" dirty="0">
                <a:solidFill>
                  <a:srgbClr val="FF6600"/>
                </a:solidFill>
                <a:latin typeface="Arial" charset="0"/>
              </a:rPr>
              <a:t>What habitats?</a:t>
            </a:r>
          </a:p>
        </p:txBody>
      </p:sp>
      <p:pic>
        <p:nvPicPr>
          <p:cNvPr id="5" name="Picture 7" descr="Dionaeafly"/>
          <p:cNvPicPr>
            <a:picLocks noChangeAspect="1" noChangeArrowheads="1"/>
          </p:cNvPicPr>
          <p:nvPr/>
        </p:nvPicPr>
        <p:blipFill rotWithShape="1">
          <a:blip r:embed="rId4">
            <a:lum bright="12000"/>
            <a:extLst>
              <a:ext uri="{28A0092B-C50C-407E-A947-70E740481C1C}">
                <a14:useLocalDpi xmlns:a14="http://schemas.microsoft.com/office/drawing/2010/main" val="0"/>
              </a:ext>
            </a:extLst>
          </a:blip>
          <a:srcRect t="8787" b="25308"/>
          <a:stretch/>
        </p:blipFill>
        <p:spPr bwMode="auto">
          <a:xfrm>
            <a:off x="7165998" y="15081"/>
            <a:ext cx="2347889" cy="242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ttp://24.media.tumblr.com/tumblr_mb0nz8dgMo1qe7zkco1_128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647" b="2367"/>
          <a:stretch/>
        </p:blipFill>
        <p:spPr bwMode="auto">
          <a:xfrm>
            <a:off x="4530726" y="2301081"/>
            <a:ext cx="2128815" cy="153356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cdn3.volusion.com/x9tky.hjnm9/v/vspfiles/photos/categorie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6364" y="4329032"/>
            <a:ext cx="4678362" cy="1797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87526" y="3998923"/>
            <a:ext cx="4067175" cy="276999"/>
          </a:xfrm>
          <a:prstGeom prst="rect">
            <a:avLst/>
          </a:prstGeom>
        </p:spPr>
        <p:txBody>
          <a:bodyPr>
            <a:spAutoFit/>
          </a:bodyPr>
          <a:lstStyle/>
          <a:p>
            <a:r>
              <a:rPr lang="en-GB" sz="1200" dirty="0">
                <a:hlinkClick r:id="rId7"/>
              </a:rPr>
              <a:t>https://www.youtube.com/watch?v=vqVL92uq1OE</a:t>
            </a:r>
            <a:r>
              <a:rPr lang="en-GB" sz="12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985964" y="91281"/>
            <a:ext cx="6918325" cy="1020762"/>
          </a:xfrm>
        </p:spPr>
        <p:txBody>
          <a:bodyPr/>
          <a:lstStyle/>
          <a:p>
            <a:r>
              <a:rPr lang="en-US" b="1" dirty="0">
                <a:solidFill>
                  <a:srgbClr val="008000"/>
                </a:solidFill>
                <a:latin typeface="Arial" charset="0"/>
              </a:rPr>
              <a:t>Plant Life Span</a:t>
            </a:r>
            <a:r>
              <a:rPr lang="en-US" dirty="0"/>
              <a:t> </a:t>
            </a:r>
          </a:p>
        </p:txBody>
      </p:sp>
      <p:sp>
        <p:nvSpPr>
          <p:cNvPr id="151555" name="Rectangle 3"/>
          <p:cNvSpPr>
            <a:spLocks noGrp="1" noChangeArrowheads="1"/>
          </p:cNvSpPr>
          <p:nvPr>
            <p:ph type="body" idx="1"/>
          </p:nvPr>
        </p:nvSpPr>
        <p:spPr>
          <a:xfrm>
            <a:off x="339725" y="1005681"/>
            <a:ext cx="7878763" cy="4800600"/>
          </a:xfrm>
        </p:spPr>
        <p:txBody>
          <a:bodyPr/>
          <a:lstStyle/>
          <a:p>
            <a:pPr marL="860425" lvl="1" indent="-441325"/>
            <a:r>
              <a:rPr lang="en-US" sz="2800" dirty="0">
                <a:latin typeface="Arial" charset="0"/>
              </a:rPr>
              <a:t>Annual</a:t>
            </a:r>
          </a:p>
          <a:p>
            <a:pPr marL="1216025" lvl="2" indent="-441325"/>
            <a:r>
              <a:rPr lang="en-US" sz="2000" dirty="0">
                <a:latin typeface="Arial" charset="0"/>
              </a:rPr>
              <a:t>Grow, flower, and form fruits &amp; seeds, die</a:t>
            </a:r>
          </a:p>
          <a:p>
            <a:pPr marL="1216025" lvl="2" indent="-441325"/>
            <a:r>
              <a:rPr lang="en-US" sz="2000" dirty="0">
                <a:latin typeface="Arial" charset="0"/>
              </a:rPr>
              <a:t>All within one growing season</a:t>
            </a:r>
          </a:p>
          <a:p>
            <a:pPr marL="1216025" lvl="2" indent="-441325"/>
            <a:r>
              <a:rPr lang="en-US" sz="2000" dirty="0">
                <a:solidFill>
                  <a:srgbClr val="FF6600"/>
                </a:solidFill>
                <a:latin typeface="Arial" charset="0"/>
              </a:rPr>
              <a:t>Examples?</a:t>
            </a:r>
            <a:endParaRPr lang="en-US" sz="2400" dirty="0">
              <a:solidFill>
                <a:srgbClr val="FF6600"/>
              </a:solidFill>
              <a:latin typeface="Arial" charset="0"/>
            </a:endParaRPr>
          </a:p>
          <a:p>
            <a:pPr marL="860425" lvl="1" indent="-441325"/>
            <a:r>
              <a:rPr lang="en-US" sz="2800" dirty="0">
                <a:latin typeface="Arial" charset="0"/>
              </a:rPr>
              <a:t>Biennial</a:t>
            </a:r>
          </a:p>
          <a:p>
            <a:pPr marL="1216025" lvl="2" indent="-441325"/>
            <a:r>
              <a:rPr lang="en-US" sz="2000" dirty="0">
                <a:latin typeface="Arial" charset="0"/>
              </a:rPr>
              <a:t>Grow, collect nutrients, store it</a:t>
            </a:r>
          </a:p>
          <a:p>
            <a:pPr marL="1216025" lvl="2" indent="-441325"/>
            <a:r>
              <a:rPr lang="en-US" sz="2000" dirty="0">
                <a:latin typeface="Arial" charset="0"/>
              </a:rPr>
              <a:t>Flower, set seed, die second year</a:t>
            </a:r>
          </a:p>
          <a:p>
            <a:pPr marL="1216025" lvl="2" indent="-441325"/>
            <a:r>
              <a:rPr lang="en-US" sz="2000" dirty="0">
                <a:solidFill>
                  <a:srgbClr val="FF6600"/>
                </a:solidFill>
                <a:latin typeface="Arial" charset="0"/>
              </a:rPr>
              <a:t>Examples?</a:t>
            </a:r>
          </a:p>
          <a:p>
            <a:pPr marL="860425" lvl="1" indent="-441325"/>
            <a:r>
              <a:rPr lang="en-US" sz="2800" dirty="0">
                <a:latin typeface="Arial" charset="0"/>
              </a:rPr>
              <a:t>Perennial</a:t>
            </a:r>
          </a:p>
          <a:p>
            <a:pPr marL="1216025" lvl="2" indent="-441325"/>
            <a:r>
              <a:rPr lang="en-US" sz="2000" dirty="0">
                <a:latin typeface="Arial" charset="0"/>
              </a:rPr>
              <a:t>Grow continuously</a:t>
            </a:r>
          </a:p>
          <a:p>
            <a:pPr marL="1216025" lvl="2" indent="-441325"/>
            <a:r>
              <a:rPr lang="en-US" sz="2000" dirty="0">
                <a:latin typeface="Arial" charset="0"/>
              </a:rPr>
              <a:t>Flower, set seed each year</a:t>
            </a:r>
          </a:p>
          <a:p>
            <a:pPr marL="1216025" lvl="2" indent="-441325"/>
            <a:r>
              <a:rPr lang="en-US" sz="2000" dirty="0">
                <a:solidFill>
                  <a:srgbClr val="FF6600"/>
                </a:solidFill>
                <a:latin typeface="Arial" charset="0"/>
              </a:rPr>
              <a:t>Examples?</a:t>
            </a:r>
          </a:p>
        </p:txBody>
      </p:sp>
    </p:spTree>
    <p:extLst>
      <p:ext uri="{BB962C8B-B14F-4D97-AF65-F5344CB8AC3E}">
        <p14:creationId xmlns:p14="http://schemas.microsoft.com/office/powerpoint/2010/main" val="213358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5">
                                            <p:txEl>
                                              <p:pRg st="4" end="4"/>
                                            </p:txEl>
                                          </p:spTgt>
                                        </p:tgtEl>
                                        <p:attrNameLst>
                                          <p:attrName>style.visibility</p:attrName>
                                        </p:attrNameLst>
                                      </p:cBhvr>
                                      <p:to>
                                        <p:strVal val="visible"/>
                                      </p:to>
                                    </p:set>
                                    <p:animEffect transition="in" filter="fade">
                                      <p:cBhvr>
                                        <p:cTn id="7" dur="500"/>
                                        <p:tgtEl>
                                          <p:spTgt spid="15155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1555">
                                            <p:txEl>
                                              <p:pRg st="5" end="5"/>
                                            </p:txEl>
                                          </p:spTgt>
                                        </p:tgtEl>
                                        <p:attrNameLst>
                                          <p:attrName>style.visibility</p:attrName>
                                        </p:attrNameLst>
                                      </p:cBhvr>
                                      <p:to>
                                        <p:strVal val="visible"/>
                                      </p:to>
                                    </p:set>
                                    <p:animEffect transition="in" filter="fade">
                                      <p:cBhvr>
                                        <p:cTn id="10" dur="500"/>
                                        <p:tgtEl>
                                          <p:spTgt spid="15155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1555">
                                            <p:txEl>
                                              <p:pRg st="6" end="6"/>
                                            </p:txEl>
                                          </p:spTgt>
                                        </p:tgtEl>
                                        <p:attrNameLst>
                                          <p:attrName>style.visibility</p:attrName>
                                        </p:attrNameLst>
                                      </p:cBhvr>
                                      <p:to>
                                        <p:strVal val="visible"/>
                                      </p:to>
                                    </p:set>
                                    <p:animEffect transition="in" filter="fade">
                                      <p:cBhvr>
                                        <p:cTn id="13" dur="500"/>
                                        <p:tgtEl>
                                          <p:spTgt spid="15155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1555">
                                            <p:txEl>
                                              <p:pRg st="7" end="7"/>
                                            </p:txEl>
                                          </p:spTgt>
                                        </p:tgtEl>
                                        <p:attrNameLst>
                                          <p:attrName>style.visibility</p:attrName>
                                        </p:attrNameLst>
                                      </p:cBhvr>
                                      <p:to>
                                        <p:strVal val="visible"/>
                                      </p:to>
                                    </p:set>
                                    <p:animEffect transition="in" filter="fade">
                                      <p:cBhvr>
                                        <p:cTn id="16" dur="500"/>
                                        <p:tgtEl>
                                          <p:spTgt spid="151555">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1555">
                                            <p:txEl>
                                              <p:pRg st="8" end="8"/>
                                            </p:txEl>
                                          </p:spTgt>
                                        </p:tgtEl>
                                        <p:attrNameLst>
                                          <p:attrName>style.visibility</p:attrName>
                                        </p:attrNameLst>
                                      </p:cBhvr>
                                      <p:to>
                                        <p:strVal val="visible"/>
                                      </p:to>
                                    </p:set>
                                    <p:animEffect transition="in" filter="fade">
                                      <p:cBhvr>
                                        <p:cTn id="21" dur="500"/>
                                        <p:tgtEl>
                                          <p:spTgt spid="151555">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1555">
                                            <p:txEl>
                                              <p:pRg st="9" end="9"/>
                                            </p:txEl>
                                          </p:spTgt>
                                        </p:tgtEl>
                                        <p:attrNameLst>
                                          <p:attrName>style.visibility</p:attrName>
                                        </p:attrNameLst>
                                      </p:cBhvr>
                                      <p:to>
                                        <p:strVal val="visible"/>
                                      </p:to>
                                    </p:set>
                                    <p:animEffect transition="in" filter="fade">
                                      <p:cBhvr>
                                        <p:cTn id="24" dur="500"/>
                                        <p:tgtEl>
                                          <p:spTgt spid="151555">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1555">
                                            <p:txEl>
                                              <p:pRg st="10" end="10"/>
                                            </p:txEl>
                                          </p:spTgt>
                                        </p:tgtEl>
                                        <p:attrNameLst>
                                          <p:attrName>style.visibility</p:attrName>
                                        </p:attrNameLst>
                                      </p:cBhvr>
                                      <p:to>
                                        <p:strVal val="visible"/>
                                      </p:to>
                                    </p:set>
                                    <p:animEffect transition="in" filter="fade">
                                      <p:cBhvr>
                                        <p:cTn id="27" dur="500"/>
                                        <p:tgtEl>
                                          <p:spTgt spid="151555">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1555">
                                            <p:txEl>
                                              <p:pRg st="11" end="11"/>
                                            </p:txEl>
                                          </p:spTgt>
                                        </p:tgtEl>
                                        <p:attrNameLst>
                                          <p:attrName>style.visibility</p:attrName>
                                        </p:attrNameLst>
                                      </p:cBhvr>
                                      <p:to>
                                        <p:strVal val="visible"/>
                                      </p:to>
                                    </p:set>
                                    <p:animEffect transition="in" filter="fade">
                                      <p:cBhvr>
                                        <p:cTn id="30" dur="500"/>
                                        <p:tgtEl>
                                          <p:spTgt spid="15155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C1DAC-03F2-35EE-9621-CEEEF5C5F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447B7-4D4B-5E8D-005E-182B35100901}"/>
              </a:ext>
            </a:extLst>
          </p:cNvPr>
          <p:cNvSpPr>
            <a:spLocks noGrp="1"/>
          </p:cNvSpPr>
          <p:nvPr>
            <p:ph type="title"/>
          </p:nvPr>
        </p:nvSpPr>
        <p:spPr>
          <a:xfrm>
            <a:off x="1635125" y="123330"/>
            <a:ext cx="7881556" cy="689768"/>
          </a:xfrm>
        </p:spPr>
        <p:txBody>
          <a:bodyPr/>
          <a:lstStyle/>
          <a:p>
            <a:r>
              <a:rPr lang="en-US" dirty="0">
                <a:latin typeface="Arial" pitchFamily="34" charset="0"/>
                <a:cs typeface="Arial" pitchFamily="34" charset="0"/>
              </a:rPr>
              <a:t>Flower Structure</a:t>
            </a:r>
          </a:p>
        </p:txBody>
      </p:sp>
      <p:pic>
        <p:nvPicPr>
          <p:cNvPr id="3074" name="Picture 2">
            <a:extLst>
              <a:ext uri="{FF2B5EF4-FFF2-40B4-BE49-F238E27FC236}">
                <a16:creationId xmlns:a16="http://schemas.microsoft.com/office/drawing/2014/main" id="{8C246CF6-7678-4A41-D8B1-92E05A896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726" y="1475469"/>
            <a:ext cx="4835524" cy="444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http://www.backyardnature.net/pix/fl-jesmn.jpg">
            <a:extLst>
              <a:ext uri="{FF2B5EF4-FFF2-40B4-BE49-F238E27FC236}">
                <a16:creationId xmlns:a16="http://schemas.microsoft.com/office/drawing/2014/main" id="{1A731D3B-8331-10F1-D18F-516DD021F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59" y="2148681"/>
            <a:ext cx="2705866" cy="2606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9792DF-7078-4A7F-F989-1F2419E68DDB}"/>
              </a:ext>
            </a:extLst>
          </p:cNvPr>
          <p:cNvSpPr txBox="1"/>
          <p:nvPr/>
        </p:nvSpPr>
        <p:spPr>
          <a:xfrm>
            <a:off x="415925" y="929482"/>
            <a:ext cx="8382001" cy="830997"/>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Modified stems and leaves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Houses male and female structures</a:t>
            </a:r>
          </a:p>
        </p:txBody>
      </p:sp>
      <p:pic>
        <p:nvPicPr>
          <p:cNvPr id="6" name="Picture 16" descr="2811a">
            <a:extLst>
              <a:ext uri="{FF2B5EF4-FFF2-40B4-BE49-F238E27FC236}">
                <a16:creationId xmlns:a16="http://schemas.microsoft.com/office/drawing/2014/main" id="{B7C6E871-8CEF-7E76-027D-EE08C10BC2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584" b="2817"/>
          <a:stretch/>
        </p:blipFill>
        <p:spPr bwMode="auto">
          <a:xfrm>
            <a:off x="3006725" y="2148681"/>
            <a:ext cx="332166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6204FCE-E68D-826D-A756-7A3A58351A67}"/>
              </a:ext>
            </a:extLst>
          </p:cNvPr>
          <p:cNvSpPr txBox="1"/>
          <p:nvPr/>
        </p:nvSpPr>
        <p:spPr>
          <a:xfrm>
            <a:off x="111125" y="5501481"/>
            <a:ext cx="7468070"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DISSECT and DRAW: Flower (</a:t>
            </a:r>
            <a:r>
              <a:rPr lang="en-US" sz="2800" dirty="0" err="1">
                <a:solidFill>
                  <a:srgbClr val="FF0000"/>
                </a:solidFill>
                <a:latin typeface="Arial" panose="020B0604020202020204" pitchFamily="34" charset="0"/>
                <a:cs typeface="Arial" panose="020B0604020202020204" pitchFamily="34" charset="0"/>
              </a:rPr>
              <a:t>pg</a:t>
            </a:r>
            <a:r>
              <a:rPr lang="en-US" sz="2800" dirty="0">
                <a:solidFill>
                  <a:srgbClr val="FF0000"/>
                </a:solidFill>
                <a:latin typeface="Arial" panose="020B0604020202020204" pitchFamily="34" charset="0"/>
                <a:cs typeface="Arial" panose="020B0604020202020204" pitchFamily="34" charset="0"/>
              </a:rPr>
              <a:t> 340 &amp; 31.1)</a:t>
            </a:r>
          </a:p>
        </p:txBody>
      </p:sp>
    </p:spTree>
    <p:extLst>
      <p:ext uri="{BB962C8B-B14F-4D97-AF65-F5344CB8AC3E}">
        <p14:creationId xmlns:p14="http://schemas.microsoft.com/office/powerpoint/2010/main" val="384305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5FE8E-8739-7CFC-26E0-F300A4665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DBDD6-325E-73AB-1332-BB6F1ABEC194}"/>
              </a:ext>
            </a:extLst>
          </p:cNvPr>
          <p:cNvSpPr>
            <a:spLocks noGrp="1"/>
          </p:cNvSpPr>
          <p:nvPr>
            <p:ph type="title"/>
          </p:nvPr>
        </p:nvSpPr>
        <p:spPr>
          <a:xfrm>
            <a:off x="1177925" y="123330"/>
            <a:ext cx="8338756" cy="689768"/>
          </a:xfrm>
        </p:spPr>
        <p:txBody>
          <a:bodyPr/>
          <a:lstStyle/>
          <a:p>
            <a:r>
              <a:rPr lang="en-US" dirty="0">
                <a:latin typeface="Arial" pitchFamily="34" charset="0"/>
                <a:cs typeface="Arial" pitchFamily="34" charset="0"/>
              </a:rPr>
              <a:t>Flower Structure</a:t>
            </a:r>
          </a:p>
        </p:txBody>
      </p:sp>
      <p:sp>
        <p:nvSpPr>
          <p:cNvPr id="4" name="TextBox 3">
            <a:extLst>
              <a:ext uri="{FF2B5EF4-FFF2-40B4-BE49-F238E27FC236}">
                <a16:creationId xmlns:a16="http://schemas.microsoft.com/office/drawing/2014/main" id="{150DF176-FAD2-551D-029E-E6E80D6E424F}"/>
              </a:ext>
            </a:extLst>
          </p:cNvPr>
          <p:cNvSpPr txBox="1"/>
          <p:nvPr/>
        </p:nvSpPr>
        <p:spPr>
          <a:xfrm>
            <a:off x="395098" y="1234281"/>
            <a:ext cx="10100053" cy="4401205"/>
          </a:xfrm>
          <a:prstGeom prst="rect">
            <a:avLst/>
          </a:prstGeom>
          <a:noFill/>
        </p:spPr>
        <p:txBody>
          <a:bodyPr wrap="square" rtlCol="0">
            <a:spAutoFit/>
          </a:bodyPr>
          <a:lstStyle/>
          <a:p>
            <a:r>
              <a:rPr lang="en-US" sz="4000" dirty="0">
                <a:solidFill>
                  <a:srgbClr val="FF6600"/>
                </a:solidFill>
                <a:latin typeface="Calibri" panose="020F0502020204030204" pitchFamily="34" charset="0"/>
                <a:cs typeface="Calibri" panose="020F0502020204030204" pitchFamily="34" charset="0"/>
              </a:rPr>
              <a:t>What’s the function of petals?</a:t>
            </a:r>
          </a:p>
          <a:p>
            <a:endParaRPr lang="en-US" sz="4000" dirty="0">
              <a:solidFill>
                <a:srgbClr val="FF6600"/>
              </a:solidFill>
              <a:latin typeface="Calibri" panose="020F0502020204030204" pitchFamily="34" charset="0"/>
              <a:cs typeface="Calibri" panose="020F0502020204030204" pitchFamily="34" charset="0"/>
            </a:endParaRPr>
          </a:p>
          <a:p>
            <a:r>
              <a:rPr lang="en-US" sz="4000" dirty="0">
                <a:solidFill>
                  <a:srgbClr val="FF6600"/>
                </a:solidFill>
                <a:latin typeface="Calibri" panose="020F0502020204030204" pitchFamily="34" charset="0"/>
                <a:cs typeface="Calibri" panose="020F0502020204030204" pitchFamily="34" charset="0"/>
              </a:rPr>
              <a:t>What’s the function of sepals?</a:t>
            </a:r>
          </a:p>
          <a:p>
            <a:endParaRPr lang="en-US" sz="4000" dirty="0">
              <a:solidFill>
                <a:srgbClr val="FF6600"/>
              </a:solidFill>
              <a:latin typeface="Calibri" panose="020F0502020204030204" pitchFamily="34" charset="0"/>
              <a:cs typeface="Calibri" panose="020F0502020204030204" pitchFamily="34" charset="0"/>
            </a:endParaRPr>
          </a:p>
          <a:p>
            <a:r>
              <a:rPr lang="en-US" sz="4000" dirty="0">
                <a:solidFill>
                  <a:srgbClr val="FF6600"/>
                </a:solidFill>
                <a:latin typeface="Calibri" panose="020F0502020204030204" pitchFamily="34" charset="0"/>
                <a:cs typeface="Calibri" panose="020F0502020204030204" pitchFamily="34" charset="0"/>
              </a:rPr>
              <a:t>How many eggs inside the ovule?</a:t>
            </a:r>
          </a:p>
          <a:p>
            <a:endParaRPr lang="en-US" sz="4000" dirty="0">
              <a:solidFill>
                <a:srgbClr val="FF6600"/>
              </a:solidFill>
              <a:latin typeface="Calibri" panose="020F0502020204030204" pitchFamily="34" charset="0"/>
              <a:cs typeface="Calibri" panose="020F0502020204030204" pitchFamily="34" charset="0"/>
            </a:endParaRPr>
          </a:p>
          <a:p>
            <a:r>
              <a:rPr lang="en-US" sz="4000" dirty="0">
                <a:solidFill>
                  <a:srgbClr val="FF6600"/>
                </a:solidFill>
                <a:latin typeface="Calibri" panose="020F0502020204030204" pitchFamily="34" charset="0"/>
                <a:cs typeface="Calibri" panose="020F0502020204030204" pitchFamily="34" charset="0"/>
              </a:rPr>
              <a:t>How many ovules per flower?</a:t>
            </a:r>
          </a:p>
        </p:txBody>
      </p:sp>
    </p:spTree>
    <p:extLst>
      <p:ext uri="{BB962C8B-B14F-4D97-AF65-F5344CB8AC3E}">
        <p14:creationId xmlns:p14="http://schemas.microsoft.com/office/powerpoint/2010/main" val="421652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14C27-CD29-C45D-81B9-C3D3F02E7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9A7C3-A368-4D29-B507-E2D5916DD6A1}"/>
              </a:ext>
            </a:extLst>
          </p:cNvPr>
          <p:cNvSpPr>
            <a:spLocks noGrp="1"/>
          </p:cNvSpPr>
          <p:nvPr>
            <p:ph type="title"/>
          </p:nvPr>
        </p:nvSpPr>
        <p:spPr>
          <a:xfrm>
            <a:off x="1177925" y="123330"/>
            <a:ext cx="8338756" cy="689768"/>
          </a:xfrm>
        </p:spPr>
        <p:txBody>
          <a:bodyPr/>
          <a:lstStyle/>
          <a:p>
            <a:r>
              <a:rPr lang="en-US" dirty="0">
                <a:latin typeface="Arial" pitchFamily="34" charset="0"/>
                <a:cs typeface="Arial" pitchFamily="34" charset="0"/>
              </a:rPr>
              <a:t>Additional Flower Terms</a:t>
            </a:r>
          </a:p>
        </p:txBody>
      </p:sp>
      <p:sp>
        <p:nvSpPr>
          <p:cNvPr id="4" name="TextBox 3">
            <a:extLst>
              <a:ext uri="{FF2B5EF4-FFF2-40B4-BE49-F238E27FC236}">
                <a16:creationId xmlns:a16="http://schemas.microsoft.com/office/drawing/2014/main" id="{EE41590D-9DF0-86EE-1B93-DF21F8266B7E}"/>
              </a:ext>
            </a:extLst>
          </p:cNvPr>
          <p:cNvSpPr txBox="1"/>
          <p:nvPr/>
        </p:nvSpPr>
        <p:spPr>
          <a:xfrm>
            <a:off x="395098" y="1234281"/>
            <a:ext cx="10100053" cy="3170099"/>
          </a:xfrm>
          <a:prstGeom prst="rect">
            <a:avLst/>
          </a:prstGeom>
          <a:noFill/>
        </p:spPr>
        <p:txBody>
          <a:bodyPr wrap="square" rtlCol="0">
            <a:spAutoFit/>
          </a:bodyPr>
          <a:lstStyle/>
          <a:p>
            <a:r>
              <a:rPr lang="en-US" sz="4000" dirty="0">
                <a:solidFill>
                  <a:srgbClr val="FF6600"/>
                </a:solidFill>
                <a:latin typeface="Calibri" panose="020F0502020204030204" pitchFamily="34" charset="0"/>
                <a:cs typeface="Calibri" panose="020F0502020204030204" pitchFamily="34" charset="0"/>
              </a:rPr>
              <a:t>Complete</a:t>
            </a:r>
          </a:p>
          <a:p>
            <a:r>
              <a:rPr lang="en-US" sz="4000" dirty="0">
                <a:solidFill>
                  <a:srgbClr val="FF6600"/>
                </a:solidFill>
                <a:latin typeface="Calibri" panose="020F0502020204030204" pitchFamily="34" charset="0"/>
                <a:cs typeface="Calibri" panose="020F0502020204030204" pitchFamily="34" charset="0"/>
              </a:rPr>
              <a:t>Incomplete</a:t>
            </a:r>
          </a:p>
          <a:p>
            <a:endParaRPr lang="en-US" sz="4000" dirty="0">
              <a:solidFill>
                <a:srgbClr val="FF6600"/>
              </a:solidFill>
              <a:latin typeface="Calibri" panose="020F0502020204030204" pitchFamily="34" charset="0"/>
              <a:cs typeface="Calibri" panose="020F0502020204030204" pitchFamily="34" charset="0"/>
            </a:endParaRPr>
          </a:p>
          <a:p>
            <a:r>
              <a:rPr lang="en-US" sz="4000" dirty="0">
                <a:solidFill>
                  <a:srgbClr val="FF6600"/>
                </a:solidFill>
                <a:latin typeface="Calibri" panose="020F0502020204030204" pitchFamily="34" charset="0"/>
                <a:cs typeface="Calibri" panose="020F0502020204030204" pitchFamily="34" charset="0"/>
              </a:rPr>
              <a:t>Perfect</a:t>
            </a:r>
          </a:p>
          <a:p>
            <a:r>
              <a:rPr lang="en-US" sz="4000" dirty="0">
                <a:solidFill>
                  <a:srgbClr val="FF6600"/>
                </a:solidFill>
                <a:latin typeface="Calibri" panose="020F0502020204030204" pitchFamily="34" charset="0"/>
                <a:cs typeface="Calibri" panose="020F0502020204030204" pitchFamily="34" charset="0"/>
              </a:rPr>
              <a:t>Imperfect</a:t>
            </a:r>
          </a:p>
        </p:txBody>
      </p:sp>
    </p:spTree>
    <p:extLst>
      <p:ext uri="{BB962C8B-B14F-4D97-AF65-F5344CB8AC3E}">
        <p14:creationId xmlns:p14="http://schemas.microsoft.com/office/powerpoint/2010/main" val="406115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30"/>
          <p:cNvSpPr txBox="1">
            <a:spLocks noChangeArrowheads="1"/>
          </p:cNvSpPr>
          <p:nvPr/>
        </p:nvSpPr>
        <p:spPr bwMode="auto">
          <a:xfrm>
            <a:off x="362715" y="167481"/>
            <a:ext cx="7696200" cy="1200329"/>
          </a:xfrm>
          <a:prstGeom prst="rect">
            <a:avLst/>
          </a:prstGeom>
          <a:solidFill>
            <a:schemeClr val="bg1"/>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dirty="0">
                <a:latin typeface="Arial" charset="0"/>
              </a:rPr>
              <a:t>Angiosperms</a:t>
            </a:r>
          </a:p>
          <a:p>
            <a:r>
              <a:rPr lang="en-US" sz="3200" b="1" dirty="0">
                <a:solidFill>
                  <a:srgbClr val="00B050"/>
                </a:solidFill>
                <a:latin typeface="Arial" charset="0"/>
              </a:rPr>
              <a:t>Phylum Anthophyta</a:t>
            </a:r>
          </a:p>
        </p:txBody>
      </p:sp>
      <p:pic>
        <p:nvPicPr>
          <p:cNvPr id="7" name="Picture 2" descr="http://images.mooseyscountrygarden.com/botanical-gardens/herbaceous-b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594" y="1462881"/>
            <a:ext cx="7106656" cy="4690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D10B69-FF8A-449D-A653-F787CD06F5C6}"/>
              </a:ext>
            </a:extLst>
          </p:cNvPr>
          <p:cNvSpPr txBox="1"/>
          <p:nvPr/>
        </p:nvSpPr>
        <p:spPr>
          <a:xfrm>
            <a:off x="339725" y="2224881"/>
            <a:ext cx="3276600"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Meaning</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Most dominant land plants</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300,000 sp.</a:t>
            </a:r>
          </a:p>
          <a:p>
            <a:pPr marL="342900" indent="-342900">
              <a:buFont typeface="Arial" panose="020B0604020202020204" pitchFamily="34" charset="0"/>
              <a:buChar char="•"/>
            </a:pPr>
            <a:r>
              <a:rPr lang="en-US" sz="2800" dirty="0">
                <a:solidFill>
                  <a:srgbClr val="FF6600"/>
                </a:solidFill>
                <a:latin typeface="Calibri" panose="020F0502020204030204" pitchFamily="34" charset="0"/>
                <a:cs typeface="Calibri" panose="020F0502020204030204" pitchFamily="34" charset="0"/>
              </a:rPr>
              <a:t>Synapomorphies?</a:t>
            </a:r>
          </a:p>
          <a:p>
            <a:pPr marL="342900" indent="-342900">
              <a:buFont typeface="Arial" panose="020B0604020202020204" pitchFamily="34" charset="0"/>
              <a:buChar char="•"/>
            </a:pPr>
            <a:r>
              <a:rPr lang="en-US" sz="2800" dirty="0">
                <a:solidFill>
                  <a:srgbClr val="FF6600"/>
                </a:solidFill>
                <a:latin typeface="Calibri" panose="020F0502020204030204" pitchFamily="34" charset="0"/>
                <a:cs typeface="Calibri" panose="020F0502020204030204" pitchFamily="34" charset="0"/>
              </a:rPr>
              <a:t>Appeared?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hidden="1"/>
          <p:cNvSpPr>
            <a:spLocks noGrp="1" noChangeArrowheads="1"/>
          </p:cNvSpPr>
          <p:nvPr>
            <p:ph type="title"/>
          </p:nvPr>
        </p:nvSpPr>
        <p:spPr/>
        <p:txBody>
          <a:bodyPr/>
          <a:lstStyle/>
          <a:p>
            <a:pPr eaLnBrk="1" hangingPunct="1"/>
            <a:r>
              <a:rPr lang="en-US"/>
              <a:t>	</a:t>
            </a:r>
          </a:p>
        </p:txBody>
      </p:sp>
      <p:sp>
        <p:nvSpPr>
          <p:cNvPr id="2" name="TextBox 1">
            <a:extLst>
              <a:ext uri="{FF2B5EF4-FFF2-40B4-BE49-F238E27FC236}">
                <a16:creationId xmlns:a16="http://schemas.microsoft.com/office/drawing/2014/main" id="{FFEF9525-7C21-4DE5-8619-8B24B9370553}"/>
              </a:ext>
            </a:extLst>
          </p:cNvPr>
          <p:cNvSpPr txBox="1"/>
          <p:nvPr/>
        </p:nvSpPr>
        <p:spPr>
          <a:xfrm>
            <a:off x="2858519" y="319881"/>
            <a:ext cx="5173211"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Angiosperm Phylogenetics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www.conservation.org/SiteCollectionImages/Maps/field_demonstrations/455x250_field_demonstration_new_caledonia_map.jpg"/>
          <p:cNvPicPr>
            <a:picLocks noChangeAspect="1" noChangeArrowheads="1"/>
          </p:cNvPicPr>
          <p:nvPr/>
        </p:nvPicPr>
        <p:blipFill rotWithShape="1">
          <a:blip r:embed="rId3">
            <a:extLst>
              <a:ext uri="{28A0092B-C50C-407E-A947-70E740481C1C}">
                <a14:useLocalDpi xmlns:a14="http://schemas.microsoft.com/office/drawing/2010/main" val="0"/>
              </a:ext>
            </a:extLst>
          </a:blip>
          <a:srcRect t="12198"/>
          <a:stretch/>
        </p:blipFill>
        <p:spPr bwMode="auto">
          <a:xfrm>
            <a:off x="1495970" y="3959317"/>
            <a:ext cx="4333875" cy="209079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4" descr="2819b"/>
          <p:cNvPicPr>
            <a:picLocks noChangeAspect="1" noChangeArrowheads="1"/>
          </p:cNvPicPr>
          <p:nvPr/>
        </p:nvPicPr>
        <p:blipFill rotWithShape="1">
          <a:blip r:embed="rId4">
            <a:extLst>
              <a:ext uri="{28A0092B-C50C-407E-A947-70E740481C1C}">
                <a14:useLocalDpi xmlns:a14="http://schemas.microsoft.com/office/drawing/2010/main" val="0"/>
              </a:ext>
            </a:extLst>
          </a:blip>
          <a:srcRect b="20820"/>
          <a:stretch/>
        </p:blipFill>
        <p:spPr bwMode="auto">
          <a:xfrm>
            <a:off x="6516687" y="1731398"/>
            <a:ext cx="4373563" cy="439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hidden="1"/>
          <p:cNvSpPr>
            <a:spLocks noGrp="1" noChangeArrowheads="1"/>
          </p:cNvSpPr>
          <p:nvPr>
            <p:ph type="title"/>
          </p:nvPr>
        </p:nvSpPr>
        <p:spPr/>
        <p:txBody>
          <a:bodyPr/>
          <a:lstStyle/>
          <a:p>
            <a:pPr eaLnBrk="1" hangingPunct="1"/>
            <a:r>
              <a:rPr lang="en-US"/>
              <a:t>	</a:t>
            </a:r>
          </a:p>
        </p:txBody>
      </p:sp>
      <p:sp>
        <p:nvSpPr>
          <p:cNvPr id="3" name="TextBox 2">
            <a:extLst>
              <a:ext uri="{FF2B5EF4-FFF2-40B4-BE49-F238E27FC236}">
                <a16:creationId xmlns:a16="http://schemas.microsoft.com/office/drawing/2014/main" id="{9F278D9B-2CF7-1F30-B881-99AC83C902CE}"/>
              </a:ext>
            </a:extLst>
          </p:cNvPr>
          <p:cNvSpPr txBox="1"/>
          <p:nvPr/>
        </p:nvSpPr>
        <p:spPr>
          <a:xfrm>
            <a:off x="505952" y="1711114"/>
            <a:ext cx="5323893" cy="1938992"/>
          </a:xfrm>
          <a:prstGeom prst="rect">
            <a:avLst/>
          </a:prstGeom>
          <a:noFill/>
        </p:spPr>
        <p:txBody>
          <a:bodyPr wrap="non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Single species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Most basial flowering plant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Found only on 1 island in S. Pacific</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No vessels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Shrub with small cream flowers</a:t>
            </a:r>
          </a:p>
        </p:txBody>
      </p:sp>
      <p:sp>
        <p:nvSpPr>
          <p:cNvPr id="4" name="Text Box 1030">
            <a:extLst>
              <a:ext uri="{FF2B5EF4-FFF2-40B4-BE49-F238E27FC236}">
                <a16:creationId xmlns:a16="http://schemas.microsoft.com/office/drawing/2014/main" id="{E1943902-9154-AB20-B251-9A98FD561437}"/>
              </a:ext>
            </a:extLst>
          </p:cNvPr>
          <p:cNvSpPr txBox="1">
            <a:spLocks noChangeArrowheads="1"/>
          </p:cNvSpPr>
          <p:nvPr/>
        </p:nvSpPr>
        <p:spPr bwMode="auto">
          <a:xfrm>
            <a:off x="873125" y="553279"/>
            <a:ext cx="7696200" cy="707886"/>
          </a:xfrm>
          <a:prstGeom prst="rect">
            <a:avLst/>
          </a:prstGeom>
          <a:solidFill>
            <a:schemeClr val="bg1"/>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i="1" dirty="0" err="1">
                <a:latin typeface="Arial" charset="0"/>
              </a:rPr>
              <a:t>Amborella</a:t>
            </a:r>
            <a:r>
              <a:rPr lang="en-US" sz="4000" dirty="0">
                <a:latin typeface="Arial" charset="0"/>
              </a:rPr>
              <a:t> sp.</a:t>
            </a:r>
            <a:endParaRPr lang="en-US" sz="3200" dirty="0">
              <a:solidFill>
                <a:srgbClr val="00B050"/>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2819c"/>
          <p:cNvPicPr>
            <a:picLocks noChangeAspect="1" noChangeArrowheads="1"/>
          </p:cNvPicPr>
          <p:nvPr/>
        </p:nvPicPr>
        <p:blipFill rotWithShape="1">
          <a:blip r:embed="rId3">
            <a:extLst>
              <a:ext uri="{28A0092B-C50C-407E-A947-70E740481C1C}">
                <a14:useLocalDpi xmlns:a14="http://schemas.microsoft.com/office/drawing/2010/main" val="0"/>
              </a:ext>
            </a:extLst>
          </a:blip>
          <a:srcRect b="21736"/>
          <a:stretch/>
        </p:blipFill>
        <p:spPr bwMode="auto">
          <a:xfrm>
            <a:off x="7566943" y="-352893"/>
            <a:ext cx="3465755" cy="34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hidden="1"/>
          <p:cNvSpPr>
            <a:spLocks noGrp="1" noChangeArrowheads="1"/>
          </p:cNvSpPr>
          <p:nvPr>
            <p:ph type="title"/>
          </p:nvPr>
        </p:nvSpPr>
        <p:spPr/>
        <p:txBody>
          <a:bodyPr/>
          <a:lstStyle/>
          <a:p>
            <a:pPr eaLnBrk="1" hangingPunct="1"/>
            <a:r>
              <a:rPr lang="en-US"/>
              <a:t>	</a:t>
            </a:r>
          </a:p>
        </p:txBody>
      </p:sp>
      <p:sp>
        <p:nvSpPr>
          <p:cNvPr id="2" name="Rectangle 1"/>
          <p:cNvSpPr/>
          <p:nvPr/>
        </p:nvSpPr>
        <p:spPr>
          <a:xfrm>
            <a:off x="263525" y="2910681"/>
            <a:ext cx="4953000" cy="2308324"/>
          </a:xfrm>
          <a:prstGeom prst="rect">
            <a:avLst/>
          </a:prstGeom>
        </p:spPr>
        <p:txBody>
          <a:bodyPr wrap="square">
            <a:spAutoFit/>
          </a:bodyPr>
          <a:lstStyle/>
          <a:p>
            <a:pPr marL="342900" indent="-342900">
              <a:buFont typeface="Arial" pitchFamily="34" charset="0"/>
              <a:buChar char="•"/>
            </a:pPr>
            <a:r>
              <a:rPr lang="en-US" dirty="0">
                <a:latin typeface="Arial" pitchFamily="34" charset="0"/>
                <a:cs typeface="Arial" pitchFamily="34" charset="0"/>
              </a:rPr>
              <a:t>70 sp.</a:t>
            </a:r>
          </a:p>
          <a:p>
            <a:pPr marL="342900" indent="-342900">
              <a:buFont typeface="Arial" pitchFamily="34" charset="0"/>
              <a:buChar char="•"/>
            </a:pPr>
            <a:r>
              <a:rPr lang="en-US" dirty="0">
                <a:latin typeface="Arial" pitchFamily="34" charset="0"/>
                <a:cs typeface="Arial" pitchFamily="34" charset="0"/>
              </a:rPr>
              <a:t>Freshwater</a:t>
            </a:r>
          </a:p>
          <a:p>
            <a:pPr marL="342900" indent="-342900">
              <a:buFont typeface="Arial" pitchFamily="34" charset="0"/>
              <a:buChar char="•"/>
            </a:pPr>
            <a:r>
              <a:rPr lang="en-US" dirty="0">
                <a:latin typeface="Arial" pitchFamily="34" charset="0"/>
                <a:cs typeface="Arial" pitchFamily="34" charset="0"/>
              </a:rPr>
              <a:t>Rooted in soil at bottom of shallow ponds or rivers</a:t>
            </a:r>
            <a:endParaRPr lang="en-US" sz="1400" dirty="0">
              <a:latin typeface="Arial" pitchFamily="34" charset="0"/>
              <a:cs typeface="Arial" pitchFamily="34" charset="0"/>
            </a:endParaRPr>
          </a:p>
          <a:p>
            <a:pPr marL="342900" indent="-342900">
              <a:buFont typeface="Arial" pitchFamily="34" charset="0"/>
              <a:buChar char="•"/>
            </a:pPr>
            <a:r>
              <a:rPr lang="en-US" dirty="0">
                <a:latin typeface="Arial" pitchFamily="34" charset="0"/>
                <a:cs typeface="Arial" pitchFamily="34" charset="0"/>
              </a:rPr>
              <a:t>Leaves and flowers have adaptations to help them float</a:t>
            </a:r>
          </a:p>
        </p:txBody>
      </p:sp>
      <p:pic>
        <p:nvPicPr>
          <p:cNvPr id="9223" name="Picture 7" descr="http://www.garden-fountains.com/water-lilies/photos-water-lilies/water%20lily%20main%20page.jpg"/>
          <p:cNvPicPr>
            <a:picLocks noChangeAspect="1" noChangeArrowheads="1"/>
          </p:cNvPicPr>
          <p:nvPr/>
        </p:nvPicPr>
        <p:blipFill rotWithShape="1">
          <a:blip r:embed="rId4">
            <a:extLst>
              <a:ext uri="{28A0092B-C50C-407E-A947-70E740481C1C}">
                <a14:useLocalDpi xmlns:a14="http://schemas.microsoft.com/office/drawing/2010/main" val="0"/>
              </a:ext>
            </a:extLst>
          </a:blip>
          <a:srcRect t="11817"/>
          <a:stretch/>
        </p:blipFill>
        <p:spPr bwMode="auto">
          <a:xfrm>
            <a:off x="-53053" y="0"/>
            <a:ext cx="3702620" cy="24534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le:Aerenchyma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86" t="5845" r="35545" b="39853"/>
          <a:stretch/>
        </p:blipFill>
        <p:spPr bwMode="auto">
          <a:xfrm>
            <a:off x="5749925" y="2929640"/>
            <a:ext cx="3459163" cy="3203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55893" y="728348"/>
            <a:ext cx="2578463" cy="646331"/>
          </a:xfrm>
          <a:prstGeom prst="rect">
            <a:avLst/>
          </a:prstGeom>
          <a:noFill/>
        </p:spPr>
        <p:txBody>
          <a:bodyPr wrap="none" rtlCol="0">
            <a:spAutoFit/>
          </a:bodyPr>
          <a:lstStyle/>
          <a:p>
            <a:r>
              <a:rPr lang="en-US" sz="3600" dirty="0">
                <a:latin typeface="Arial" pitchFamily="34" charset="0"/>
                <a:cs typeface="Arial" pitchFamily="34" charset="0"/>
              </a:rPr>
              <a:t>Water Lilies</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Candy's Mac:APPLICATIONS:Microsoft Office:Microsoft PowerPoint 4:</Template>
  <TotalTime>46309393</TotalTime>
  <Pages>14</Pages>
  <Words>869</Words>
  <Application>Microsoft Office PowerPoint</Application>
  <PresentationFormat>Custom</PresentationFormat>
  <Paragraphs>214</Paragraphs>
  <Slides>28</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Default Design</vt:lpstr>
      <vt:lpstr> </vt:lpstr>
      <vt:lpstr> </vt:lpstr>
      <vt:lpstr>Flower Structure</vt:lpstr>
      <vt:lpstr>Flower Structure</vt:lpstr>
      <vt:lpstr>Additional Flower Terms</vt:lpstr>
      <vt:lpstr>PowerPoint Presentation</vt:lpstr>
      <vt:lpstr> </vt:lpstr>
      <vt:lpstr> </vt:lpstr>
      <vt:lpstr> </vt:lpstr>
      <vt:lpstr> </vt:lpstr>
      <vt:lpstr>PowerPoint Presentation</vt:lpstr>
      <vt:lpstr> </vt:lpstr>
      <vt:lpstr> </vt:lpstr>
      <vt:lpstr>PowerPoint Presentation</vt:lpstr>
      <vt:lpstr>PowerPoint Presentation</vt:lpstr>
      <vt:lpstr>PowerPoint Presentation</vt:lpstr>
      <vt:lpstr>Fruit Parts &amp; Terminology</vt:lpstr>
      <vt:lpstr>The Angiosperm Success Story</vt:lpstr>
      <vt:lpstr>PowerPoint Presentation</vt:lpstr>
      <vt:lpstr>Animal Pollination</vt:lpstr>
      <vt:lpstr> </vt:lpstr>
      <vt:lpstr>PowerPoint Presentation</vt:lpstr>
      <vt:lpstr>PowerPoint Presentation</vt:lpstr>
      <vt:lpstr>PowerPoint Presentation</vt:lpstr>
      <vt:lpstr>PowerPoint Presentation</vt:lpstr>
      <vt:lpstr>PowerPoint Presentation</vt:lpstr>
      <vt:lpstr>Carnivorous Plants</vt:lpstr>
      <vt:lpstr>Plant Life Span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X and Chapter 30</dc:title>
  <dc:subject>Biology, 6e</dc:subject>
  <dc:creator>Raven/Johnson</dc:creator>
  <cp:lastModifiedBy>Brian Gall</cp:lastModifiedBy>
  <cp:revision>344</cp:revision>
  <cp:lastPrinted>2012-11-02T19:44:08Z</cp:lastPrinted>
  <dcterms:created xsi:type="dcterms:W3CDTF">1998-06-24T10:18:53Z</dcterms:created>
  <dcterms:modified xsi:type="dcterms:W3CDTF">2025-02-12T16:19:25Z</dcterms:modified>
</cp:coreProperties>
</file>