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507" r:id="rId3"/>
    <p:sldId id="598" r:id="rId4"/>
    <p:sldId id="599" r:id="rId5"/>
    <p:sldId id="604" r:id="rId6"/>
    <p:sldId id="606" r:id="rId7"/>
    <p:sldId id="608" r:id="rId8"/>
    <p:sldId id="610" r:id="rId9"/>
    <p:sldId id="612" r:id="rId10"/>
    <p:sldId id="614" r:id="rId11"/>
    <p:sldId id="362" r:id="rId12"/>
    <p:sldId id="528" r:id="rId13"/>
    <p:sldId id="529" r:id="rId14"/>
    <p:sldId id="301" r:id="rId15"/>
  </p:sldIdLst>
  <p:sldSz cx="10890250" cy="6126163"/>
  <p:notesSz cx="7010400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 userDrawn="1">
          <p15:clr>
            <a:srgbClr val="A4A3A4"/>
          </p15:clr>
        </p15:guide>
        <p15:guide id="2" pos="3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CC99"/>
    <a:srgbClr val="CCFFFF"/>
    <a:srgbClr val="99CCFF"/>
    <a:srgbClr val="CCFF99"/>
    <a:srgbClr val="CCFF66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104" autoAdjust="0"/>
  </p:normalViewPr>
  <p:slideViewPr>
    <p:cSldViewPr>
      <p:cViewPr varScale="1">
        <p:scale>
          <a:sx n="57" d="100"/>
          <a:sy n="57" d="100"/>
        </p:scale>
        <p:origin x="1156" y="28"/>
      </p:cViewPr>
      <p:guideLst>
        <p:guide orient="horz" pos="1929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3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83" tIns="44939" rIns="91483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8825" y="877888"/>
            <a:ext cx="5494338" cy="3092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67837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813" y="1903413"/>
            <a:ext cx="9258625" cy="1312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751" y="3471864"/>
            <a:ext cx="7622750" cy="1565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0845" y="544513"/>
            <a:ext cx="2313593" cy="4900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813" y="544513"/>
            <a:ext cx="6741078" cy="4900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13" y="544513"/>
            <a:ext cx="9258625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5814" y="1770063"/>
            <a:ext cx="4527336" cy="3675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47102" y="1770064"/>
            <a:ext cx="4527335" cy="1760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47102" y="3683001"/>
            <a:ext cx="4527335" cy="176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29" y="3937001"/>
            <a:ext cx="9256499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429" y="2597150"/>
            <a:ext cx="9256499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814" y="1770063"/>
            <a:ext cx="4527336" cy="367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7102" y="1770063"/>
            <a:ext cx="4527335" cy="367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76" y="246063"/>
            <a:ext cx="980250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875" y="1371600"/>
            <a:ext cx="4812021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75" y="1943101"/>
            <a:ext cx="4812021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2231" y="1371600"/>
            <a:ext cx="481414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32231" y="1943101"/>
            <a:ext cx="481414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76" y="244476"/>
            <a:ext cx="3584053" cy="1038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523" y="244475"/>
            <a:ext cx="6088852" cy="5227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876" y="1282701"/>
            <a:ext cx="3584053" cy="4189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35" y="4287838"/>
            <a:ext cx="6532875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135" y="547688"/>
            <a:ext cx="6532875" cy="3675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5135" y="4794250"/>
            <a:ext cx="6532875" cy="719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5813" y="544513"/>
            <a:ext cx="92586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550" tIns="41275" rIns="82550" bIns="412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813" y="1770063"/>
            <a:ext cx="9258625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550" tIns="41275" rIns="82550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57200"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914400"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371600"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828800"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4800" indent="-3048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42888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500">
          <a:solidFill>
            <a:schemeClr val="tx1"/>
          </a:solidFill>
          <a:latin typeface="+mn-lt"/>
        </a:defRPr>
      </a:lvl2pPr>
      <a:lvl3pPr marL="10175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</a:defRPr>
      </a:lvl3pPr>
      <a:lvl4pPr marL="14239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18303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5pPr>
      <a:lvl6pPr marL="22875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6pPr>
      <a:lvl7pPr marL="27447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7pPr>
      <a:lvl8pPr marL="32019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8pPr>
      <a:lvl9pPr marL="3659188" indent="-203200" algn="l" defTabSz="8143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rest with fallen trees and a stream&#10;&#10;Description automatically generated with medium confidence">
            <a:extLst>
              <a:ext uri="{FF2B5EF4-FFF2-40B4-BE49-F238E27FC236}">
                <a16:creationId xmlns:a16="http://schemas.microsoft.com/office/drawing/2014/main" id="{6DF6BE03-69A2-E051-F86B-0114CE6CD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8" y="2301081"/>
            <a:ext cx="6197602" cy="3825082"/>
          </a:xfrm>
          <a:prstGeom prst="rect">
            <a:avLst/>
          </a:prstGeom>
        </p:spPr>
      </p:pic>
      <p:pic>
        <p:nvPicPr>
          <p:cNvPr id="21507" name="Picture 2" descr="http://blog.growingwithscience.com/wp-content/uploads/2010/01/pine-seeds.jpg"/>
          <p:cNvPicPr>
            <a:picLocks noChangeAspect="1" noChangeArrowheads="1"/>
          </p:cNvPicPr>
          <p:nvPr/>
        </p:nvPicPr>
        <p:blipFill>
          <a:blip r:embed="rId3"/>
          <a:srcRect l="6097" t="8167" r="20869" b="11301"/>
          <a:stretch>
            <a:fillRect/>
          </a:stretch>
        </p:blipFill>
        <p:spPr bwMode="auto">
          <a:xfrm>
            <a:off x="4692648" y="3292440"/>
            <a:ext cx="4114800" cy="28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625" y="246925"/>
            <a:ext cx="4330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habitat are plants in? How old?</a:t>
            </a:r>
          </a:p>
          <a:p>
            <a:endParaRPr lang="en-US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next major plant innovation?</a:t>
            </a:r>
          </a:p>
          <a:p>
            <a:endParaRPr lang="en-US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functions of seeds?</a:t>
            </a:r>
            <a:endParaRPr lang="en-GB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http://www.miraclefruitusa.com/images/seed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4210" y="27016"/>
            <a:ext cx="3211488" cy="32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26978-06B1-4005-9681-ED79AD58A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1688124"/>
            <a:ext cx="3352801" cy="4355272"/>
          </a:xfrm>
          <a:prstGeom prst="rect">
            <a:avLst/>
          </a:prstGeom>
        </p:spPr>
      </p:pic>
      <p:pic>
        <p:nvPicPr>
          <p:cNvPr id="5" name="Picture 2" descr="Image result for Dalou Mountains china">
            <a:extLst>
              <a:ext uri="{FF2B5EF4-FFF2-40B4-BE49-F238E27FC236}">
                <a16:creationId xmlns:a16="http://schemas.microsoft.com/office/drawing/2014/main" id="{C4BA3EC0-4B89-467F-BCF7-94068809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79" y="167481"/>
            <a:ext cx="4040188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800D2-4B78-4D7C-B838-B0F044EC7BEF}"/>
              </a:ext>
            </a:extLst>
          </p:cNvPr>
          <p:cNvSpPr txBox="1"/>
          <p:nvPr/>
        </p:nvSpPr>
        <p:spPr>
          <a:xfrm>
            <a:off x="339725" y="54848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Tang et al. 2012 – American Journal of Botany</a:t>
            </a:r>
          </a:p>
        </p:txBody>
      </p:sp>
    </p:spTree>
    <p:extLst>
      <p:ext uri="{BB962C8B-B14F-4D97-AF65-F5344CB8AC3E}">
        <p14:creationId xmlns:p14="http://schemas.microsoft.com/office/powerpoint/2010/main" val="259678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660" y="473180"/>
            <a:ext cx="4038599" cy="760413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  <a:latin typeface="Arial" charset="0"/>
              </a:rPr>
              <a:t>Phylum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Coniferophyta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38915" name="Picture 3" descr="mixedconifer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6606632" y="62653"/>
            <a:ext cx="4274428" cy="320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/>
          <a:srcRect l="45998" t="61395"/>
          <a:stretch/>
        </p:blipFill>
        <p:spPr bwMode="auto">
          <a:xfrm>
            <a:off x="4680698" y="4051161"/>
            <a:ext cx="3336096" cy="19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/>
          <a:srcRect l="45998" b="46421"/>
          <a:stretch/>
        </p:blipFill>
        <p:spPr bwMode="auto">
          <a:xfrm>
            <a:off x="7227887" y="3267937"/>
            <a:ext cx="3662363" cy="294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329DE5-3DAF-498F-ACE5-D330B739AB1A}"/>
              </a:ext>
            </a:extLst>
          </p:cNvPr>
          <p:cNvSpPr txBox="1"/>
          <p:nvPr/>
        </p:nvSpPr>
        <p:spPr>
          <a:xfrm>
            <a:off x="282927" y="190261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Approx. 600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Leaves – thick cuticle and few stomata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adapted to what climates?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Nonmotile sperm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80% of all paper and wood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leaf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36FEC-B5B6-4FD4-B341-B302CAEC0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 r="10000"/>
          <a:stretch/>
        </p:blipFill>
        <p:spPr>
          <a:xfrm>
            <a:off x="4886794" y="-28716"/>
            <a:ext cx="2277456" cy="38820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Standing%20tall%20-%20Giant%20sequoia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11125" y="-17003"/>
            <a:ext cx="4078288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0" descr="TreeBi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445126" y="1"/>
            <a:ext cx="40687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tump from the Fieldbrook coast redwood of Humboldt coun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8710" y="3051175"/>
            <a:ext cx="4415179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br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4" y="0"/>
            <a:ext cx="8137525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412834" y="396081"/>
            <a:ext cx="548797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14388" eaLnBrk="0" hangingPunct="0">
              <a:spcBef>
                <a:spcPct val="20000"/>
              </a:spcBef>
              <a:buSzPct val="100000"/>
            </a:pPr>
            <a:r>
              <a:rPr lang="en-US" sz="4000" b="1" dirty="0">
                <a:solidFill>
                  <a:srgbClr val="00B050"/>
                </a:solidFill>
                <a:latin typeface="Arial" charset="0"/>
              </a:rPr>
              <a:t>Phylum </a:t>
            </a:r>
            <a:r>
              <a:rPr lang="en-US" sz="4000" b="1" dirty="0" err="1">
                <a:solidFill>
                  <a:srgbClr val="00B050"/>
                </a:solidFill>
                <a:latin typeface="Arial" charset="0"/>
              </a:rPr>
              <a:t>Gnetophyta</a:t>
            </a:r>
            <a:endParaRPr lang="en-US" sz="40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57347" name="Picture 9" descr="Gnetum_le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449" y="1443783"/>
            <a:ext cx="3703637" cy="28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14" descr="Ephe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4285881"/>
            <a:ext cx="30178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20" descr="hgr4942m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 bwMode="auto">
          <a:xfrm>
            <a:off x="6732086" y="186304"/>
            <a:ext cx="4144963" cy="272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21"/>
          <p:cNvSpPr txBox="1">
            <a:spLocks noChangeArrowheads="1"/>
          </p:cNvSpPr>
          <p:nvPr/>
        </p:nvSpPr>
        <p:spPr bwMode="auto">
          <a:xfrm>
            <a:off x="7148279" y="3885771"/>
            <a:ext cx="1580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charset="0"/>
              </a:rPr>
              <a:t>(35 species)</a:t>
            </a:r>
          </a:p>
        </p:txBody>
      </p:sp>
      <p:sp>
        <p:nvSpPr>
          <p:cNvPr id="57351" name="Text Box 22"/>
          <p:cNvSpPr txBox="1">
            <a:spLocks noChangeArrowheads="1"/>
          </p:cNvSpPr>
          <p:nvPr/>
        </p:nvSpPr>
        <p:spPr bwMode="auto">
          <a:xfrm>
            <a:off x="9098159" y="5419990"/>
            <a:ext cx="1580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charset="0"/>
              </a:rPr>
              <a:t>(40 species)</a:t>
            </a:r>
          </a:p>
        </p:txBody>
      </p:sp>
      <p:sp>
        <p:nvSpPr>
          <p:cNvPr id="57352" name="Text Box 23"/>
          <p:cNvSpPr txBox="1">
            <a:spLocks noChangeArrowheads="1"/>
          </p:cNvSpPr>
          <p:nvPr/>
        </p:nvSpPr>
        <p:spPr bwMode="auto">
          <a:xfrm>
            <a:off x="7967574" y="2835956"/>
            <a:ext cx="152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charset="0"/>
              </a:rPr>
              <a:t>(1 species)</a:t>
            </a: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10" name="Picture 1027" descr="ephedr4b"/>
          <p:cNvPicPr>
            <a:picLocks noChangeAspect="1" noChangeArrowheads="1"/>
          </p:cNvPicPr>
          <p:nvPr/>
        </p:nvPicPr>
        <p:blipFill rotWithShape="1">
          <a:blip r:embed="rId5"/>
          <a:srcRect l="2432" t="2803" r="3397" b="4565"/>
          <a:stretch/>
        </p:blipFill>
        <p:spPr bwMode="auto">
          <a:xfrm>
            <a:off x="8867708" y="3670222"/>
            <a:ext cx="1925698" cy="12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44FB9-6FB2-4F61-BDBB-ADE738E90D56}"/>
              </a:ext>
            </a:extLst>
          </p:cNvPr>
          <p:cNvSpPr txBox="1"/>
          <p:nvPr/>
        </p:nvSpPr>
        <p:spPr>
          <a:xfrm>
            <a:off x="3952749" y="1033466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Gnetum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52094-D8E4-4249-9829-A0DF523C919A}"/>
              </a:ext>
            </a:extLst>
          </p:cNvPr>
          <p:cNvSpPr txBox="1"/>
          <p:nvPr/>
        </p:nvSpPr>
        <p:spPr>
          <a:xfrm>
            <a:off x="8176898" y="140137"/>
            <a:ext cx="194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Welwitschia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AB902D-D295-4403-9852-1698543416D2}"/>
              </a:ext>
            </a:extLst>
          </p:cNvPr>
          <p:cNvSpPr txBox="1"/>
          <p:nvPr/>
        </p:nvSpPr>
        <p:spPr>
          <a:xfrm>
            <a:off x="9072563" y="5035908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Ephedra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BB233F-80AD-4E69-9AE6-3AA062A75ED9}"/>
              </a:ext>
            </a:extLst>
          </p:cNvPr>
          <p:cNvSpPr txBox="1"/>
          <p:nvPr/>
        </p:nvSpPr>
        <p:spPr>
          <a:xfrm>
            <a:off x="144848" y="2352627"/>
            <a:ext cx="2639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70 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Dioecious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Non-motile sperm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Vessel-elements!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Flower-like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 fertilization (some)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F8BC9-1CB4-47C3-9A38-4401646B449F}"/>
              </a:ext>
            </a:extLst>
          </p:cNvPr>
          <p:cNvSpPr txBox="1"/>
          <p:nvPr/>
        </p:nvSpPr>
        <p:spPr>
          <a:xfrm>
            <a:off x="949325" y="5082721"/>
            <a:ext cx="4347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the last 3 traits suggest?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 rotWithShape="1">
          <a:blip r:embed="rId2"/>
          <a:srcRect l="51893" b="6105"/>
          <a:stretch/>
        </p:blipFill>
        <p:spPr bwMode="auto">
          <a:xfrm>
            <a:off x="6892925" y="1102559"/>
            <a:ext cx="3743856" cy="47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65971" y="319881"/>
            <a:ext cx="696857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>
                <a:latin typeface="Arial" charset="0"/>
                <a:cs typeface="Arial" charset="0"/>
              </a:rPr>
              <a:t>Gymnosperm – “naked” seed (</a:t>
            </a:r>
            <a:r>
              <a:rPr lang="en-US" sz="3400" b="1" dirty="0">
                <a:solidFill>
                  <a:srgbClr val="FF6600"/>
                </a:solidFill>
                <a:latin typeface="Arial" charset="0"/>
                <a:cs typeface="Arial" charset="0"/>
              </a:rPr>
              <a:t>?</a:t>
            </a:r>
            <a:r>
              <a:rPr lang="en-US" sz="3400" b="1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FB46E-247E-FCE8-200B-763C77359271}"/>
              </a:ext>
            </a:extLst>
          </p:cNvPr>
          <p:cNvSpPr txBox="1"/>
          <p:nvPr/>
        </p:nvSpPr>
        <p:spPr>
          <a:xfrm>
            <a:off x="253469" y="2148681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Seed rests (exposed) on female scales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Embryo not surrounded by layers of protective tissue (</a:t>
            </a:r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FE784B8-F5FB-14F1-A637-230958684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62793" b="6105"/>
          <a:stretch/>
        </p:blipFill>
        <p:spPr bwMode="auto">
          <a:xfrm>
            <a:off x="3921125" y="1093577"/>
            <a:ext cx="2895600" cy="47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330200" y="180162"/>
            <a:ext cx="6918325" cy="766762"/>
          </a:xfrm>
        </p:spPr>
        <p:txBody>
          <a:bodyPr/>
          <a:lstStyle/>
          <a:p>
            <a:r>
              <a:rPr lang="en-US" sz="5000" b="1" dirty="0">
                <a:latin typeface="Arial" charset="0"/>
                <a:cs typeface="Arial" charset="0"/>
              </a:rPr>
              <a:t>Gymnosperms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BFA02-8F15-42E5-8F4C-EBAF2F0FC3A4}"/>
              </a:ext>
            </a:extLst>
          </p:cNvPr>
          <p:cNvSpPr txBox="1"/>
          <p:nvPr/>
        </p:nvSpPr>
        <p:spPr>
          <a:xfrm>
            <a:off x="415925" y="1615281"/>
            <a:ext cx="3317625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phyla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complex repro (seeds!)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Lack flower/fruit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heterosporous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 motile?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stage dominant?</a:t>
            </a:r>
          </a:p>
        </p:txBody>
      </p:sp>
      <p:pic>
        <p:nvPicPr>
          <p:cNvPr id="4" name="Picture 3" descr="A close-up of a plant&#10;&#10;Description automatically generated">
            <a:extLst>
              <a:ext uri="{FF2B5EF4-FFF2-40B4-BE49-F238E27FC236}">
                <a16:creationId xmlns:a16="http://schemas.microsoft.com/office/drawing/2014/main" id="{3BD3982B-8F23-88F5-071B-DAFB06547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5" y="2529681"/>
            <a:ext cx="3596482" cy="3596482"/>
          </a:xfrm>
          <a:prstGeom prst="rect">
            <a:avLst/>
          </a:prstGeom>
        </p:spPr>
      </p:pic>
      <p:pic>
        <p:nvPicPr>
          <p:cNvPr id="6" name="Picture 5" descr="A pine cone on a tree branch&#10;&#10;Description automatically generated">
            <a:extLst>
              <a:ext uri="{FF2B5EF4-FFF2-40B4-BE49-F238E27FC236}">
                <a16:creationId xmlns:a16="http://schemas.microsoft.com/office/drawing/2014/main" id="{059FCE7C-DFA2-FB11-FCF7-B9C4528D2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-11589"/>
            <a:ext cx="45148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1239372"/>
            <a:ext cx="5130621" cy="42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-269875" y="185173"/>
            <a:ext cx="7696200" cy="1020763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Gymnosperm Reproduction</a:t>
            </a:r>
            <a:b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(Whole Page)</a:t>
            </a:r>
          </a:p>
        </p:txBody>
      </p:sp>
      <p:pic>
        <p:nvPicPr>
          <p:cNvPr id="28673" name="Picture 9" descr="male cone and young shoot"/>
          <p:cNvPicPr>
            <a:picLocks noChangeAspect="1" noChangeArrowheads="1"/>
          </p:cNvPicPr>
          <p:nvPr/>
        </p:nvPicPr>
        <p:blipFill rotWithShape="1">
          <a:blip r:embed="rId3"/>
          <a:srcRect t="19902" r="6564" b="16663"/>
          <a:stretch/>
        </p:blipFill>
        <p:spPr bwMode="auto">
          <a:xfrm>
            <a:off x="7189882" y="-14297"/>
            <a:ext cx="36830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lide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9724" y="3926799"/>
            <a:ext cx="2926891" cy="219332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D279C4-7B2D-9AA9-E387-86D1FC4D50FB}"/>
              </a:ext>
            </a:extLst>
          </p:cNvPr>
          <p:cNvSpPr txBox="1"/>
          <p:nvPr/>
        </p:nvSpPr>
        <p:spPr>
          <a:xfrm>
            <a:off x="111125" y="5501481"/>
            <a:ext cx="657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Male Cone Cross Section (30.2)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mcone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45" y="396081"/>
            <a:ext cx="6765306" cy="45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Slide03-pollen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6892925" y="132009"/>
            <a:ext cx="3625873" cy="27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P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51" y="2998209"/>
            <a:ext cx="36258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6ABDFC-4BF0-6E0C-F789-800BDC0EDE36}"/>
              </a:ext>
            </a:extLst>
          </p:cNvPr>
          <p:cNvSpPr txBox="1"/>
          <p:nvPr/>
        </p:nvSpPr>
        <p:spPr>
          <a:xfrm>
            <a:off x="263525" y="5501481"/>
            <a:ext cx="529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Pine Pollen Grain (30.2)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023pine"/>
          <p:cNvPicPr>
            <a:picLocks noChangeAspect="1" noChangeArrowheads="1"/>
          </p:cNvPicPr>
          <p:nvPr/>
        </p:nvPicPr>
        <p:blipFill rotWithShape="1">
          <a:blip r:embed="rId2">
            <a:lum bright="12000" contrast="6000"/>
          </a:blip>
          <a:srcRect l="28557"/>
          <a:stretch/>
        </p:blipFill>
        <p:spPr bwMode="auto">
          <a:xfrm>
            <a:off x="111125" y="68803"/>
            <a:ext cx="3070142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7" descr="LSfemalecone"/>
          <p:cNvPicPr>
            <a:picLocks noChangeAspect="1" noChangeArrowheads="1"/>
          </p:cNvPicPr>
          <p:nvPr/>
        </p:nvPicPr>
        <p:blipFill>
          <a:blip r:embed="rId3"/>
          <a:srcRect r="7896"/>
          <a:stretch>
            <a:fillRect/>
          </a:stretch>
        </p:blipFill>
        <p:spPr bwMode="auto">
          <a:xfrm>
            <a:off x="7072697" y="-126776"/>
            <a:ext cx="375285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Pin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6725" y="2148681"/>
            <a:ext cx="429736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9A8FFB-D99C-C08F-D72C-E42FE0798ED5}"/>
              </a:ext>
            </a:extLst>
          </p:cNvPr>
          <p:cNvSpPr txBox="1"/>
          <p:nvPr/>
        </p:nvSpPr>
        <p:spPr>
          <a:xfrm>
            <a:off x="111125" y="5501481"/>
            <a:ext cx="6998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Female Cone Cross Section (30.3)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mg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25" y="-37278"/>
            <a:ext cx="39163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8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9725" y="2552700"/>
            <a:ext cx="26638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www.foodsubs.com/Photos/cpin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8071" y="167481"/>
            <a:ext cx="22685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" y="38033"/>
            <a:ext cx="3810000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5A571-7EBC-37C5-08BF-0B1E23026D0C}"/>
              </a:ext>
            </a:extLst>
          </p:cNvPr>
          <p:cNvSpPr txBox="1"/>
          <p:nvPr/>
        </p:nvSpPr>
        <p:spPr>
          <a:xfrm>
            <a:off x="228688" y="4031770"/>
            <a:ext cx="4225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Immature female cone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female cone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seeds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415925" y="371731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14388" eaLnBrk="0" hangingPunct="0">
              <a:spcBef>
                <a:spcPct val="20000"/>
              </a:spcBef>
              <a:buSzPct val="100000"/>
            </a:pPr>
            <a:r>
              <a:rPr lang="en-US" sz="4000" b="1" dirty="0">
                <a:solidFill>
                  <a:srgbClr val="00B050"/>
                </a:solidFill>
                <a:latin typeface="Arial" charset="0"/>
              </a:rPr>
              <a:t>Phylum </a:t>
            </a:r>
            <a:r>
              <a:rPr lang="en-US" sz="4000" b="1" dirty="0" err="1">
                <a:solidFill>
                  <a:srgbClr val="00B050"/>
                </a:solidFill>
                <a:latin typeface="Arial" charset="0"/>
              </a:rPr>
              <a:t>Cycadophyta</a:t>
            </a:r>
            <a:endParaRPr lang="en-US" sz="40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50180" name="Picture 8" descr="cycad2"/>
          <p:cNvPicPr>
            <a:picLocks noChangeAspect="1" noChangeArrowheads="1"/>
          </p:cNvPicPr>
          <p:nvPr/>
        </p:nvPicPr>
        <p:blipFill rotWithShape="1">
          <a:blip r:embed="rId2">
            <a:lum bright="12000" contrast="6000"/>
          </a:blip>
          <a:srcRect l="1395" t="3598" r="3434" b="6306"/>
          <a:stretch/>
        </p:blipFill>
        <p:spPr bwMode="auto">
          <a:xfrm>
            <a:off x="6580437" y="0"/>
            <a:ext cx="4309813" cy="27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43748-58D4-4916-B45F-6D04C5B6A02F}"/>
              </a:ext>
            </a:extLst>
          </p:cNvPr>
          <p:cNvSpPr txBox="1"/>
          <p:nvPr/>
        </p:nvSpPr>
        <p:spPr>
          <a:xfrm>
            <a:off x="339725" y="1495585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Tropical and subtropical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Slow growing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Resemble palm trees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Dioecious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Heterosporous with motile sperm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 200MYA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Sperm neurotoxic</a:t>
            </a:r>
          </a:p>
        </p:txBody>
      </p:sp>
      <p:pic>
        <p:nvPicPr>
          <p:cNvPr id="3" name="Picture 4" descr="2806c">
            <a:extLst>
              <a:ext uri="{FF2B5EF4-FFF2-40B4-BE49-F238E27FC236}">
                <a16:creationId xmlns:a16="http://schemas.microsoft.com/office/drawing/2014/main" id="{86DF3DC4-8769-CA77-F3B0-63196AA3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2621"/>
          <a:stretch>
            <a:fillRect/>
          </a:stretch>
        </p:blipFill>
        <p:spPr bwMode="auto">
          <a:xfrm>
            <a:off x="8482788" y="2596249"/>
            <a:ext cx="2407462" cy="35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moplants.com/wp-content/uploads/2007/09/cycad%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6471" y="3501380"/>
            <a:ext cx="3461820" cy="259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FEAC0-71C0-F291-85F9-2BD3FF07D89C}"/>
              </a:ext>
            </a:extLst>
          </p:cNvPr>
          <p:cNvSpPr txBox="1"/>
          <p:nvPr/>
        </p:nvSpPr>
        <p:spPr>
          <a:xfrm>
            <a:off x="111125" y="5501481"/>
            <a:ext cx="371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Live cycad (30.3)</a:t>
            </a:r>
          </a:p>
        </p:txBody>
      </p:sp>
    </p:spTree>
    <p:extLst>
      <p:ext uri="{BB962C8B-B14F-4D97-AF65-F5344CB8AC3E}">
        <p14:creationId xmlns:p14="http://schemas.microsoft.com/office/powerpoint/2010/main" val="309719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5" descr="gi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011" y="2834481"/>
            <a:ext cx="3344897" cy="32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7" descr="ginko"/>
          <p:cNvPicPr>
            <a:picLocks noChangeAspect="1" noChangeArrowheads="1"/>
          </p:cNvPicPr>
          <p:nvPr/>
        </p:nvPicPr>
        <p:blipFill>
          <a:blip r:embed="rId3"/>
          <a:srcRect b="20284"/>
          <a:stretch>
            <a:fillRect/>
          </a:stretch>
        </p:blipFill>
        <p:spPr bwMode="auto">
          <a:xfrm>
            <a:off x="7654925" y="3520281"/>
            <a:ext cx="3017632" cy="23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9" descr="gi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265" y="137449"/>
            <a:ext cx="2925763" cy="338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6552" y="319322"/>
            <a:ext cx="3383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4388" eaLnBrk="0" hangingPunct="0">
              <a:spcBef>
                <a:spcPct val="20000"/>
              </a:spcBef>
              <a:buSzPct val="100000"/>
              <a:defRPr/>
            </a:pPr>
            <a:r>
              <a:rPr lang="en-US" sz="3200" b="1" dirty="0">
                <a:solidFill>
                  <a:srgbClr val="00B050"/>
                </a:solidFill>
                <a:latin typeface="Arial" charset="0"/>
              </a:rPr>
              <a:t>Phylum </a:t>
            </a:r>
            <a:r>
              <a:rPr lang="en-US" sz="3200" b="1" dirty="0" err="1">
                <a:solidFill>
                  <a:srgbClr val="00B050"/>
                </a:solidFill>
                <a:latin typeface="Arial" charset="0"/>
              </a:rPr>
              <a:t>Ginkgophyta</a:t>
            </a:r>
            <a:endParaRPr lang="en-US" sz="3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A3064-176E-405A-8AB3-257C793C62E5}"/>
              </a:ext>
            </a:extLst>
          </p:cNvPr>
          <p:cNvSpPr txBox="1"/>
          <p:nvPr/>
        </p:nvSpPr>
        <p:spPr>
          <a:xfrm>
            <a:off x="299480" y="1996281"/>
            <a:ext cx="2925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species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Heterosporous, motile sperm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Dioecious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Secondarily lost cones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 for memory loss</a:t>
            </a: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Campus?</a:t>
            </a:r>
          </a:p>
        </p:txBody>
      </p:sp>
      <p:pic>
        <p:nvPicPr>
          <p:cNvPr id="7" name="Picture 4" descr="2807b">
            <a:extLst>
              <a:ext uri="{FF2B5EF4-FFF2-40B4-BE49-F238E27FC236}">
                <a16:creationId xmlns:a16="http://schemas.microsoft.com/office/drawing/2014/main" id="{120E7953-C12F-4A1B-8E3F-B17AE92673F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 b="2585"/>
          <a:stretch>
            <a:fillRect/>
          </a:stretch>
        </p:blipFill>
        <p:spPr bwMode="auto">
          <a:xfrm>
            <a:off x="4149725" y="-54798"/>
            <a:ext cx="3864912" cy="303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7260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Candy's Mac:APPLICATIONS:Microsoft Office:Microsoft PowerPoint 4:</Template>
  <TotalTime>46308317</TotalTime>
  <Pages>14</Pages>
  <Words>252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Gymnosperms</vt:lpstr>
      <vt:lpstr>Gymnosperm Reproduction (Whole Page)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Phylum Coniferophyta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X and Chapter 30</dc:title>
  <dc:subject>Biology, 6e</dc:subject>
  <dc:creator>Raven/Johnson</dc:creator>
  <cp:lastModifiedBy>Brian Gall</cp:lastModifiedBy>
  <cp:revision>195</cp:revision>
  <cp:lastPrinted>2012-10-29T16:04:04Z</cp:lastPrinted>
  <dcterms:created xsi:type="dcterms:W3CDTF">1998-06-24T10:18:53Z</dcterms:created>
  <dcterms:modified xsi:type="dcterms:W3CDTF">2025-02-10T18:55:17Z</dcterms:modified>
</cp:coreProperties>
</file>