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61" r:id="rId2"/>
    <p:sldId id="434" r:id="rId3"/>
    <p:sldId id="436" r:id="rId4"/>
    <p:sldId id="262" r:id="rId5"/>
    <p:sldId id="263" r:id="rId6"/>
    <p:sldId id="266" r:id="rId7"/>
    <p:sldId id="275" r:id="rId8"/>
    <p:sldId id="277" r:id="rId9"/>
    <p:sldId id="430" r:id="rId10"/>
    <p:sldId id="344" r:id="rId11"/>
    <p:sldId id="345" r:id="rId12"/>
    <p:sldId id="411" r:id="rId13"/>
    <p:sldId id="412" r:id="rId14"/>
    <p:sldId id="280" r:id="rId15"/>
    <p:sldId id="284" r:id="rId16"/>
    <p:sldId id="442" r:id="rId17"/>
    <p:sldId id="389" r:id="rId18"/>
    <p:sldId id="294" r:id="rId19"/>
    <p:sldId id="415" r:id="rId20"/>
    <p:sldId id="416" r:id="rId21"/>
    <p:sldId id="405" r:id="rId22"/>
    <p:sldId id="299" r:id="rId23"/>
    <p:sldId id="432" r:id="rId24"/>
    <p:sldId id="420" r:id="rId25"/>
    <p:sldId id="300" r:id="rId26"/>
    <p:sldId id="304" r:id="rId27"/>
    <p:sldId id="318" r:id="rId28"/>
    <p:sldId id="326" r:id="rId29"/>
    <p:sldId id="327" r:id="rId30"/>
    <p:sldId id="325" r:id="rId31"/>
    <p:sldId id="437" r:id="rId32"/>
    <p:sldId id="337" r:id="rId33"/>
    <p:sldId id="338" r:id="rId34"/>
    <p:sldId id="441" r:id="rId35"/>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FF9900"/>
    <a:srgbClr val="FFFFCC"/>
    <a:srgbClr val="FFFF99"/>
    <a:srgbClr val="3333FF"/>
    <a:srgbClr val="99CC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74" autoAdjust="0"/>
  </p:normalViewPr>
  <p:slideViewPr>
    <p:cSldViewPr>
      <p:cViewPr varScale="1">
        <p:scale>
          <a:sx n="50" d="100"/>
          <a:sy n="50" d="100"/>
        </p:scale>
        <p:origin x="1188"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1" y="0"/>
            <a:ext cx="3038475" cy="4621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92163" name="Rectangle 3"/>
          <p:cNvSpPr>
            <a:spLocks noGrp="1" noChangeArrowheads="1"/>
          </p:cNvSpPr>
          <p:nvPr>
            <p:ph type="dt" sz="quarter" idx="1"/>
          </p:nvPr>
        </p:nvSpPr>
        <p:spPr bwMode="auto">
          <a:xfrm>
            <a:off x="3970339" y="0"/>
            <a:ext cx="3038475" cy="4621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92164" name="Rectangle 4"/>
          <p:cNvSpPr>
            <a:spLocks noGrp="1" noChangeArrowheads="1"/>
          </p:cNvSpPr>
          <p:nvPr>
            <p:ph type="ftr" sz="quarter" idx="2"/>
          </p:nvPr>
        </p:nvSpPr>
        <p:spPr bwMode="auto">
          <a:xfrm>
            <a:off x="1" y="8772378"/>
            <a:ext cx="3038475" cy="4621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92165" name="Rectangle 5"/>
          <p:cNvSpPr>
            <a:spLocks noGrp="1" noChangeArrowheads="1"/>
          </p:cNvSpPr>
          <p:nvPr>
            <p:ph type="sldNum" sz="quarter" idx="3"/>
          </p:nvPr>
        </p:nvSpPr>
        <p:spPr bwMode="auto">
          <a:xfrm>
            <a:off x="3970339" y="8772378"/>
            <a:ext cx="3038475" cy="4621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ED754FBD-C1F5-4363-87F7-DAD929D0183E}" type="slidenum">
              <a:rPr lang="en-US"/>
              <a:pPr>
                <a:defRPr/>
              </a:pPr>
              <a:t>‹#›</a:t>
            </a:fld>
            <a:endParaRPr lang="en-US"/>
          </a:p>
        </p:txBody>
      </p:sp>
    </p:spTree>
    <p:extLst>
      <p:ext uri="{BB962C8B-B14F-4D97-AF65-F5344CB8AC3E}">
        <p14:creationId xmlns:p14="http://schemas.microsoft.com/office/powerpoint/2010/main" val="209025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3970339" y="0"/>
            <a:ext cx="3038475" cy="462120"/>
          </a:xfrm>
          <a:prstGeom prst="rect">
            <a:avLst/>
          </a:prstGeom>
        </p:spPr>
        <p:txBody>
          <a:bodyPr vert="horz" lIns="93177" tIns="46589" rIns="93177" bIns="46589" rtlCol="0"/>
          <a:lstStyle>
            <a:lvl1pPr algn="r">
              <a:defRPr sz="1200"/>
            </a:lvl1pPr>
          </a:lstStyle>
          <a:p>
            <a:pPr>
              <a:defRPr/>
            </a:pPr>
            <a:fld id="{8F5891FA-E8EA-49C7-B1BA-592806AD849F}" type="datetimeFigureOut">
              <a:rPr lang="en-US"/>
              <a:pPr>
                <a:defRPr/>
              </a:pPr>
              <a:t>2/3/2025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387767"/>
            <a:ext cx="5607050" cy="4155919"/>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772378"/>
            <a:ext cx="3038475" cy="462120"/>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9" y="8772378"/>
            <a:ext cx="3038475" cy="462120"/>
          </a:xfrm>
          <a:prstGeom prst="rect">
            <a:avLst/>
          </a:prstGeom>
        </p:spPr>
        <p:txBody>
          <a:bodyPr vert="horz" lIns="93177" tIns="46589" rIns="93177" bIns="46589" rtlCol="0" anchor="b"/>
          <a:lstStyle>
            <a:lvl1pPr algn="r">
              <a:defRPr sz="1200"/>
            </a:lvl1pPr>
          </a:lstStyle>
          <a:p>
            <a:pPr>
              <a:defRPr/>
            </a:pPr>
            <a:fld id="{A2228FB4-355A-4723-B356-3D45031BD124}" type="slidenum">
              <a:rPr lang="en-US"/>
              <a:pPr>
                <a:defRPr/>
              </a:pPr>
              <a:t>‹#›</a:t>
            </a:fld>
            <a:endParaRPr lang="en-US"/>
          </a:p>
        </p:txBody>
      </p:sp>
    </p:spTree>
    <p:extLst>
      <p:ext uri="{BB962C8B-B14F-4D97-AF65-F5344CB8AC3E}">
        <p14:creationId xmlns:p14="http://schemas.microsoft.com/office/powerpoint/2010/main" val="3452642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Red and green are the confidence interval</a:t>
            </a:r>
          </a:p>
          <a:p>
            <a:r>
              <a:rPr lang="en-US" dirty="0"/>
              <a:t>O2 critical for aerobic life</a:t>
            </a:r>
          </a:p>
          <a:p>
            <a:r>
              <a:rPr lang="en-US" dirty="0"/>
              <a:t>Almost every O2 molecule was originally coupled with water</a:t>
            </a:r>
          </a:p>
        </p:txBody>
      </p:sp>
      <p:sp>
        <p:nvSpPr>
          <p:cNvPr id="4" name="Slide Number Placeholder 3"/>
          <p:cNvSpPr>
            <a:spLocks noGrp="1"/>
          </p:cNvSpPr>
          <p:nvPr>
            <p:ph type="sldNum" sz="quarter" idx="5"/>
          </p:nvPr>
        </p:nvSpPr>
        <p:spPr/>
        <p:txBody>
          <a:bodyPr/>
          <a:lstStyle/>
          <a:p>
            <a:pPr>
              <a:defRPr/>
            </a:pPr>
            <a:fld id="{A2228FB4-355A-4723-B356-3D45031BD124}" type="slidenum">
              <a:rPr lang="en-US" smtClean="0"/>
              <a:pPr>
                <a:defRPr/>
              </a:pPr>
              <a:t>2</a:t>
            </a:fld>
            <a:endParaRPr lang="en-US"/>
          </a:p>
        </p:txBody>
      </p:sp>
    </p:spTree>
    <p:extLst>
      <p:ext uri="{BB962C8B-B14F-4D97-AF65-F5344CB8AC3E}">
        <p14:creationId xmlns:p14="http://schemas.microsoft.com/office/powerpoint/2010/main" val="25747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Starch is bottom right</a:t>
            </a:r>
          </a:p>
          <a:p>
            <a:r>
              <a:rPr lang="en-US" dirty="0"/>
              <a:t>Lignin is left side</a:t>
            </a:r>
          </a:p>
          <a:p>
            <a:r>
              <a:rPr lang="en-US" dirty="0"/>
              <a:t>Cellulose is top right</a:t>
            </a:r>
          </a:p>
        </p:txBody>
      </p:sp>
      <p:sp>
        <p:nvSpPr>
          <p:cNvPr id="4" name="Slide Number Placeholder 3"/>
          <p:cNvSpPr>
            <a:spLocks noGrp="1"/>
          </p:cNvSpPr>
          <p:nvPr>
            <p:ph type="sldNum" sz="quarter" idx="5"/>
          </p:nvPr>
        </p:nvSpPr>
        <p:spPr/>
        <p:txBody>
          <a:bodyPr/>
          <a:lstStyle/>
          <a:p>
            <a:pPr>
              <a:defRPr/>
            </a:pPr>
            <a:fld id="{A2228FB4-355A-4723-B356-3D45031BD124}" type="slidenum">
              <a:rPr lang="en-US" smtClean="0"/>
              <a:pPr>
                <a:defRPr/>
              </a:pPr>
              <a:t>3</a:t>
            </a:fld>
            <a:endParaRPr lang="en-US"/>
          </a:p>
        </p:txBody>
      </p:sp>
    </p:spTree>
    <p:extLst>
      <p:ext uri="{BB962C8B-B14F-4D97-AF65-F5344CB8AC3E}">
        <p14:creationId xmlns:p14="http://schemas.microsoft.com/office/powerpoint/2010/main" val="122259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2228FB4-355A-4723-B356-3D45031BD124}" type="slidenum">
              <a:rPr lang="en-US" smtClean="0"/>
              <a:pPr>
                <a:defRPr/>
              </a:pPr>
              <a:t>6</a:t>
            </a:fld>
            <a:endParaRPr lang="en-US"/>
          </a:p>
        </p:txBody>
      </p:sp>
    </p:spTree>
    <p:extLst>
      <p:ext uri="{BB962C8B-B14F-4D97-AF65-F5344CB8AC3E}">
        <p14:creationId xmlns:p14="http://schemas.microsoft.com/office/powerpoint/2010/main" val="308856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228FB4-355A-4723-B356-3D45031BD124}" type="slidenum">
              <a:rPr lang="en-US" smtClean="0"/>
              <a:pPr>
                <a:defRPr/>
              </a:pPr>
              <a:t>7</a:t>
            </a:fld>
            <a:endParaRPr lang="en-US"/>
          </a:p>
        </p:txBody>
      </p:sp>
    </p:spTree>
    <p:extLst>
      <p:ext uri="{BB962C8B-B14F-4D97-AF65-F5344CB8AC3E}">
        <p14:creationId xmlns:p14="http://schemas.microsoft.com/office/powerpoint/2010/main" val="163748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74E822-9074-4DFA-81F0-B49B276AEC2B}" type="slidenum">
              <a:rPr lang="en-US" smtClean="0"/>
              <a:pPr eaLnBrk="1" hangingPunct="1"/>
              <a:t>17</a:t>
            </a:fld>
            <a:endParaRPr lang="en-US"/>
          </a:p>
        </p:txBody>
      </p:sp>
      <p:sp>
        <p:nvSpPr>
          <p:cNvPr id="154627" name="Rectangle 2"/>
          <p:cNvSpPr>
            <a:spLocks noGrp="1" noRot="1" noChangeAspect="1" noChangeArrowheads="1" noTextEdit="1"/>
          </p:cNvSpPr>
          <p:nvPr>
            <p:ph type="sldImg"/>
          </p:nvPr>
        </p:nvSpPr>
        <p:spPr bwMode="auto">
          <a:xfrm>
            <a:off x="427038" y="693738"/>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xfrm>
            <a:off x="933450" y="4387767"/>
            <a:ext cx="5143500" cy="41543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3" tIns="46583" rIns="93163" bIns="46583" numCol="1" anchor="t" anchorCtr="0" compatLnSpc="1">
            <a:prstTxWarp prst="textNoShape">
              <a:avLst/>
            </a:prstTxWarp>
          </a:bodyPr>
          <a:lstStyle/>
          <a:p>
            <a:pPr eaLnBrk="1" hangingPunct="1"/>
            <a:endParaRPr lang="el-GR" dirty="0">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228FB4-355A-4723-B356-3D45031BD124}" type="slidenum">
              <a:rPr lang="en-US" smtClean="0"/>
              <a:pPr>
                <a:defRPr/>
              </a:pPr>
              <a:t>18</a:t>
            </a:fld>
            <a:endParaRPr lang="en-US"/>
          </a:p>
        </p:txBody>
      </p:sp>
    </p:spTree>
    <p:extLst>
      <p:ext uri="{BB962C8B-B14F-4D97-AF65-F5344CB8AC3E}">
        <p14:creationId xmlns:p14="http://schemas.microsoft.com/office/powerpoint/2010/main" val="360677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44F7DE-A32F-488C-BF8E-7AB05978EBB1}" type="slidenum">
              <a:rPr lang="en-US" smtClean="0"/>
              <a:pPr eaLnBrk="1" hangingPunct="1"/>
              <a:t>19</a:t>
            </a:fld>
            <a:endParaRPr lang="en-US"/>
          </a:p>
        </p:txBody>
      </p:sp>
      <p:sp>
        <p:nvSpPr>
          <p:cNvPr id="156675" name="Rectangle 2"/>
          <p:cNvSpPr>
            <a:spLocks noGrp="1" noRot="1" noChangeAspect="1" noChangeArrowheads="1" noTextEdit="1"/>
          </p:cNvSpPr>
          <p:nvPr>
            <p:ph type="sldImg"/>
          </p:nvPr>
        </p:nvSpPr>
        <p:spPr bwMode="auto">
          <a:xfrm>
            <a:off x="427038" y="693738"/>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33450" y="4387767"/>
            <a:ext cx="5143500" cy="41543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3" tIns="46583" rIns="93163" bIns="46583" numCol="1" anchor="t" anchorCtr="0" compatLnSpc="1">
            <a:prstTxWarp prst="textNoShape">
              <a:avLst/>
            </a:prstTxWarp>
          </a:bodyPr>
          <a:lstStyle/>
          <a:p>
            <a:pPr eaLnBrk="1" hangingPunct="1">
              <a:spcBef>
                <a:spcPct val="0"/>
              </a:spcBef>
            </a:pPr>
            <a:r>
              <a:rPr lang="el-GR" b="1">
                <a:solidFill>
                  <a:srgbClr val="231A06"/>
                </a:solidFill>
                <a:cs typeface="Arial" charset="0"/>
              </a:rPr>
              <a:t>Figure 27.19: Reconstruction of </a:t>
            </a:r>
            <a:r>
              <a:rPr lang="el-GR" b="1" i="1">
                <a:solidFill>
                  <a:srgbClr val="231A06"/>
                </a:solidFill>
                <a:cs typeface="Arial" charset="0"/>
              </a:rPr>
              <a:t>Aglaophyton major</a:t>
            </a:r>
            <a:r>
              <a:rPr lang="en-US" b="1" i="1">
                <a:solidFill>
                  <a:srgbClr val="231A06"/>
                </a:solidFill>
                <a:cs typeface="Arial" charset="0"/>
              </a:rPr>
              <a:t>.</a:t>
            </a:r>
            <a:r>
              <a:rPr lang="el-GR" b="1" i="1">
                <a:solidFill>
                  <a:srgbClr val="231A06"/>
                </a:solidFill>
                <a:cs typeface="Arial" charset="0"/>
              </a:rPr>
              <a:t> </a:t>
            </a:r>
            <a:endParaRPr lang="en-US" b="1" i="1">
              <a:solidFill>
                <a:srgbClr val="231A06"/>
              </a:solidFill>
              <a:cs typeface="Arial" charset="0"/>
            </a:endParaRPr>
          </a:p>
          <a:p>
            <a:pPr eaLnBrk="1" hangingPunct="1">
              <a:spcBef>
                <a:spcPct val="0"/>
              </a:spcBef>
            </a:pPr>
            <a:r>
              <a:rPr lang="el-GR">
                <a:solidFill>
                  <a:srgbClr val="231A06"/>
                </a:solidFill>
                <a:cs typeface="Arial" charset="0"/>
              </a:rPr>
              <a:t>Recent evidence indicates that this plant, although superficially similar to other early vascular plants, lacked conducting tissues that are characteristic of vascular plants. For this reason, it has been reclassified into a new genus and is no longer considered a rhyniophyte. (Redrawn from J. D. Mauseth, </a:t>
            </a:r>
            <a:r>
              <a:rPr lang="el-GR" i="1">
                <a:solidFill>
                  <a:srgbClr val="231A06"/>
                </a:solidFill>
                <a:cs typeface="Arial" charset="0"/>
              </a:rPr>
              <a:t>Botany: An Introduction to Plant Biology, </a:t>
            </a:r>
            <a:r>
              <a:rPr lang="el-GR">
                <a:solidFill>
                  <a:srgbClr val="231A06"/>
                </a:solidFill>
                <a:cs typeface="Arial" charset="0"/>
              </a:rPr>
              <a:t>2nd ed., Saunders College Publishing, Philadelphia, 1995.)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CCB24C-5A4E-4909-A5DD-D9B68A5AA349}" type="slidenum">
              <a:rPr lang="en-US" smtClean="0"/>
              <a:pPr eaLnBrk="1" hangingPunct="1"/>
              <a:t>21</a:t>
            </a:fld>
            <a:endParaRPr lang="en-US"/>
          </a:p>
        </p:txBody>
      </p:sp>
      <p:sp>
        <p:nvSpPr>
          <p:cNvPr id="158723" name="Rectangle 2"/>
          <p:cNvSpPr>
            <a:spLocks noGrp="1" noRot="1" noChangeAspect="1" noChangeArrowheads="1" noTextEdit="1"/>
          </p:cNvSpPr>
          <p:nvPr>
            <p:ph type="sldImg"/>
          </p:nvPr>
        </p:nvSpPr>
        <p:spPr bwMode="auto">
          <a:xfrm>
            <a:off x="427038" y="693738"/>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933450" y="4387767"/>
            <a:ext cx="5143500" cy="41543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3" tIns="46583" rIns="93163" bIns="46583" numCol="1" anchor="t" anchorCtr="0" compatLnSpc="1">
            <a:prstTxWarp prst="textNoShape">
              <a:avLst/>
            </a:prstTxWarp>
          </a:bodyPr>
          <a:lstStyle/>
          <a:p>
            <a:pPr eaLnBrk="1" hangingPunct="1"/>
            <a:r>
              <a:rPr lang="el-GR" b="1">
                <a:solidFill>
                  <a:srgbClr val="231A06"/>
                </a:solidFill>
                <a:cs typeface="Arial" charset="0"/>
              </a:rPr>
              <a:t>Figure 27.10: Evolution of microphylls and megaphylls</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r>
              <a:rPr lang="el-GR">
                <a:solidFill>
                  <a:srgbClr val="231A06"/>
                </a:solidFill>
                <a:cs typeface="Arial" charset="0"/>
              </a:rPr>
              <a:t>Dichotomous branching (in b) is branching into two equal halves. Webbing (in b) is the evolutionary process in which the spaces between close branches become filled with chlorophyll-containing cells.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435872-B4A8-4EF0-9CBD-015D6B4A11DB}" type="slidenum">
              <a:rPr lang="en-US" smtClean="0"/>
              <a:pPr eaLnBrk="1" hangingPunct="1"/>
              <a:t>31</a:t>
            </a:fld>
            <a:endParaRPr lang="en-US"/>
          </a:p>
        </p:txBody>
      </p:sp>
      <p:sp>
        <p:nvSpPr>
          <p:cNvPr id="153603" name="Rectangle 2"/>
          <p:cNvSpPr>
            <a:spLocks noGrp="1" noRot="1" noChangeAspect="1" noChangeArrowheads="1" noTextEdit="1"/>
          </p:cNvSpPr>
          <p:nvPr>
            <p:ph type="sldImg"/>
          </p:nvPr>
        </p:nvSpPr>
        <p:spPr bwMode="auto">
          <a:xfrm>
            <a:off x="427038" y="693738"/>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xfrm>
            <a:off x="933450" y="4387767"/>
            <a:ext cx="5143500" cy="41543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3" tIns="46583" rIns="93163" bIns="46583" numCol="1" anchor="t" anchorCtr="0" compatLnSpc="1">
            <a:prstTxWarp prst="textNoShape">
              <a:avLst/>
            </a:prstTxWarp>
          </a:bodyPr>
          <a:lstStyle/>
          <a:p>
            <a:pPr eaLnBrk="1" hangingPunct="1">
              <a:spcBef>
                <a:spcPct val="0"/>
              </a:spcBef>
            </a:pPr>
            <a:r>
              <a:rPr lang="el-GR" b="1">
                <a:solidFill>
                  <a:srgbClr val="231A06"/>
                </a:solidFill>
                <a:cs typeface="Arial" charset="0"/>
              </a:rPr>
              <a:t>Figure 27.8: The life cycle of the common liverwort (</a:t>
            </a:r>
            <a:r>
              <a:rPr lang="el-GR" b="1" i="1">
                <a:solidFill>
                  <a:srgbClr val="231A06"/>
                </a:solidFill>
                <a:cs typeface="Arial" charset="0"/>
              </a:rPr>
              <a:t>Marchantia polymorpha</a:t>
            </a:r>
            <a:r>
              <a:rPr lang="el-GR" b="1">
                <a:solidFill>
                  <a:srgbClr val="231A06"/>
                </a:solidFill>
                <a:cs typeface="Arial" charset="0"/>
              </a:rPr>
              <a:t>)</a:t>
            </a:r>
            <a:r>
              <a:rPr lang="en-US" b="1">
                <a:solidFill>
                  <a:srgbClr val="231A06"/>
                </a:solidFill>
                <a:cs typeface="Arial" charset="0"/>
              </a:rPr>
              <a:t>.</a:t>
            </a:r>
            <a:r>
              <a:rPr lang="el-GR" b="1">
                <a:solidFill>
                  <a:srgbClr val="231A06"/>
                </a:solidFill>
                <a:cs typeface="Arial" charset="0"/>
              </a:rPr>
              <a:t> </a:t>
            </a:r>
            <a:endParaRPr lang="en-US" b="1">
              <a:solidFill>
                <a:srgbClr val="231A06"/>
              </a:solidFill>
              <a:cs typeface="Arial" charset="0"/>
            </a:endParaRPr>
          </a:p>
          <a:p>
            <a:pPr eaLnBrk="1" hangingPunct="1">
              <a:spcBef>
                <a:spcPct val="0"/>
              </a:spcBef>
            </a:pPr>
            <a:r>
              <a:rPr lang="el-GR">
                <a:solidFill>
                  <a:srgbClr val="231A06"/>
                </a:solidFill>
                <a:cs typeface="Arial" charset="0"/>
              </a:rPr>
              <a:t>The dominant generation is the gametophyte, represented by separate male and female thalli. The stalked, umbrella-shaped structures are the antheridiophores, with antheridia that produce sperm cells, and the archegoniophores, with archegonia that each bear an egg cell. See text for a detailed description.</a:t>
            </a:r>
          </a:p>
        </p:txBody>
      </p:sp>
    </p:spTree>
    <p:extLst>
      <p:ext uri="{BB962C8B-B14F-4D97-AF65-F5344CB8AC3E}">
        <p14:creationId xmlns:p14="http://schemas.microsoft.com/office/powerpoint/2010/main" val="4082281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98BED-C73D-4DA5-9485-21ED11917CA7}" type="slidenum">
              <a:rPr lang="en-US"/>
              <a:pPr>
                <a:defRPr/>
              </a:pPr>
              <a:t>‹#›</a:t>
            </a:fld>
            <a:endParaRPr lang="en-US"/>
          </a:p>
        </p:txBody>
      </p:sp>
    </p:spTree>
    <p:extLst>
      <p:ext uri="{BB962C8B-B14F-4D97-AF65-F5344CB8AC3E}">
        <p14:creationId xmlns:p14="http://schemas.microsoft.com/office/powerpoint/2010/main" val="217249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A3E34-633B-4644-BA91-3B95056CACB6}" type="slidenum">
              <a:rPr lang="en-US"/>
              <a:pPr>
                <a:defRPr/>
              </a:pPr>
              <a:t>‹#›</a:t>
            </a:fld>
            <a:endParaRPr lang="en-US"/>
          </a:p>
        </p:txBody>
      </p:sp>
    </p:spTree>
    <p:extLst>
      <p:ext uri="{BB962C8B-B14F-4D97-AF65-F5344CB8AC3E}">
        <p14:creationId xmlns:p14="http://schemas.microsoft.com/office/powerpoint/2010/main" val="280681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F6F16-F83F-4103-A7CD-D06474B78480}" type="slidenum">
              <a:rPr lang="en-US"/>
              <a:pPr>
                <a:defRPr/>
              </a:pPr>
              <a:t>‹#›</a:t>
            </a:fld>
            <a:endParaRPr lang="en-US"/>
          </a:p>
        </p:txBody>
      </p:sp>
    </p:spTree>
    <p:extLst>
      <p:ext uri="{BB962C8B-B14F-4D97-AF65-F5344CB8AC3E}">
        <p14:creationId xmlns:p14="http://schemas.microsoft.com/office/powerpoint/2010/main" val="277983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130FB1-A132-4681-B181-DD6EEE25FEB4}" type="slidenum">
              <a:rPr lang="en-US"/>
              <a:pPr>
                <a:defRPr/>
              </a:pPr>
              <a:t>‹#›</a:t>
            </a:fld>
            <a:endParaRPr lang="en-US"/>
          </a:p>
        </p:txBody>
      </p:sp>
    </p:spTree>
    <p:extLst>
      <p:ext uri="{BB962C8B-B14F-4D97-AF65-F5344CB8AC3E}">
        <p14:creationId xmlns:p14="http://schemas.microsoft.com/office/powerpoint/2010/main" val="174892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DCCB70-EE66-46A6-8A0B-0BA2533CB3EF}" type="slidenum">
              <a:rPr lang="en-US"/>
              <a:pPr>
                <a:defRPr/>
              </a:pPr>
              <a:t>‹#›</a:t>
            </a:fld>
            <a:endParaRPr lang="en-US"/>
          </a:p>
        </p:txBody>
      </p:sp>
    </p:spTree>
    <p:extLst>
      <p:ext uri="{BB962C8B-B14F-4D97-AF65-F5344CB8AC3E}">
        <p14:creationId xmlns:p14="http://schemas.microsoft.com/office/powerpoint/2010/main" val="127817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10250-CCF9-463B-A668-8C025833FAE7}" type="slidenum">
              <a:rPr lang="en-US"/>
              <a:pPr>
                <a:defRPr/>
              </a:pPr>
              <a:t>‹#›</a:t>
            </a:fld>
            <a:endParaRPr lang="en-US"/>
          </a:p>
        </p:txBody>
      </p:sp>
    </p:spTree>
    <p:extLst>
      <p:ext uri="{BB962C8B-B14F-4D97-AF65-F5344CB8AC3E}">
        <p14:creationId xmlns:p14="http://schemas.microsoft.com/office/powerpoint/2010/main" val="4250093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3DC17C-D072-4C4B-9673-554764FBFB05}" type="slidenum">
              <a:rPr lang="en-US"/>
              <a:pPr>
                <a:defRPr/>
              </a:pPr>
              <a:t>‹#›</a:t>
            </a:fld>
            <a:endParaRPr lang="en-US"/>
          </a:p>
        </p:txBody>
      </p:sp>
    </p:spTree>
    <p:extLst>
      <p:ext uri="{BB962C8B-B14F-4D97-AF65-F5344CB8AC3E}">
        <p14:creationId xmlns:p14="http://schemas.microsoft.com/office/powerpoint/2010/main" val="287358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B22365-8729-44D0-9D6F-06EA464C7109}" type="slidenum">
              <a:rPr lang="en-US"/>
              <a:pPr>
                <a:defRPr/>
              </a:pPr>
              <a:t>‹#›</a:t>
            </a:fld>
            <a:endParaRPr lang="en-US"/>
          </a:p>
        </p:txBody>
      </p:sp>
    </p:spTree>
    <p:extLst>
      <p:ext uri="{BB962C8B-B14F-4D97-AF65-F5344CB8AC3E}">
        <p14:creationId xmlns:p14="http://schemas.microsoft.com/office/powerpoint/2010/main" val="278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B68BEB-1CEE-484A-96F5-DE692FD45C13}" type="slidenum">
              <a:rPr lang="en-US"/>
              <a:pPr>
                <a:defRPr/>
              </a:pPr>
              <a:t>‹#›</a:t>
            </a:fld>
            <a:endParaRPr lang="en-US"/>
          </a:p>
        </p:txBody>
      </p:sp>
    </p:spTree>
    <p:extLst>
      <p:ext uri="{BB962C8B-B14F-4D97-AF65-F5344CB8AC3E}">
        <p14:creationId xmlns:p14="http://schemas.microsoft.com/office/powerpoint/2010/main" val="117465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109727-E278-4514-9BF5-EC8B36F2F422}" type="slidenum">
              <a:rPr lang="en-US"/>
              <a:pPr>
                <a:defRPr/>
              </a:pPr>
              <a:t>‹#›</a:t>
            </a:fld>
            <a:endParaRPr lang="en-US"/>
          </a:p>
        </p:txBody>
      </p:sp>
    </p:spTree>
    <p:extLst>
      <p:ext uri="{BB962C8B-B14F-4D97-AF65-F5344CB8AC3E}">
        <p14:creationId xmlns:p14="http://schemas.microsoft.com/office/powerpoint/2010/main" val="56897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1AE251-80F7-4D4B-B5B4-68070842877A}" type="slidenum">
              <a:rPr lang="en-US"/>
              <a:pPr>
                <a:defRPr/>
              </a:pPr>
              <a:t>‹#›</a:t>
            </a:fld>
            <a:endParaRPr lang="en-US"/>
          </a:p>
        </p:txBody>
      </p:sp>
    </p:spTree>
    <p:extLst>
      <p:ext uri="{BB962C8B-B14F-4D97-AF65-F5344CB8AC3E}">
        <p14:creationId xmlns:p14="http://schemas.microsoft.com/office/powerpoint/2010/main" val="79638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CC8BB4A-DDCA-4B32-9421-F2600414BD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848l"/>
          <p:cNvPicPr>
            <a:picLocks noChangeAspect="1" noChangeArrowheads="1"/>
          </p:cNvPicPr>
          <p:nvPr/>
        </p:nvPicPr>
        <p:blipFill rotWithShape="1">
          <a:blip r:embed="rId2">
            <a:extLst>
              <a:ext uri="{28A0092B-C50C-407E-A947-70E740481C1C}">
                <a14:useLocalDpi xmlns:a14="http://schemas.microsoft.com/office/drawing/2010/main" val="0"/>
              </a:ext>
            </a:extLst>
          </a:blip>
          <a:srcRect l="13219" t="12282" r="13372"/>
          <a:stretch/>
        </p:blipFill>
        <p:spPr bwMode="auto">
          <a:xfrm>
            <a:off x="1676400" y="947738"/>
            <a:ext cx="6705600" cy="598646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1524000" y="0"/>
            <a:ext cx="9144000" cy="717550"/>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a:solidFill>
                  <a:schemeClr val="bg1"/>
                </a:solidFill>
              </a:rPr>
              <a:t>Plantae</a:t>
            </a:r>
          </a:p>
        </p:txBody>
      </p:sp>
      <p:sp>
        <p:nvSpPr>
          <p:cNvPr id="2" name="TextBox 1"/>
          <p:cNvSpPr txBox="1"/>
          <p:nvPr/>
        </p:nvSpPr>
        <p:spPr>
          <a:xfrm>
            <a:off x="7454900" y="1351002"/>
            <a:ext cx="3898900" cy="1938992"/>
          </a:xfrm>
          <a:prstGeom prst="rect">
            <a:avLst/>
          </a:prstGeom>
          <a:noFill/>
        </p:spPr>
        <p:txBody>
          <a:bodyPr wrap="square" rtlCol="0">
            <a:spAutoFit/>
          </a:bodyPr>
          <a:lstStyle/>
          <a:p>
            <a:pPr marL="285750" indent="-285750">
              <a:buFont typeface="Arial" panose="020B0604020202020204" pitchFamily="34" charset="0"/>
              <a:buChar char="•"/>
            </a:pPr>
            <a:r>
              <a:rPr lang="en-US" sz="3200" dirty="0"/>
              <a:t>Major transition in history of life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3200" dirty="0">
                <a:solidFill>
                  <a:srgbClr val="FF6600"/>
                </a:solidFill>
              </a:rPr>
              <a:t>Why?</a:t>
            </a:r>
          </a:p>
        </p:txBody>
      </p:sp>
      <p:sp>
        <p:nvSpPr>
          <p:cNvPr id="5" name="TextBox 4">
            <a:extLst>
              <a:ext uri="{FF2B5EF4-FFF2-40B4-BE49-F238E27FC236}">
                <a16:creationId xmlns:a16="http://schemas.microsoft.com/office/drawing/2014/main" id="{281D6940-3EC2-4A3C-B256-854BD8FB64C8}"/>
              </a:ext>
            </a:extLst>
          </p:cNvPr>
          <p:cNvSpPr txBox="1"/>
          <p:nvPr/>
        </p:nvSpPr>
        <p:spPr>
          <a:xfrm>
            <a:off x="7467601" y="1905000"/>
            <a:ext cx="184731" cy="369332"/>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scientificartist.com/wordpress/wp-content/gallery/microphotography/moss_archegonia_8frame_x40_sa.jpg"/>
          <p:cNvPicPr>
            <a:picLocks noChangeAspect="1" noChangeArrowheads="1"/>
          </p:cNvPicPr>
          <p:nvPr/>
        </p:nvPicPr>
        <p:blipFill rotWithShape="1">
          <a:blip r:embed="rId2">
            <a:extLst>
              <a:ext uri="{28A0092B-C50C-407E-A947-70E740481C1C}">
                <a14:useLocalDpi xmlns:a14="http://schemas.microsoft.com/office/drawing/2010/main" val="0"/>
              </a:ext>
            </a:extLst>
          </a:blip>
          <a:srcRect r="30386"/>
          <a:stretch/>
        </p:blipFill>
        <p:spPr bwMode="auto">
          <a:xfrm rot="16200000">
            <a:off x="-1889377" y="2003677"/>
            <a:ext cx="682675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biology.clc.uc.edu/fankhauser/Labs/Bio_Lab113/Mosses_&amp;_Ferns/Moss_antheridial_head_4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0"/>
            <a:ext cx="4171950" cy="4514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ueflash.com/cardimages/answers/thumbnails/2/0/5302417.jpg"/>
          <p:cNvPicPr>
            <a:picLocks noChangeAspect="1" noChangeArrowheads="1"/>
          </p:cNvPicPr>
          <p:nvPr/>
        </p:nvPicPr>
        <p:blipFill rotWithShape="1">
          <a:blip r:embed="rId4">
            <a:extLst>
              <a:ext uri="{28A0092B-C50C-407E-A947-70E740481C1C}">
                <a14:useLocalDpi xmlns:a14="http://schemas.microsoft.com/office/drawing/2010/main" val="0"/>
              </a:ext>
            </a:extLst>
          </a:blip>
          <a:srcRect l="8256" r="14924" b="28558"/>
          <a:stretch/>
        </p:blipFill>
        <p:spPr bwMode="auto">
          <a:xfrm>
            <a:off x="8020050" y="4142297"/>
            <a:ext cx="4196970" cy="27157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bio.miami.edu/dana/pix/moss_archegonium.jpg"/>
          <p:cNvPicPr>
            <a:picLocks noChangeAspect="1" noChangeArrowheads="1"/>
          </p:cNvPicPr>
          <p:nvPr/>
        </p:nvPicPr>
        <p:blipFill rotWithShape="1">
          <a:blip r:embed="rId5">
            <a:extLst>
              <a:ext uri="{28A0092B-C50C-407E-A947-70E740481C1C}">
                <a14:useLocalDpi xmlns:a14="http://schemas.microsoft.com/office/drawing/2010/main" val="0"/>
              </a:ext>
            </a:extLst>
          </a:blip>
          <a:srcRect l="65058" t="17142" r="19397" b="17063"/>
          <a:stretch/>
        </p:blipFill>
        <p:spPr bwMode="auto">
          <a:xfrm>
            <a:off x="3048000" y="216871"/>
            <a:ext cx="2551197" cy="47290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DF0B4F-F068-8FE0-26B5-2240887A20C7}"/>
              </a:ext>
            </a:extLst>
          </p:cNvPr>
          <p:cNvSpPr txBox="1"/>
          <p:nvPr/>
        </p:nvSpPr>
        <p:spPr>
          <a:xfrm>
            <a:off x="31531" y="5254466"/>
            <a:ext cx="7664669" cy="1569660"/>
          </a:xfrm>
          <a:prstGeom prst="rect">
            <a:avLst/>
          </a:prstGeom>
          <a:solidFill>
            <a:schemeClr val="bg1"/>
          </a:solidFill>
        </p:spPr>
        <p:txBody>
          <a:bodyPr wrap="square" rtlCol="0">
            <a:spAutoFit/>
          </a:bodyPr>
          <a:lstStyle/>
          <a:p>
            <a:r>
              <a:rPr lang="en-US" sz="3200" dirty="0">
                <a:solidFill>
                  <a:srgbClr val="FF0000"/>
                </a:solidFill>
              </a:rPr>
              <a:t>DRAW One, HW other (28.6):</a:t>
            </a:r>
          </a:p>
          <a:p>
            <a:pPr marL="457200" indent="-457200">
              <a:buFont typeface="Arial" panose="020B0604020202020204" pitchFamily="34" charset="0"/>
              <a:buChar char="•"/>
            </a:pPr>
            <a:r>
              <a:rPr lang="en-US" sz="3200" dirty="0">
                <a:solidFill>
                  <a:srgbClr val="FF0000"/>
                </a:solidFill>
              </a:rPr>
              <a:t>Archegoniophore &amp; archegonia (slide)</a:t>
            </a:r>
          </a:p>
          <a:p>
            <a:pPr marL="457200" indent="-457200">
              <a:buFont typeface="Arial" panose="020B0604020202020204" pitchFamily="34" charset="0"/>
              <a:buChar char="•"/>
            </a:pPr>
            <a:r>
              <a:rPr lang="en-US" sz="3200" dirty="0" err="1">
                <a:solidFill>
                  <a:srgbClr val="FF0000"/>
                </a:solidFill>
              </a:rPr>
              <a:t>Antheridiophore</a:t>
            </a:r>
            <a:r>
              <a:rPr lang="en-US" sz="3200" dirty="0">
                <a:solidFill>
                  <a:srgbClr val="FF0000"/>
                </a:solidFill>
              </a:rPr>
              <a:t> &amp; Antheridia (slide)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lantphys.info/plant_biology/images/setaelong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1" y="-98199"/>
            <a:ext cx="4167352" cy="6906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6BC1C6-F40F-8FF0-8393-2D5544EFA13C}"/>
              </a:ext>
            </a:extLst>
          </p:cNvPr>
          <p:cNvSpPr txBox="1"/>
          <p:nvPr/>
        </p:nvSpPr>
        <p:spPr>
          <a:xfrm>
            <a:off x="125247" y="5638800"/>
            <a:ext cx="7086600" cy="1077218"/>
          </a:xfrm>
          <a:prstGeom prst="rect">
            <a:avLst/>
          </a:prstGeom>
          <a:solidFill>
            <a:schemeClr val="bg1"/>
          </a:solidFill>
        </p:spPr>
        <p:txBody>
          <a:bodyPr wrap="square" rtlCol="0">
            <a:spAutoFit/>
          </a:bodyPr>
          <a:lstStyle/>
          <a:p>
            <a:r>
              <a:rPr lang="en-US" sz="3200" dirty="0">
                <a:solidFill>
                  <a:srgbClr val="FF0000"/>
                </a:solidFill>
              </a:rPr>
              <a:t>DRAW: Developing sporophyte (28.3)</a:t>
            </a:r>
          </a:p>
          <a:p>
            <a:r>
              <a:rPr lang="en-US" sz="3200" dirty="0">
                <a:solidFill>
                  <a:srgbClr val="FF0000"/>
                </a:solidFill>
              </a:rPr>
              <a:t>HW: Sporophyte capsule (slide)</a:t>
            </a:r>
          </a:p>
        </p:txBody>
      </p:sp>
      <p:pic>
        <p:nvPicPr>
          <p:cNvPr id="34818" name="Picture 2" descr="0799l"/>
          <p:cNvPicPr>
            <a:picLocks noChangeAspect="1" noChangeArrowheads="1"/>
          </p:cNvPicPr>
          <p:nvPr/>
        </p:nvPicPr>
        <p:blipFill rotWithShape="1">
          <a:blip r:embed="rId3">
            <a:extLst>
              <a:ext uri="{28A0092B-C50C-407E-A947-70E740481C1C}">
                <a14:useLocalDpi xmlns:a14="http://schemas.microsoft.com/office/drawing/2010/main" val="0"/>
              </a:ext>
            </a:extLst>
          </a:blip>
          <a:srcRect t="2967" r="45069"/>
          <a:stretch/>
        </p:blipFill>
        <p:spPr bwMode="auto">
          <a:xfrm>
            <a:off x="4756479" y="0"/>
            <a:ext cx="306004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pix.botany.org/conant/CA07-029_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47" y="2263212"/>
            <a:ext cx="4500783" cy="3375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3281"/>
          <a:stretch/>
        </p:blipFill>
        <p:spPr>
          <a:xfrm>
            <a:off x="-31530" y="304800"/>
            <a:ext cx="3060042" cy="19902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52601" y="226993"/>
            <a:ext cx="8696611" cy="584775"/>
          </a:xfrm>
          <a:prstGeom prst="rect">
            <a:avLst/>
          </a:prstGeom>
          <a:noFill/>
        </p:spPr>
        <p:txBody>
          <a:bodyPr wrap="none" rtlCol="0">
            <a:spAutoFit/>
          </a:bodyPr>
          <a:lstStyle/>
          <a:p>
            <a:pPr algn="ctr"/>
            <a:r>
              <a:rPr lang="en-US" sz="3200" b="1" dirty="0">
                <a:solidFill>
                  <a:srgbClr val="FF6600"/>
                </a:solidFill>
              </a:rPr>
              <a:t>How does the sperm get to the archegonia?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16232"/>
            <a:ext cx="5198291" cy="196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828" y="2735700"/>
            <a:ext cx="4462508" cy="377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81750" y="1157644"/>
            <a:ext cx="421005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2200" y="6488668"/>
            <a:ext cx="3300904" cy="369332"/>
          </a:xfrm>
          <a:prstGeom prst="rect">
            <a:avLst/>
          </a:prstGeom>
          <a:noFill/>
        </p:spPr>
        <p:txBody>
          <a:bodyPr wrap="none" rtlCol="0">
            <a:spAutoFit/>
          </a:bodyPr>
          <a:lstStyle/>
          <a:p>
            <a:r>
              <a:rPr lang="en-US" dirty="0" err="1"/>
              <a:t>Cronberg</a:t>
            </a:r>
            <a:r>
              <a:rPr lang="en-US" dirty="0"/>
              <a:t> et al. 2006. Science.</a:t>
            </a:r>
          </a:p>
        </p:txBody>
      </p:sp>
      <p:pic>
        <p:nvPicPr>
          <p:cNvPr id="5" name="Picture 4"/>
          <p:cNvPicPr>
            <a:picLocks noChangeAspect="1"/>
          </p:cNvPicPr>
          <p:nvPr/>
        </p:nvPicPr>
        <p:blipFill>
          <a:blip r:embed="rId5"/>
          <a:stretch>
            <a:fillRect/>
          </a:stretch>
        </p:blipFill>
        <p:spPr>
          <a:xfrm>
            <a:off x="6373041" y="1143001"/>
            <a:ext cx="2533650" cy="158223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7335" t="13208" r="9533" b="7547"/>
          <a:stretch/>
        </p:blipFill>
        <p:spPr>
          <a:xfrm>
            <a:off x="8896502" y="1157644"/>
            <a:ext cx="1777032" cy="2195157"/>
          </a:xfrm>
          <a:prstGeom prst="rect">
            <a:avLst/>
          </a:prstGeom>
        </p:spPr>
      </p:pic>
      <p:pic>
        <p:nvPicPr>
          <p:cNvPr id="10" name="Picture 2">
            <a:extLst>
              <a:ext uri="{FF2B5EF4-FFF2-40B4-BE49-F238E27FC236}">
                <a16:creationId xmlns:a16="http://schemas.microsoft.com/office/drawing/2014/main" id="{EECE4EF7-FC8C-4F4C-AC3A-60E34DA5A9D8}"/>
              </a:ext>
              <a:ext uri="{C183D7F6-B498-43B3-948B-1728B52AA6E4}">
                <adec:decorative xmlns:adec="http://schemas.microsoft.com/office/drawing/2017/decorative" val="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0388"/>
          <a:stretch/>
        </p:blipFill>
        <p:spPr bwMode="auto">
          <a:xfrm>
            <a:off x="5845795" y="1524000"/>
            <a:ext cx="4824481"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9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fade">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81001" y="228601"/>
            <a:ext cx="5562602" cy="1107996"/>
          </a:xfrm>
          <a:prstGeom prst="rect">
            <a:avLst/>
          </a:prstGeom>
          <a:noFill/>
        </p:spPr>
        <p:txBody>
          <a:bodyPr wrap="square" rtlCol="0">
            <a:spAutoFit/>
          </a:bodyPr>
          <a:lstStyle/>
          <a:p>
            <a:r>
              <a:rPr lang="en-US" sz="3300" dirty="0">
                <a:solidFill>
                  <a:srgbClr val="FF6600"/>
                </a:solidFill>
              </a:rPr>
              <a:t>Why would “bugs” visit the archegonia / antheridia?</a:t>
            </a:r>
          </a:p>
        </p:txBody>
      </p:sp>
      <p:sp>
        <p:nvSpPr>
          <p:cNvPr id="3" name="TextBox 2"/>
          <p:cNvSpPr txBox="1"/>
          <p:nvPr/>
        </p:nvSpPr>
        <p:spPr>
          <a:xfrm>
            <a:off x="4589788" y="6425969"/>
            <a:ext cx="3288080" cy="369332"/>
          </a:xfrm>
          <a:prstGeom prst="rect">
            <a:avLst/>
          </a:prstGeom>
          <a:noFill/>
        </p:spPr>
        <p:txBody>
          <a:bodyPr wrap="none" rtlCol="0">
            <a:spAutoFit/>
          </a:bodyPr>
          <a:lstStyle/>
          <a:p>
            <a:r>
              <a:rPr lang="en-US" dirty="0" err="1"/>
              <a:t>Rosenstiel</a:t>
            </a:r>
            <a:r>
              <a:rPr lang="en-US" dirty="0"/>
              <a:t> et al. 2010. Nature.</a:t>
            </a:r>
          </a:p>
        </p:txBody>
      </p:sp>
      <p:pic>
        <p:nvPicPr>
          <p:cNvPr id="8196" name="Picture 4" descr="http://graphics8.nytimes.com/images/2012/07/24/science/24OBMOSS3_SPAN/24OBOX3-article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814" y="228601"/>
            <a:ext cx="6095286" cy="36571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CB4A7B4-ECBA-4D36-8D50-305FC4677C6D}"/>
              </a:ext>
            </a:extLst>
          </p:cNvPr>
          <p:cNvGrpSpPr/>
          <p:nvPr/>
        </p:nvGrpSpPr>
        <p:grpSpPr>
          <a:xfrm>
            <a:off x="228600" y="2362200"/>
            <a:ext cx="5562602" cy="3919896"/>
            <a:chOff x="228600" y="2871862"/>
            <a:chExt cx="4953001" cy="3410234"/>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41" b="33625"/>
            <a:stretch/>
          </p:blipFill>
          <p:spPr bwMode="auto">
            <a:xfrm>
              <a:off x="1066800" y="2871862"/>
              <a:ext cx="4114801" cy="341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E2AD2A6F-AC25-4591-B0EA-D7D3AD5D8C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 r="90532" b="33625"/>
            <a:stretch/>
          </p:blipFill>
          <p:spPr bwMode="auto">
            <a:xfrm>
              <a:off x="228600" y="2871862"/>
              <a:ext cx="838200" cy="341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500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7" descr="39200353"/>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939768" y="0"/>
            <a:ext cx="5174065" cy="355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liverwo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559084"/>
            <a:ext cx="4419600" cy="3298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37C0BC-7D0E-4C2D-ACF7-8B468E3D1A14}"/>
              </a:ext>
            </a:extLst>
          </p:cNvPr>
          <p:cNvSpPr txBox="1"/>
          <p:nvPr/>
        </p:nvSpPr>
        <p:spPr>
          <a:xfrm>
            <a:off x="533400" y="1066800"/>
            <a:ext cx="640636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9,000 species</a:t>
            </a:r>
          </a:p>
          <a:p>
            <a:pPr marL="285750" indent="-285750">
              <a:buFont typeface="Arial" panose="020B0604020202020204" pitchFamily="34" charset="0"/>
              <a:buChar char="•"/>
            </a:pPr>
            <a:r>
              <a:rPr lang="en-US" sz="2400" dirty="0"/>
              <a:t>Gametophyte flat &amp; leaf-like (most)</a:t>
            </a:r>
          </a:p>
          <a:p>
            <a:pPr marL="285750" indent="-285750">
              <a:buFont typeface="Arial" panose="020B0604020202020204" pitchFamily="34" charset="0"/>
              <a:buChar char="•"/>
            </a:pPr>
            <a:r>
              <a:rPr lang="en-US" sz="2400" dirty="0"/>
              <a:t>Not drought resistant</a:t>
            </a:r>
          </a:p>
          <a:p>
            <a:pPr marL="285750" indent="-285750">
              <a:buFont typeface="Arial" panose="020B0604020202020204" pitchFamily="34" charset="0"/>
              <a:buChar char="•"/>
            </a:pPr>
            <a:r>
              <a:rPr lang="en-US" sz="2400" dirty="0"/>
              <a:t>Gametangia raised and photosynthetic</a:t>
            </a:r>
          </a:p>
          <a:p>
            <a:pPr marL="285750" indent="-285750">
              <a:buFont typeface="Arial" panose="020B0604020202020204" pitchFamily="34" charset="0"/>
              <a:buChar char="•"/>
            </a:pPr>
            <a:r>
              <a:rPr lang="en-US" sz="2400" dirty="0"/>
              <a:t>Asexual reproduction – </a:t>
            </a:r>
            <a:r>
              <a:rPr lang="en-US" sz="2400" b="1" dirty="0"/>
              <a:t>gemmae cup</a:t>
            </a:r>
          </a:p>
        </p:txBody>
      </p:sp>
      <p:sp>
        <p:nvSpPr>
          <p:cNvPr id="4" name="TextBox 3">
            <a:extLst>
              <a:ext uri="{FF2B5EF4-FFF2-40B4-BE49-F238E27FC236}">
                <a16:creationId xmlns:a16="http://schemas.microsoft.com/office/drawing/2014/main" id="{BA35FD19-61D2-7AB2-5842-B14FB89A0455}"/>
              </a:ext>
            </a:extLst>
          </p:cNvPr>
          <p:cNvSpPr txBox="1"/>
          <p:nvPr/>
        </p:nvSpPr>
        <p:spPr>
          <a:xfrm>
            <a:off x="990600" y="228600"/>
            <a:ext cx="5519460" cy="646331"/>
          </a:xfrm>
          <a:prstGeom prst="rect">
            <a:avLst/>
          </a:prstGeom>
          <a:noFill/>
        </p:spPr>
        <p:txBody>
          <a:bodyPr wrap="none" rtlCol="0">
            <a:spAutoFit/>
          </a:bodyPr>
          <a:lstStyle/>
          <a:p>
            <a:r>
              <a:rPr lang="en-US" sz="3600" dirty="0" err="1">
                <a:solidFill>
                  <a:srgbClr val="00B050"/>
                </a:solidFill>
              </a:rPr>
              <a:t>Hepaticophyta</a:t>
            </a:r>
            <a:r>
              <a:rPr lang="en-US" sz="3600" dirty="0">
                <a:solidFill>
                  <a:srgbClr val="00B050"/>
                </a:solidFill>
              </a:rPr>
              <a:t> (liverworts)</a:t>
            </a:r>
          </a:p>
        </p:txBody>
      </p:sp>
      <p:pic>
        <p:nvPicPr>
          <p:cNvPr id="5" name="Picture 2" descr="http://upload.wikimedia.org/wikipedia/commons/2/2e/Thallose_liverwort_%28Marchantia_and_Lunularia_spp.%29_showing_clonal_plantlets_in_gemma_cups.jpg">
            <a:extLst>
              <a:ext uri="{FF2B5EF4-FFF2-40B4-BE49-F238E27FC236}">
                <a16:creationId xmlns:a16="http://schemas.microsoft.com/office/drawing/2014/main" id="{B68DDF24-DC7C-E9C4-2080-75173489E25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r="16147" b="14854"/>
          <a:stretch/>
        </p:blipFill>
        <p:spPr bwMode="auto">
          <a:xfrm>
            <a:off x="762000" y="3150795"/>
            <a:ext cx="4953000" cy="3173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DAD9C6-B8B3-5E89-23D5-C1EAF6C9D54F}"/>
              </a:ext>
            </a:extLst>
          </p:cNvPr>
          <p:cNvSpPr txBox="1"/>
          <p:nvPr/>
        </p:nvSpPr>
        <p:spPr>
          <a:xfrm>
            <a:off x="193284" y="6172200"/>
            <a:ext cx="8950716" cy="584775"/>
          </a:xfrm>
          <a:prstGeom prst="rect">
            <a:avLst/>
          </a:prstGeom>
          <a:solidFill>
            <a:schemeClr val="bg1"/>
          </a:solidFill>
        </p:spPr>
        <p:txBody>
          <a:bodyPr wrap="square" rtlCol="0">
            <a:spAutoFit/>
          </a:bodyPr>
          <a:lstStyle/>
          <a:p>
            <a:r>
              <a:rPr lang="en-US" sz="3200" dirty="0">
                <a:solidFill>
                  <a:srgbClr val="FF0000"/>
                </a:solidFill>
              </a:rPr>
              <a:t>OBSERVE: </a:t>
            </a:r>
            <a:r>
              <a:rPr lang="en-US" sz="3200" dirty="0" err="1">
                <a:solidFill>
                  <a:srgbClr val="FF0000"/>
                </a:solidFill>
              </a:rPr>
              <a:t>Gametopyte</a:t>
            </a:r>
            <a:r>
              <a:rPr lang="en-US" sz="3200" dirty="0">
                <a:solidFill>
                  <a:srgbClr val="FF0000"/>
                </a:solidFill>
              </a:rPr>
              <a:t> &amp; Gemmae cups (28.1)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24200-9668-45A0-F38B-CC48CEB2B6CD}"/>
              </a:ext>
            </a:extLst>
          </p:cNvPr>
          <p:cNvSpPr txBox="1"/>
          <p:nvPr/>
        </p:nvSpPr>
        <p:spPr>
          <a:xfrm>
            <a:off x="1378530" y="445824"/>
            <a:ext cx="5747763" cy="707886"/>
          </a:xfrm>
          <a:prstGeom prst="rect">
            <a:avLst/>
          </a:prstGeom>
          <a:noFill/>
        </p:spPr>
        <p:txBody>
          <a:bodyPr wrap="square" rtlCol="0">
            <a:spAutoFit/>
          </a:bodyPr>
          <a:lstStyle/>
          <a:p>
            <a:r>
              <a:rPr lang="en-US" sz="4000" dirty="0"/>
              <a:t>Liverwort Life Cycle</a:t>
            </a:r>
          </a:p>
        </p:txBody>
      </p:sp>
      <p:pic>
        <p:nvPicPr>
          <p:cNvPr id="49154" name="Picture 2" descr="Marchantia%20polymorpha-05-steenlevermos1-F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886" y="0"/>
            <a:ext cx="458899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2" descr="march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8731"/>
            <a:ext cx="3780425" cy="254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phobos.ramapo.edu/%7Espetro/Slides/march_arch400x.jpg"/>
          <p:cNvPicPr>
            <a:picLocks noChangeAspect="1" noChangeArrowheads="1"/>
          </p:cNvPicPr>
          <p:nvPr/>
        </p:nvPicPr>
        <p:blipFill rotWithShape="1">
          <a:blip r:embed="rId5">
            <a:extLst>
              <a:ext uri="{28A0092B-C50C-407E-A947-70E740481C1C}">
                <a14:useLocalDpi xmlns:a14="http://schemas.microsoft.com/office/drawing/2010/main" val="0"/>
              </a:ext>
            </a:extLst>
          </a:blip>
          <a:srcRect l="9761" t="24697" r="10792" b="13532"/>
          <a:stretch/>
        </p:blipFill>
        <p:spPr bwMode="auto">
          <a:xfrm>
            <a:off x="3674899" y="1878896"/>
            <a:ext cx="3935987" cy="30602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462A37-6211-D24F-30C2-E69357269704}"/>
              </a:ext>
            </a:extLst>
          </p:cNvPr>
          <p:cNvSpPr txBox="1"/>
          <p:nvPr/>
        </p:nvSpPr>
        <p:spPr>
          <a:xfrm>
            <a:off x="152400" y="4951888"/>
            <a:ext cx="8862823" cy="1815882"/>
          </a:xfrm>
          <a:prstGeom prst="rect">
            <a:avLst/>
          </a:prstGeom>
          <a:solidFill>
            <a:schemeClr val="bg1"/>
          </a:solidFill>
        </p:spPr>
        <p:txBody>
          <a:bodyPr wrap="square" rtlCol="0">
            <a:spAutoFit/>
          </a:bodyPr>
          <a:lstStyle/>
          <a:p>
            <a:r>
              <a:rPr lang="en-US" sz="2800" dirty="0">
                <a:solidFill>
                  <a:srgbClr val="FF0000"/>
                </a:solidFill>
              </a:rPr>
              <a:t>DRAW 2, HW other (28.2)</a:t>
            </a:r>
          </a:p>
          <a:p>
            <a:pPr marL="457200" indent="-457200">
              <a:buFont typeface="Arial" panose="020B0604020202020204" pitchFamily="34" charset="0"/>
              <a:buChar char="•"/>
            </a:pPr>
            <a:r>
              <a:rPr lang="en-US" sz="2800" dirty="0">
                <a:solidFill>
                  <a:srgbClr val="FF0000"/>
                </a:solidFill>
              </a:rPr>
              <a:t>Archegoniophore &amp; </a:t>
            </a:r>
            <a:r>
              <a:rPr lang="en-US" sz="2800" dirty="0" err="1">
                <a:solidFill>
                  <a:srgbClr val="FF0000"/>
                </a:solidFill>
              </a:rPr>
              <a:t>Antheridiophore</a:t>
            </a:r>
            <a:r>
              <a:rPr lang="en-US" sz="2800" dirty="0">
                <a:solidFill>
                  <a:srgbClr val="FF0000"/>
                </a:solidFill>
              </a:rPr>
              <a:t> (plastic block)</a:t>
            </a:r>
          </a:p>
          <a:p>
            <a:pPr marL="457200" indent="-457200">
              <a:buFont typeface="Arial" panose="020B0604020202020204" pitchFamily="34" charset="0"/>
              <a:buChar char="•"/>
            </a:pPr>
            <a:r>
              <a:rPr lang="en-US" sz="2800" dirty="0" err="1">
                <a:solidFill>
                  <a:srgbClr val="FF0000"/>
                </a:solidFill>
              </a:rPr>
              <a:t>Antheridiophore</a:t>
            </a:r>
            <a:r>
              <a:rPr lang="en-US" sz="2800" dirty="0">
                <a:solidFill>
                  <a:srgbClr val="FF0000"/>
                </a:solidFill>
              </a:rPr>
              <a:t> &amp; Antheridia (slide)</a:t>
            </a:r>
          </a:p>
          <a:p>
            <a:pPr marL="457200" indent="-457200">
              <a:buFont typeface="Arial" panose="020B0604020202020204" pitchFamily="34" charset="0"/>
              <a:buChar char="•"/>
            </a:pPr>
            <a:r>
              <a:rPr lang="en-US" sz="2800" dirty="0">
                <a:solidFill>
                  <a:srgbClr val="FF0000"/>
                </a:solidFill>
              </a:rPr>
              <a:t>Archegoniophore &amp; Archegonia (slide)</a:t>
            </a:r>
          </a:p>
        </p:txBody>
      </p:sp>
      <p:pic>
        <p:nvPicPr>
          <p:cNvPr id="5" name="Picture 4" descr="A close-up of a plant&#10;&#10;Description automatically generated">
            <a:extLst>
              <a:ext uri="{FF2B5EF4-FFF2-40B4-BE49-F238E27FC236}">
                <a16:creationId xmlns:a16="http://schemas.microsoft.com/office/drawing/2014/main" id="{4B7113DC-D5BD-E47C-D30A-220AAC0AC2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5223" y="3326438"/>
            <a:ext cx="2448150" cy="35061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DF3C-D890-4AD7-ADE2-E66835FB3F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DAE6E2-0E21-E172-ED50-7FA01105374D}"/>
              </a:ext>
            </a:extLst>
          </p:cNvPr>
          <p:cNvSpPr txBox="1"/>
          <p:nvPr/>
        </p:nvSpPr>
        <p:spPr>
          <a:xfrm>
            <a:off x="3048000" y="388084"/>
            <a:ext cx="5900163" cy="707886"/>
          </a:xfrm>
          <a:prstGeom prst="rect">
            <a:avLst/>
          </a:prstGeom>
          <a:noFill/>
        </p:spPr>
        <p:txBody>
          <a:bodyPr wrap="square" rtlCol="0">
            <a:spAutoFit/>
          </a:bodyPr>
          <a:lstStyle/>
          <a:p>
            <a:pPr algn="ctr"/>
            <a:r>
              <a:rPr lang="en-US" sz="4000" dirty="0"/>
              <a:t>Liverwort Life Cycle</a:t>
            </a:r>
          </a:p>
        </p:txBody>
      </p:sp>
      <p:pic>
        <p:nvPicPr>
          <p:cNvPr id="10244" name="Picture 4" descr="http://farm4.static.flickr.com/3084/2883149186_c1ee697dfb.jpg">
            <a:extLst>
              <a:ext uri="{FF2B5EF4-FFF2-40B4-BE49-F238E27FC236}">
                <a16:creationId xmlns:a16="http://schemas.microsoft.com/office/drawing/2014/main" id="{DAF6CA6B-5079-60A8-DE36-C057FBC91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671198"/>
            <a:ext cx="5024027" cy="4169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EDE2E7-F61F-BF78-9426-D25EDC9BC3DA}"/>
              </a:ext>
            </a:extLst>
          </p:cNvPr>
          <p:cNvSpPr txBox="1"/>
          <p:nvPr/>
        </p:nvSpPr>
        <p:spPr>
          <a:xfrm>
            <a:off x="114300" y="6208306"/>
            <a:ext cx="8200025" cy="523220"/>
          </a:xfrm>
          <a:prstGeom prst="rect">
            <a:avLst/>
          </a:prstGeom>
          <a:solidFill>
            <a:schemeClr val="bg1"/>
          </a:solidFill>
        </p:spPr>
        <p:txBody>
          <a:bodyPr wrap="square" rtlCol="0">
            <a:spAutoFit/>
          </a:bodyPr>
          <a:lstStyle/>
          <a:p>
            <a:r>
              <a:rPr lang="en-US" sz="2800" dirty="0">
                <a:solidFill>
                  <a:srgbClr val="FF0000"/>
                </a:solidFill>
              </a:rPr>
              <a:t>DRAW: Developing sporophyte (slide) 28.3</a:t>
            </a:r>
          </a:p>
        </p:txBody>
      </p:sp>
      <p:pic>
        <p:nvPicPr>
          <p:cNvPr id="6" name="Picture 2" descr="Marchantia%20polymorpha-09%20steenlevermos2%20E2">
            <a:extLst>
              <a:ext uri="{FF2B5EF4-FFF2-40B4-BE49-F238E27FC236}">
                <a16:creationId xmlns:a16="http://schemas.microsoft.com/office/drawing/2014/main" id="{D3B5DED2-D387-4E43-003B-5FE25532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5600"/>
            <a:ext cx="6172200" cy="433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951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2705c"/>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b="2760"/>
          <a:stretch/>
        </p:blipFill>
        <p:spPr bwMode="auto">
          <a:xfrm>
            <a:off x="5231757" y="17899"/>
            <a:ext cx="6934200" cy="68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hidden="1"/>
          <p:cNvSpPr>
            <a:spLocks noGrp="1" noChangeArrowheads="1"/>
          </p:cNvSpPr>
          <p:nvPr>
            <p:ph type="title"/>
          </p:nvPr>
        </p:nvSpPr>
        <p:spPr/>
        <p:txBody>
          <a:bodyPr/>
          <a:lstStyle/>
          <a:p>
            <a:pPr eaLnBrk="1" hangingPunct="1"/>
            <a:r>
              <a:rPr lang="en-US"/>
              <a:t>	</a:t>
            </a:r>
          </a:p>
        </p:txBody>
      </p:sp>
      <p:sp>
        <p:nvSpPr>
          <p:cNvPr id="2" name="TextBox 1"/>
          <p:cNvSpPr txBox="1"/>
          <p:nvPr/>
        </p:nvSpPr>
        <p:spPr>
          <a:xfrm>
            <a:off x="685800" y="457200"/>
            <a:ext cx="3886200" cy="1107996"/>
          </a:xfrm>
          <a:prstGeom prst="rect">
            <a:avLst/>
          </a:prstGeom>
          <a:noFill/>
        </p:spPr>
        <p:txBody>
          <a:bodyPr wrap="square" rtlCol="0">
            <a:spAutoFit/>
          </a:bodyPr>
          <a:lstStyle/>
          <a:p>
            <a:pPr algn="ctr"/>
            <a:r>
              <a:rPr lang="en-US" sz="3300" dirty="0" err="1">
                <a:solidFill>
                  <a:srgbClr val="00B050"/>
                </a:solidFill>
              </a:rPr>
              <a:t>Anthocerophyta</a:t>
            </a:r>
            <a:endParaRPr lang="en-US" sz="3300" dirty="0">
              <a:solidFill>
                <a:srgbClr val="00B050"/>
              </a:solidFill>
            </a:endParaRPr>
          </a:p>
          <a:p>
            <a:pPr algn="ctr"/>
            <a:r>
              <a:rPr lang="en-US" sz="3300" dirty="0">
                <a:solidFill>
                  <a:srgbClr val="00B050"/>
                </a:solidFill>
              </a:rPr>
              <a:t>(hornworts)</a:t>
            </a:r>
          </a:p>
        </p:txBody>
      </p:sp>
      <p:sp>
        <p:nvSpPr>
          <p:cNvPr id="4" name="TextBox 3">
            <a:extLst>
              <a:ext uri="{FF2B5EF4-FFF2-40B4-BE49-F238E27FC236}">
                <a16:creationId xmlns:a16="http://schemas.microsoft.com/office/drawing/2014/main" id="{81580396-E303-37EA-EABB-5ACF342610E3}"/>
              </a:ext>
            </a:extLst>
          </p:cNvPr>
          <p:cNvSpPr txBox="1"/>
          <p:nvPr/>
        </p:nvSpPr>
        <p:spPr>
          <a:xfrm>
            <a:off x="145649" y="1905000"/>
            <a:ext cx="5079357"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~100 sp.</a:t>
            </a:r>
          </a:p>
          <a:p>
            <a:pPr marL="457200" indent="-457200">
              <a:buFont typeface="Arial" panose="020B0604020202020204" pitchFamily="34" charset="0"/>
              <a:buChar char="•"/>
            </a:pPr>
            <a:r>
              <a:rPr lang="en-US" sz="2800" dirty="0"/>
              <a:t>Flat and leafy gametophyte</a:t>
            </a:r>
          </a:p>
          <a:p>
            <a:pPr marL="457200" indent="-457200">
              <a:buFont typeface="Arial" panose="020B0604020202020204" pitchFamily="34" charset="0"/>
              <a:buChar char="•"/>
            </a:pPr>
            <a:r>
              <a:rPr lang="en-US" sz="2800" dirty="0"/>
              <a:t>Single chloroplast (per cell)</a:t>
            </a:r>
          </a:p>
          <a:p>
            <a:pPr marL="457200" indent="-457200">
              <a:buFont typeface="Arial" panose="020B0604020202020204" pitchFamily="34" charset="0"/>
              <a:buChar char="•"/>
            </a:pPr>
            <a:r>
              <a:rPr lang="en-US" sz="2800" dirty="0"/>
              <a:t>Sporophyte horn-like</a:t>
            </a:r>
          </a:p>
          <a:p>
            <a:pPr marL="457200" indent="-457200">
              <a:buFont typeface="Arial" panose="020B0604020202020204" pitchFamily="34" charset="0"/>
              <a:buChar char="•"/>
            </a:pPr>
            <a:r>
              <a:rPr lang="en-US" sz="2800" dirty="0"/>
              <a:t>Sporophyte photosynthetic and possesses stomata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803l"/>
          <p:cNvPicPr>
            <a:picLocks noChangeAspect="1" noChangeArrowheads="1"/>
          </p:cNvPicPr>
          <p:nvPr/>
        </p:nvPicPr>
        <p:blipFill rotWithShape="1">
          <a:blip r:embed="rId3">
            <a:extLst>
              <a:ext uri="{28A0092B-C50C-407E-A947-70E740481C1C}">
                <a14:useLocalDpi xmlns:a14="http://schemas.microsoft.com/office/drawing/2010/main" val="0"/>
              </a:ext>
            </a:extLst>
          </a:blip>
          <a:srcRect t="2967" r="32894"/>
          <a:stretch/>
        </p:blipFill>
        <p:spPr bwMode="auto">
          <a:xfrm>
            <a:off x="228600" y="25400"/>
            <a:ext cx="63246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571500" y="6096000"/>
            <a:ext cx="4991100" cy="519078"/>
          </a:xfrm>
          <a:prstGeom prst="rect">
            <a:avLst/>
          </a:prstGeom>
          <a:solidFill>
            <a:schemeClr val="bg1"/>
          </a:solidFill>
          <a:ln>
            <a:noFill/>
          </a:ln>
        </p:spPr>
        <p:txBody>
          <a:bodyPr wrap="squar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r>
              <a:rPr lang="en-US" sz="2700" b="1" dirty="0"/>
              <a:t>The 1</a:t>
            </a:r>
            <a:r>
              <a:rPr lang="en-US" sz="2700" b="1" baseline="30000" dirty="0"/>
              <a:t>st</a:t>
            </a:r>
            <a:r>
              <a:rPr lang="en-US" sz="2700" b="1" dirty="0"/>
              <a:t> known vascular plant</a:t>
            </a:r>
          </a:p>
        </p:txBody>
      </p:sp>
      <p:sp>
        <p:nvSpPr>
          <p:cNvPr id="6" name="Text Box 3">
            <a:extLst>
              <a:ext uri="{FF2B5EF4-FFF2-40B4-BE49-F238E27FC236}">
                <a16:creationId xmlns:a16="http://schemas.microsoft.com/office/drawing/2014/main" id="{F40FB44A-A6E9-46A5-B9B8-86C1F3296C2E}"/>
              </a:ext>
            </a:extLst>
          </p:cNvPr>
          <p:cNvSpPr txBox="1">
            <a:spLocks noChangeArrowheads="1"/>
          </p:cNvSpPr>
          <p:nvPr/>
        </p:nvSpPr>
        <p:spPr bwMode="auto">
          <a:xfrm>
            <a:off x="6681952" y="1295400"/>
            <a:ext cx="5257800" cy="404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r>
              <a:rPr lang="en-US" sz="3200" dirty="0">
                <a:solidFill>
                  <a:srgbClr val="FF6600"/>
                </a:solidFill>
              </a:rPr>
              <a:t>When did the first plants appear?</a:t>
            </a:r>
          </a:p>
          <a:p>
            <a:endParaRPr lang="en-US" sz="3200" dirty="0">
              <a:solidFill>
                <a:srgbClr val="FF6600"/>
              </a:solidFill>
            </a:endParaRPr>
          </a:p>
          <a:p>
            <a:r>
              <a:rPr lang="en-US" sz="3200" dirty="0">
                <a:solidFill>
                  <a:srgbClr val="FF6600"/>
                </a:solidFill>
              </a:rPr>
              <a:t>What habitats are bryophytes in at this time?</a:t>
            </a:r>
          </a:p>
          <a:p>
            <a:endParaRPr lang="en-US" sz="3200" dirty="0">
              <a:solidFill>
                <a:srgbClr val="FF6600"/>
              </a:solidFill>
            </a:endParaRPr>
          </a:p>
          <a:p>
            <a:r>
              <a:rPr lang="en-US" sz="3200" dirty="0">
                <a:solidFill>
                  <a:srgbClr val="FF6600"/>
                </a:solidFill>
              </a:rPr>
              <a:t>What plant innovation is 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419"/>
                                        </p:tgtEl>
                                        <p:attrNameLst>
                                          <p:attrName>style.visibility</p:attrName>
                                        </p:attrNameLst>
                                      </p:cBhvr>
                                      <p:to>
                                        <p:strVal val="visible"/>
                                      </p:to>
                                    </p:set>
                                    <p:animEffect transition="in" filter="fade">
                                      <p:cBhvr>
                                        <p:cTn id="1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4" descr="2719"/>
          <p:cNvPicPr>
            <a:picLocks noChangeAspect="1" noChangeArrowheads="1"/>
          </p:cNvPicPr>
          <p:nvPr/>
        </p:nvPicPr>
        <p:blipFill rotWithShape="1">
          <a:blip r:embed="rId3">
            <a:extLst>
              <a:ext uri="{28A0092B-C50C-407E-A947-70E740481C1C}">
                <a14:useLocalDpi xmlns:a14="http://schemas.microsoft.com/office/drawing/2010/main" val="0"/>
              </a:ext>
            </a:extLst>
          </a:blip>
          <a:srcRect b="3133"/>
          <a:stretch/>
        </p:blipFill>
        <p:spPr bwMode="auto">
          <a:xfrm>
            <a:off x="7489825" y="239475"/>
            <a:ext cx="257175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hidden="1"/>
          <p:cNvSpPr>
            <a:spLocks noGrp="1" noChangeArrowheads="1"/>
          </p:cNvSpPr>
          <p:nvPr>
            <p:ph type="title"/>
          </p:nvPr>
        </p:nvSpPr>
        <p:spPr/>
        <p:txBody>
          <a:bodyPr/>
          <a:lstStyle/>
          <a:p>
            <a:pPr eaLnBrk="1" hangingPunct="1"/>
            <a:r>
              <a:rPr lang="en-US"/>
              <a:t>	</a:t>
            </a:r>
          </a:p>
        </p:txBody>
      </p:sp>
      <p:sp>
        <p:nvSpPr>
          <p:cNvPr id="61445" name="Text Box 5"/>
          <p:cNvSpPr txBox="1">
            <a:spLocks noChangeArrowheads="1"/>
          </p:cNvSpPr>
          <p:nvPr/>
        </p:nvSpPr>
        <p:spPr bwMode="auto">
          <a:xfrm>
            <a:off x="8896350" y="239476"/>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221906"/>
                </a:solidFill>
              </a:rPr>
              <a:t>Sporangium</a:t>
            </a:r>
          </a:p>
        </p:txBody>
      </p:sp>
      <p:sp>
        <p:nvSpPr>
          <p:cNvPr id="61446" name="Text Box 6"/>
          <p:cNvSpPr txBox="1">
            <a:spLocks noChangeArrowheads="1"/>
          </p:cNvSpPr>
          <p:nvPr/>
        </p:nvSpPr>
        <p:spPr bwMode="auto">
          <a:xfrm>
            <a:off x="7067551" y="2887425"/>
            <a:ext cx="10715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221906"/>
                </a:solidFill>
              </a:rPr>
              <a:t>Upright stem</a:t>
            </a:r>
          </a:p>
        </p:txBody>
      </p:sp>
      <p:sp>
        <p:nvSpPr>
          <p:cNvPr id="61447" name="Text Box 7"/>
          <p:cNvSpPr txBox="1">
            <a:spLocks noChangeArrowheads="1"/>
          </p:cNvSpPr>
          <p:nvPr/>
        </p:nvSpPr>
        <p:spPr bwMode="auto">
          <a:xfrm>
            <a:off x="6534150" y="6335476"/>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221906"/>
                </a:solidFill>
              </a:rPr>
              <a:t>Rhizome</a:t>
            </a:r>
          </a:p>
        </p:txBody>
      </p:sp>
      <p:sp>
        <p:nvSpPr>
          <p:cNvPr id="61448" name="Text Box 8"/>
          <p:cNvSpPr txBox="1">
            <a:spLocks noChangeArrowheads="1"/>
          </p:cNvSpPr>
          <p:nvPr/>
        </p:nvSpPr>
        <p:spPr bwMode="auto">
          <a:xfrm>
            <a:off x="9124950" y="6487876"/>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221906"/>
                </a:solidFill>
              </a:rPr>
              <a:t>Rhizoids</a:t>
            </a:r>
          </a:p>
        </p:txBody>
      </p:sp>
      <p:sp>
        <p:nvSpPr>
          <p:cNvPr id="61449" name="Line 9"/>
          <p:cNvSpPr>
            <a:spLocks noChangeShapeType="1"/>
          </p:cNvSpPr>
          <p:nvPr/>
        </p:nvSpPr>
        <p:spPr bwMode="auto">
          <a:xfrm flipH="1" flipV="1">
            <a:off x="8750301" y="6506925"/>
            <a:ext cx="409575" cy="127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0" name="Line 10"/>
          <p:cNvSpPr>
            <a:spLocks noChangeShapeType="1"/>
          </p:cNvSpPr>
          <p:nvPr/>
        </p:nvSpPr>
        <p:spPr bwMode="auto">
          <a:xfrm flipH="1" flipV="1">
            <a:off x="8864601" y="6481526"/>
            <a:ext cx="307975" cy="1555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1" name="Line 11"/>
          <p:cNvSpPr>
            <a:spLocks noChangeShapeType="1"/>
          </p:cNvSpPr>
          <p:nvPr/>
        </p:nvSpPr>
        <p:spPr bwMode="auto">
          <a:xfrm flipV="1">
            <a:off x="7634288" y="6173550"/>
            <a:ext cx="303212" cy="2984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2" name="Line 12"/>
          <p:cNvSpPr>
            <a:spLocks noChangeShapeType="1"/>
          </p:cNvSpPr>
          <p:nvPr/>
        </p:nvSpPr>
        <p:spPr bwMode="auto">
          <a:xfrm>
            <a:off x="7829550" y="3287475"/>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3" name="Line 13"/>
          <p:cNvSpPr>
            <a:spLocks noChangeShapeType="1"/>
          </p:cNvSpPr>
          <p:nvPr/>
        </p:nvSpPr>
        <p:spPr bwMode="auto">
          <a:xfrm>
            <a:off x="9429751" y="620476"/>
            <a:ext cx="131763" cy="5508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a:off x="555186" y="571175"/>
            <a:ext cx="6400799" cy="600164"/>
          </a:xfrm>
          <a:prstGeom prst="rect">
            <a:avLst/>
          </a:prstGeom>
          <a:noFill/>
        </p:spPr>
        <p:txBody>
          <a:bodyPr wrap="square" rtlCol="0">
            <a:spAutoFit/>
          </a:bodyPr>
          <a:lstStyle/>
          <a:p>
            <a:pPr algn="ctr"/>
            <a:r>
              <a:rPr lang="en-US" sz="3300" b="1" dirty="0"/>
              <a:t>Evolution of Vascular Plants</a:t>
            </a:r>
          </a:p>
        </p:txBody>
      </p:sp>
      <p:sp>
        <p:nvSpPr>
          <p:cNvPr id="3" name="Rectangle 2"/>
          <p:cNvSpPr/>
          <p:nvPr/>
        </p:nvSpPr>
        <p:spPr>
          <a:xfrm>
            <a:off x="492125" y="1600200"/>
            <a:ext cx="6042025" cy="2062103"/>
          </a:xfrm>
          <a:prstGeom prst="rect">
            <a:avLst/>
          </a:prstGeom>
        </p:spPr>
        <p:txBody>
          <a:bodyPr wrap="square">
            <a:spAutoFit/>
          </a:bodyPr>
          <a:lstStyle/>
          <a:p>
            <a:pPr marL="285750" indent="-285750">
              <a:buFont typeface="Arial" pitchFamily="34" charset="0"/>
              <a:buChar char="•"/>
            </a:pPr>
            <a:r>
              <a:rPr lang="en-US" sz="3200" dirty="0"/>
              <a:t>Stems first</a:t>
            </a:r>
            <a:endParaRPr lang="en-US" sz="3200" dirty="0">
              <a:solidFill>
                <a:srgbClr val="FF6600"/>
              </a:solidFill>
            </a:endParaRPr>
          </a:p>
          <a:p>
            <a:pPr marL="285750" indent="-285750">
              <a:buFont typeface="Arial" pitchFamily="34" charset="0"/>
              <a:buChar char="•"/>
            </a:pPr>
            <a:endParaRPr lang="en-US" sz="3200" dirty="0"/>
          </a:p>
          <a:p>
            <a:pPr marL="285750" indent="-285750">
              <a:buFont typeface="Arial" pitchFamily="34" charset="0"/>
              <a:buChar char="•"/>
            </a:pPr>
            <a:r>
              <a:rPr lang="en-US" sz="3200" dirty="0">
                <a:solidFill>
                  <a:srgbClr val="FF6600"/>
                </a:solidFill>
              </a:rPr>
              <a:t>Habitat without roots?</a:t>
            </a:r>
          </a:p>
          <a:p>
            <a:pPr marL="285750" indent="-285750">
              <a:buFont typeface="Arial" pitchFamily="34" charset="0"/>
              <a:buChar char="•"/>
            </a:pPr>
            <a:r>
              <a:rPr lang="en-US" sz="3200" dirty="0">
                <a:solidFill>
                  <a:srgbClr val="FF6600"/>
                </a:solidFill>
              </a:rPr>
              <a:t>Surprising stems first?</a:t>
            </a:r>
          </a:p>
        </p:txBody>
      </p:sp>
      <p:sp>
        <p:nvSpPr>
          <p:cNvPr id="4" name="TextBox 3"/>
          <p:cNvSpPr txBox="1"/>
          <p:nvPr/>
        </p:nvSpPr>
        <p:spPr>
          <a:xfrm>
            <a:off x="1905001" y="6335475"/>
            <a:ext cx="3044423" cy="369332"/>
          </a:xfrm>
          <a:prstGeom prst="rect">
            <a:avLst/>
          </a:prstGeom>
          <a:noFill/>
        </p:spPr>
        <p:txBody>
          <a:bodyPr wrap="none" rtlCol="0">
            <a:spAutoFit/>
          </a:bodyPr>
          <a:lstStyle/>
          <a:p>
            <a:r>
              <a:rPr lang="en-US" dirty="0"/>
              <a:t>Edwards et al. 1992. Nature</a:t>
            </a:r>
          </a:p>
        </p:txBody>
      </p:sp>
    </p:spTree>
    <p:extLst>
      <p:ext uri="{BB962C8B-B14F-4D97-AF65-F5344CB8AC3E}">
        <p14:creationId xmlns:p14="http://schemas.microsoft.com/office/powerpoint/2010/main" val="24612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DAE37-F3ED-45A6-A291-CDB3E26EFA0B}"/>
              </a:ext>
            </a:extLst>
          </p:cNvPr>
          <p:cNvPicPr>
            <a:picLocks noChangeAspect="1"/>
          </p:cNvPicPr>
          <p:nvPr/>
        </p:nvPicPr>
        <p:blipFill rotWithShape="1">
          <a:blip r:embed="rId3">
            <a:extLst>
              <a:ext uri="{28A0092B-C50C-407E-A947-70E740481C1C}">
                <a14:useLocalDpi xmlns:a14="http://schemas.microsoft.com/office/drawing/2010/main" val="0"/>
              </a:ext>
            </a:extLst>
          </a:blip>
          <a:srcRect t="8772"/>
          <a:stretch/>
        </p:blipFill>
        <p:spPr>
          <a:xfrm>
            <a:off x="1568606" y="2590800"/>
            <a:ext cx="8898673" cy="3962400"/>
          </a:xfrm>
          <a:prstGeom prst="rect">
            <a:avLst/>
          </a:prstGeom>
        </p:spPr>
      </p:pic>
      <p:sp>
        <p:nvSpPr>
          <p:cNvPr id="4" name="TextBox 3">
            <a:extLst>
              <a:ext uri="{FF2B5EF4-FFF2-40B4-BE49-F238E27FC236}">
                <a16:creationId xmlns:a16="http://schemas.microsoft.com/office/drawing/2014/main" id="{69C012B3-FCF0-438D-B0A5-BE47FC266B85}"/>
              </a:ext>
            </a:extLst>
          </p:cNvPr>
          <p:cNvSpPr txBox="1"/>
          <p:nvPr/>
        </p:nvSpPr>
        <p:spPr>
          <a:xfrm>
            <a:off x="561472" y="457200"/>
            <a:ext cx="11069056" cy="584775"/>
          </a:xfrm>
          <a:prstGeom prst="rect">
            <a:avLst/>
          </a:prstGeom>
          <a:noFill/>
        </p:spPr>
        <p:txBody>
          <a:bodyPr wrap="none" rtlCol="0">
            <a:spAutoFit/>
          </a:bodyPr>
          <a:lstStyle/>
          <a:p>
            <a:r>
              <a:rPr lang="en-US" sz="3200" dirty="0">
                <a:solidFill>
                  <a:srgbClr val="FF6600"/>
                </a:solidFill>
              </a:rPr>
              <a:t>What do you notice about oxygen concentrations over time?</a:t>
            </a:r>
          </a:p>
        </p:txBody>
      </p:sp>
    </p:spTree>
    <p:extLst>
      <p:ext uri="{BB962C8B-B14F-4D97-AF65-F5344CB8AC3E}">
        <p14:creationId xmlns:p14="http://schemas.microsoft.com/office/powerpoint/2010/main" val="1261755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4201"/>
            <a:ext cx="8153400" cy="1143000"/>
          </a:xfrm>
        </p:spPr>
        <p:txBody>
          <a:bodyPr/>
          <a:lstStyle/>
          <a:p>
            <a:r>
              <a:rPr lang="en-US" dirty="0">
                <a:solidFill>
                  <a:srgbClr val="FF6600"/>
                </a:solidFill>
              </a:rPr>
              <a:t>What’s next roots or leaves?</a:t>
            </a:r>
          </a:p>
        </p:txBody>
      </p:sp>
      <p:pic>
        <p:nvPicPr>
          <p:cNvPr id="12292" name="Picture 4" descr="http://www.deviantart.com/download/93392978/Roots_01_by_svend_sto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57600" y="1246075"/>
            <a:ext cx="7383438" cy="5484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67200" y="6019800"/>
            <a:ext cx="4953000" cy="646331"/>
          </a:xfrm>
          <a:prstGeom prst="rect">
            <a:avLst/>
          </a:prstGeom>
          <a:solidFill>
            <a:schemeClr val="bg1"/>
          </a:solidFill>
        </p:spPr>
        <p:txBody>
          <a:bodyPr wrap="square" rtlCol="0">
            <a:spAutoFit/>
          </a:bodyPr>
          <a:lstStyle/>
          <a:p>
            <a:pPr algn="ctr"/>
            <a:r>
              <a:rPr lang="en-US" sz="3600" dirty="0">
                <a:solidFill>
                  <a:srgbClr val="FF6600"/>
                </a:solidFill>
              </a:rPr>
              <a:t>What do roots provide?</a:t>
            </a:r>
          </a:p>
        </p:txBody>
      </p:sp>
      <p:pic>
        <p:nvPicPr>
          <p:cNvPr id="3" name="Picture 14" descr="2719">
            <a:extLst>
              <a:ext uri="{FF2B5EF4-FFF2-40B4-BE49-F238E27FC236}">
                <a16:creationId xmlns:a16="http://schemas.microsoft.com/office/drawing/2014/main" id="{ABB6FD81-2AE1-210F-7216-B1968CB054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33"/>
          <a:stretch/>
        </p:blipFill>
        <p:spPr bwMode="auto">
          <a:xfrm>
            <a:off x="217512" y="517655"/>
            <a:ext cx="2571750" cy="633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93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hidden="1"/>
          <p:cNvSpPr>
            <a:spLocks noGrp="1" noChangeArrowheads="1"/>
          </p:cNvSpPr>
          <p:nvPr>
            <p:ph type="title"/>
          </p:nvPr>
        </p:nvSpPr>
        <p:spPr/>
        <p:txBody>
          <a:bodyPr/>
          <a:lstStyle/>
          <a:p>
            <a:pPr eaLnBrk="1" hangingPunct="1"/>
            <a:r>
              <a:rPr lang="en-US"/>
              <a:t>	</a:t>
            </a:r>
          </a:p>
        </p:txBody>
      </p:sp>
      <p:pic>
        <p:nvPicPr>
          <p:cNvPr id="1026" name="Picture 2" descr="http://farm5.static.flickr.com/4111/4838690286_9bcf7d3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959769" y="1586765"/>
            <a:ext cx="6050438" cy="4288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7176" y="15972"/>
            <a:ext cx="2868093" cy="600164"/>
          </a:xfrm>
          <a:prstGeom prst="rect">
            <a:avLst/>
          </a:prstGeom>
          <a:noFill/>
        </p:spPr>
        <p:txBody>
          <a:bodyPr wrap="none" rtlCol="0">
            <a:spAutoFit/>
          </a:bodyPr>
          <a:lstStyle/>
          <a:p>
            <a:r>
              <a:rPr lang="en-US" sz="3300" dirty="0"/>
              <a:t>Leaf Evolution</a:t>
            </a:r>
          </a:p>
        </p:txBody>
      </p:sp>
      <p:sp>
        <p:nvSpPr>
          <p:cNvPr id="3" name="TextBox 2"/>
          <p:cNvSpPr txBox="1"/>
          <p:nvPr/>
        </p:nvSpPr>
        <p:spPr>
          <a:xfrm>
            <a:off x="381000" y="3124200"/>
            <a:ext cx="3185292" cy="954107"/>
          </a:xfrm>
          <a:prstGeom prst="rect">
            <a:avLst/>
          </a:prstGeom>
          <a:noFill/>
        </p:spPr>
        <p:txBody>
          <a:bodyPr wrap="square" rtlCol="0">
            <a:spAutoFit/>
          </a:bodyPr>
          <a:lstStyle/>
          <a:p>
            <a:r>
              <a:rPr lang="en-US" sz="2800" dirty="0">
                <a:solidFill>
                  <a:srgbClr val="FF6600"/>
                </a:solidFill>
              </a:rPr>
              <a:t>What’s the function of leaves?</a:t>
            </a:r>
            <a:endParaRPr lang="en-GB" sz="2800" dirty="0">
              <a:solidFill>
                <a:srgbClr val="FF6600"/>
              </a:solidFill>
            </a:endParaRPr>
          </a:p>
        </p:txBody>
      </p:sp>
      <p:pic>
        <p:nvPicPr>
          <p:cNvPr id="4" name="Picture 2" descr="Image result for maple leaf">
            <a:extLst>
              <a:ext uri="{FF2B5EF4-FFF2-40B4-BE49-F238E27FC236}">
                <a16:creationId xmlns:a16="http://schemas.microsoft.com/office/drawing/2014/main" id="{4B741B6D-D18A-4514-A1B6-03DE61602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22" r="20149"/>
          <a:stretch/>
        </p:blipFill>
        <p:spPr bwMode="auto">
          <a:xfrm>
            <a:off x="8185759" y="616136"/>
            <a:ext cx="4038600"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475BFA-9D71-43F7-A8C6-8B51BA73FAEC}"/>
              </a:ext>
            </a:extLst>
          </p:cNvPr>
          <p:cNvSpPr txBox="1"/>
          <p:nvPr/>
        </p:nvSpPr>
        <p:spPr>
          <a:xfrm>
            <a:off x="8185759" y="5980254"/>
            <a:ext cx="3786036" cy="523220"/>
          </a:xfrm>
          <a:prstGeom prst="rect">
            <a:avLst/>
          </a:prstGeom>
          <a:noFill/>
        </p:spPr>
        <p:txBody>
          <a:bodyPr wrap="none" rtlCol="0">
            <a:spAutoFit/>
          </a:bodyPr>
          <a:lstStyle/>
          <a:p>
            <a:r>
              <a:rPr lang="en-US" sz="2800" dirty="0"/>
              <a:t>Two leaf morphologies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eoearth.org/images/146496/500x0/scale/arabidopsis-thalianafreds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7317" y="1619059"/>
            <a:ext cx="5549800" cy="4384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digitalfrog.com/resources/archives/leaf.jpg"/>
          <p:cNvPicPr>
            <a:picLocks noChangeAspect="1" noChangeArrowheads="1"/>
          </p:cNvPicPr>
          <p:nvPr/>
        </p:nvPicPr>
        <p:blipFill rotWithShape="1">
          <a:blip r:embed="rId3">
            <a:extLst>
              <a:ext uri="{28A0092B-C50C-407E-A947-70E740481C1C}">
                <a14:useLocalDpi xmlns:a14="http://schemas.microsoft.com/office/drawing/2010/main" val="0"/>
              </a:ext>
            </a:extLst>
          </a:blip>
          <a:srcRect b="2576"/>
          <a:stretch/>
        </p:blipFill>
        <p:spPr bwMode="auto">
          <a:xfrm>
            <a:off x="5867400" y="1185034"/>
            <a:ext cx="5293056" cy="4949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19587-FA14-44F6-97F5-F058FE2EC18D}"/>
              </a:ext>
            </a:extLst>
          </p:cNvPr>
          <p:cNvSpPr txBox="1"/>
          <p:nvPr/>
        </p:nvSpPr>
        <p:spPr>
          <a:xfrm>
            <a:off x="457200" y="300335"/>
            <a:ext cx="5293056" cy="461665"/>
          </a:xfrm>
          <a:prstGeom prst="rect">
            <a:avLst/>
          </a:prstGeom>
          <a:noFill/>
        </p:spPr>
        <p:txBody>
          <a:bodyPr wrap="square" rtlCol="0">
            <a:spAutoFit/>
          </a:bodyPr>
          <a:lstStyle/>
          <a:p>
            <a:r>
              <a:rPr lang="en-US" sz="2400" dirty="0">
                <a:solidFill>
                  <a:srgbClr val="FF6600"/>
                </a:solidFill>
              </a:rPr>
              <a:t>Where does photosynthesis happen?</a:t>
            </a:r>
          </a:p>
        </p:txBody>
      </p:sp>
      <p:sp>
        <p:nvSpPr>
          <p:cNvPr id="5" name="TextBox 4">
            <a:extLst>
              <a:ext uri="{FF2B5EF4-FFF2-40B4-BE49-F238E27FC236}">
                <a16:creationId xmlns:a16="http://schemas.microsoft.com/office/drawing/2014/main" id="{81A46C48-94CB-45E9-BD14-F32DFF25FB1A}"/>
              </a:ext>
            </a:extLst>
          </p:cNvPr>
          <p:cNvSpPr txBox="1"/>
          <p:nvPr/>
        </p:nvSpPr>
        <p:spPr>
          <a:xfrm>
            <a:off x="6934200" y="165762"/>
            <a:ext cx="4384345" cy="830997"/>
          </a:xfrm>
          <a:prstGeom prst="rect">
            <a:avLst/>
          </a:prstGeom>
          <a:noFill/>
        </p:spPr>
        <p:txBody>
          <a:bodyPr wrap="square" rtlCol="0">
            <a:spAutoFit/>
          </a:bodyPr>
          <a:lstStyle/>
          <a:p>
            <a:r>
              <a:rPr lang="en-US" sz="2400" dirty="0">
                <a:solidFill>
                  <a:srgbClr val="FF6600"/>
                </a:solidFill>
              </a:rPr>
              <a:t>Photosynthesis requires the cells to pull in ? and give off ?</a:t>
            </a:r>
          </a:p>
        </p:txBody>
      </p:sp>
      <p:sp>
        <p:nvSpPr>
          <p:cNvPr id="3" name="TextBox 2">
            <a:extLst>
              <a:ext uri="{FF2B5EF4-FFF2-40B4-BE49-F238E27FC236}">
                <a16:creationId xmlns:a16="http://schemas.microsoft.com/office/drawing/2014/main" id="{80F0CEBD-19AD-49AF-8F0A-DCFBE393DC79}"/>
              </a:ext>
            </a:extLst>
          </p:cNvPr>
          <p:cNvSpPr txBox="1"/>
          <p:nvPr/>
        </p:nvSpPr>
        <p:spPr>
          <a:xfrm>
            <a:off x="7772400" y="6241339"/>
            <a:ext cx="4105611" cy="461665"/>
          </a:xfrm>
          <a:prstGeom prst="rect">
            <a:avLst/>
          </a:prstGeom>
          <a:noFill/>
        </p:spPr>
        <p:txBody>
          <a:bodyPr wrap="none" rtlCol="0">
            <a:spAutoFit/>
          </a:bodyPr>
          <a:lstStyle/>
          <a:p>
            <a:r>
              <a:rPr lang="en-US" sz="2400" dirty="0">
                <a:solidFill>
                  <a:srgbClr val="FF6600"/>
                </a:solidFill>
              </a:rPr>
              <a:t>Why aren’t openings on 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9575" y="152400"/>
            <a:ext cx="8416086" cy="600164"/>
          </a:xfrm>
          <a:prstGeom prst="rect">
            <a:avLst/>
          </a:prstGeom>
          <a:noFill/>
        </p:spPr>
        <p:txBody>
          <a:bodyPr wrap="none" rtlCol="0">
            <a:spAutoFit/>
          </a:bodyPr>
          <a:lstStyle/>
          <a:p>
            <a:r>
              <a:rPr lang="en-US" sz="3300" dirty="0">
                <a:solidFill>
                  <a:srgbClr val="FF6600"/>
                </a:solidFill>
              </a:rPr>
              <a:t>How does water get up to the top of a tree? </a:t>
            </a:r>
          </a:p>
        </p:txBody>
      </p:sp>
      <p:sp>
        <p:nvSpPr>
          <p:cNvPr id="5" name="AutoShape 2" descr="https://wikispaces.psu.edu/download/attachments/97552163/stomata.jpg"/>
          <p:cNvSpPr>
            <a:spLocks noChangeAspect="1" noChangeArrowheads="1"/>
          </p:cNvSpPr>
          <p:nvPr/>
        </p:nvSpPr>
        <p:spPr bwMode="auto">
          <a:xfrm>
            <a:off x="1679575" y="-1790700"/>
            <a:ext cx="744855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Coast Redwoods | Save the Redwoods League">
            <a:extLst>
              <a:ext uri="{FF2B5EF4-FFF2-40B4-BE49-F238E27FC236}">
                <a16:creationId xmlns:a16="http://schemas.microsoft.com/office/drawing/2014/main" id="{4118B354-A4B5-40F9-AD58-7D5B0F75A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479" y="990600"/>
            <a:ext cx="8305800" cy="598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759156" y="489168"/>
            <a:ext cx="5210081" cy="1815882"/>
          </a:xfrm>
          <a:prstGeom prst="rect">
            <a:avLst/>
          </a:prstGeom>
          <a:noFill/>
        </p:spPr>
        <p:txBody>
          <a:bodyPr wrap="none" rtlCol="0">
            <a:spAutoFit/>
          </a:bodyPr>
          <a:lstStyle/>
          <a:p>
            <a:r>
              <a:rPr lang="en-US" sz="3600" dirty="0"/>
              <a:t>Dilemma:</a:t>
            </a:r>
          </a:p>
          <a:p>
            <a:pPr marL="225425"/>
            <a:endParaRPr lang="en-US" sz="2000" dirty="0"/>
          </a:p>
          <a:p>
            <a:pPr marL="225425">
              <a:buFont typeface="+mj-lt"/>
              <a:buAutoNum type="arabicPeriod"/>
            </a:pPr>
            <a:r>
              <a:rPr lang="en-US" sz="2800" dirty="0"/>
              <a:t>  Need CO2 (and release O)</a:t>
            </a:r>
          </a:p>
          <a:p>
            <a:pPr marL="225425">
              <a:buFont typeface="+mj-lt"/>
              <a:buAutoNum type="arabicPeriod"/>
            </a:pPr>
            <a:r>
              <a:rPr lang="en-US" sz="2800" dirty="0"/>
              <a:t>  Do not want to lose water</a:t>
            </a:r>
          </a:p>
        </p:txBody>
      </p:sp>
      <p:sp>
        <p:nvSpPr>
          <p:cNvPr id="5" name="AutoShape 2" descr="https://wikispaces.psu.edu/download/attachments/97552163/stomata.jpg"/>
          <p:cNvSpPr>
            <a:spLocks noChangeAspect="1" noChangeArrowheads="1"/>
          </p:cNvSpPr>
          <p:nvPr/>
        </p:nvSpPr>
        <p:spPr bwMode="auto">
          <a:xfrm>
            <a:off x="1679575" y="-1790700"/>
            <a:ext cx="744855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2" name="Picture 4" descr="http://www.vcbio.science.ru.nl/public/Final-Images/PL_Final512z_251-300/PL0275_512zCrassulaFreshLowerEpidermOpenClosedSt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764" y="1779464"/>
            <a:ext cx="5969236" cy="50248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2667000"/>
            <a:ext cx="4796338" cy="3539430"/>
          </a:xfrm>
          <a:prstGeom prst="rect">
            <a:avLst/>
          </a:prstGeom>
          <a:noFill/>
        </p:spPr>
        <p:txBody>
          <a:bodyPr wrap="square" rtlCol="0">
            <a:spAutoFit/>
          </a:bodyPr>
          <a:lstStyle/>
          <a:p>
            <a:pPr algn="ctr"/>
            <a:r>
              <a:rPr lang="en-US" sz="2800" dirty="0">
                <a:solidFill>
                  <a:srgbClr val="FF6600"/>
                </a:solidFill>
              </a:rPr>
              <a:t>How do plants solve this problem?</a:t>
            </a:r>
          </a:p>
          <a:p>
            <a:pPr algn="ctr"/>
            <a:endParaRPr lang="en-US" sz="2800" dirty="0">
              <a:solidFill>
                <a:srgbClr val="FF6600"/>
              </a:solidFill>
            </a:endParaRPr>
          </a:p>
          <a:p>
            <a:pPr algn="ctr"/>
            <a:r>
              <a:rPr lang="en-US" sz="2800" dirty="0">
                <a:solidFill>
                  <a:srgbClr val="FF6600"/>
                </a:solidFill>
              </a:rPr>
              <a:t>Work as a table, list the conditions that are going to cause changes in stomata regulation (think both in and out of the cell)</a:t>
            </a:r>
          </a:p>
        </p:txBody>
      </p:sp>
    </p:spTree>
    <p:extLst>
      <p:ext uri="{BB962C8B-B14F-4D97-AF65-F5344CB8AC3E}">
        <p14:creationId xmlns:p14="http://schemas.microsoft.com/office/powerpoint/2010/main" val="29596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857500" y="228600"/>
            <a:ext cx="6477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nchor="ctr"/>
          <a:lstStyle/>
          <a:p>
            <a:pPr algn="ctr" defTabSz="912813" eaLnBrk="0" hangingPunct="0"/>
            <a:r>
              <a:rPr lang="en-US" sz="4400" b="1" dirty="0">
                <a:solidFill>
                  <a:srgbClr val="008000"/>
                </a:solidFill>
              </a:rPr>
              <a:t>Vascular Tissue</a:t>
            </a:r>
          </a:p>
        </p:txBody>
      </p:sp>
      <p:sp>
        <p:nvSpPr>
          <p:cNvPr id="2" name="TextBox 1">
            <a:extLst>
              <a:ext uri="{FF2B5EF4-FFF2-40B4-BE49-F238E27FC236}">
                <a16:creationId xmlns:a16="http://schemas.microsoft.com/office/drawing/2014/main" id="{1811C201-A20D-4870-BC4E-FBE58DA2B130}"/>
              </a:ext>
            </a:extLst>
          </p:cNvPr>
          <p:cNvSpPr txBox="1"/>
          <p:nvPr/>
        </p:nvSpPr>
        <p:spPr>
          <a:xfrm>
            <a:off x="304800" y="1536700"/>
            <a:ext cx="3048000" cy="3108543"/>
          </a:xfrm>
          <a:prstGeom prst="rect">
            <a:avLst/>
          </a:prstGeom>
          <a:noFill/>
        </p:spPr>
        <p:txBody>
          <a:bodyPr wrap="square" rtlCol="0">
            <a:spAutoFit/>
          </a:bodyPr>
          <a:lstStyle/>
          <a:p>
            <a:r>
              <a:rPr lang="en-US" sz="2800" dirty="0"/>
              <a:t>No heart</a:t>
            </a:r>
          </a:p>
          <a:p>
            <a:endParaRPr lang="en-US" sz="2800" dirty="0"/>
          </a:p>
          <a:p>
            <a:r>
              <a:rPr lang="en-US" sz="2800" dirty="0">
                <a:solidFill>
                  <a:srgbClr val="FF6600"/>
                </a:solidFill>
              </a:rPr>
              <a:t>How do the solutions move?</a:t>
            </a:r>
          </a:p>
          <a:p>
            <a:endParaRPr lang="en-US" sz="2800" dirty="0">
              <a:solidFill>
                <a:srgbClr val="FF6600"/>
              </a:solidFill>
            </a:endParaRPr>
          </a:p>
          <a:p>
            <a:r>
              <a:rPr lang="en-US" sz="2800" dirty="0"/>
              <a:t>Two types of vascular tissue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475" y="1552466"/>
            <a:ext cx="553952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0826bl">
            <a:extLst>
              <a:ext uri="{FF2B5EF4-FFF2-40B4-BE49-F238E27FC236}">
                <a16:creationId xmlns:a16="http://schemas.microsoft.com/office/drawing/2014/main" id="{40E60D02-2722-4F63-905E-33AC34DCE7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 t="1590" r="40694"/>
          <a:stretch/>
        </p:blipFill>
        <p:spPr bwMode="auto">
          <a:xfrm>
            <a:off x="2986592" y="1297662"/>
            <a:ext cx="4004951" cy="498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07B475E-5376-E397-4B8E-C5791D42793C}"/>
              </a:ext>
            </a:extLst>
          </p:cNvPr>
          <p:cNvSpPr txBox="1"/>
          <p:nvPr/>
        </p:nvSpPr>
        <p:spPr>
          <a:xfrm>
            <a:off x="76200" y="6248400"/>
            <a:ext cx="7226474" cy="523220"/>
          </a:xfrm>
          <a:prstGeom prst="rect">
            <a:avLst/>
          </a:prstGeom>
          <a:solidFill>
            <a:schemeClr val="bg1"/>
          </a:solidFill>
        </p:spPr>
        <p:txBody>
          <a:bodyPr wrap="square" rtlCol="0">
            <a:spAutoFit/>
          </a:bodyPr>
          <a:lstStyle/>
          <a:p>
            <a:r>
              <a:rPr lang="en-US" sz="2800" dirty="0">
                <a:solidFill>
                  <a:srgbClr val="FF0000"/>
                </a:solidFill>
              </a:rPr>
              <a:t>DRAW: Xylem (not in book)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0827al"/>
          <p:cNvPicPr>
            <a:picLocks noChangeAspect="1" noChangeArrowheads="1"/>
          </p:cNvPicPr>
          <p:nvPr/>
        </p:nvPicPr>
        <p:blipFill rotWithShape="1">
          <a:blip r:embed="rId2">
            <a:extLst>
              <a:ext uri="{28A0092B-C50C-407E-A947-70E740481C1C}">
                <a14:useLocalDpi xmlns:a14="http://schemas.microsoft.com/office/drawing/2010/main" val="0"/>
              </a:ext>
            </a:extLst>
          </a:blip>
          <a:srcRect t="10676" r="13394"/>
          <a:stretch/>
        </p:blipFill>
        <p:spPr bwMode="auto">
          <a:xfrm>
            <a:off x="4191000" y="829552"/>
            <a:ext cx="79109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http://www.ucmp.berkeley.edu/IB181/VPL/Ana/AnaP/Ana5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216612"/>
            <a:ext cx="3276600" cy="265182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lima.ohio-state.edu/biology/images/sievetu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4421"/>
            <a:ext cx="3124200" cy="5138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4882519" y="104422"/>
            <a:ext cx="4648200" cy="65757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r>
              <a:rPr lang="en-US" sz="3600" b="1" dirty="0"/>
              <a:t>Phloem: 2 types</a:t>
            </a:r>
          </a:p>
        </p:txBody>
      </p:sp>
      <p:sp>
        <p:nvSpPr>
          <p:cNvPr id="2" name="TextBox 1">
            <a:extLst>
              <a:ext uri="{FF2B5EF4-FFF2-40B4-BE49-F238E27FC236}">
                <a16:creationId xmlns:a16="http://schemas.microsoft.com/office/drawing/2014/main" id="{1390D2A3-33D9-70F6-DCE4-7B8694B8161E}"/>
              </a:ext>
            </a:extLst>
          </p:cNvPr>
          <p:cNvSpPr txBox="1"/>
          <p:nvPr/>
        </p:nvSpPr>
        <p:spPr>
          <a:xfrm>
            <a:off x="12527" y="6172200"/>
            <a:ext cx="3645074" cy="523220"/>
          </a:xfrm>
          <a:prstGeom prst="rect">
            <a:avLst/>
          </a:prstGeom>
          <a:solidFill>
            <a:schemeClr val="bg1"/>
          </a:solidFill>
        </p:spPr>
        <p:txBody>
          <a:bodyPr wrap="square" rtlCol="0">
            <a:spAutoFit/>
          </a:bodyPr>
          <a:lstStyle/>
          <a:p>
            <a:r>
              <a:rPr lang="en-US" sz="2800" dirty="0">
                <a:solidFill>
                  <a:srgbClr val="FF0000"/>
                </a:solidFill>
              </a:rPr>
              <a:t>DRAW: Phloem (NIB)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0" y="304800"/>
            <a:ext cx="178761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http://1.bp.blogspot.com/_UIXOn06Pz70/S-khbA6Vp-I/AAAAAAAAKLA/rlNKWmHcUHA/s800/Fiddlehead+Carbonara+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885063"/>
            <a:ext cx="2641420" cy="17591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tomifobia.com/gallerya/pix/fiddlehead_fern1.jpg"/>
          <p:cNvPicPr>
            <a:picLocks noChangeAspect="1" noChangeArrowheads="1"/>
          </p:cNvPicPr>
          <p:nvPr/>
        </p:nvPicPr>
        <p:blipFill rotWithShape="1">
          <a:blip r:embed="rId3">
            <a:extLst>
              <a:ext uri="{28A0092B-C50C-407E-A947-70E740481C1C}">
                <a14:useLocalDpi xmlns:a14="http://schemas.microsoft.com/office/drawing/2010/main" val="0"/>
              </a:ext>
            </a:extLst>
          </a:blip>
          <a:srcRect l="22425" r="20084"/>
          <a:stretch/>
        </p:blipFill>
        <p:spPr bwMode="auto">
          <a:xfrm>
            <a:off x="5520677" y="2230775"/>
            <a:ext cx="3436645" cy="4483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C5C534-F091-49FD-8529-093F6B4AA974}"/>
              </a:ext>
            </a:extLst>
          </p:cNvPr>
          <p:cNvSpPr txBox="1"/>
          <p:nvPr/>
        </p:nvSpPr>
        <p:spPr>
          <a:xfrm>
            <a:off x="369697" y="1295400"/>
            <a:ext cx="508169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12,000 sp. </a:t>
            </a:r>
          </a:p>
          <a:p>
            <a:pPr marL="285750" indent="-285750">
              <a:buFont typeface="Arial" panose="020B0604020202020204" pitchFamily="34" charset="0"/>
              <a:buChar char="•"/>
            </a:pPr>
            <a:r>
              <a:rPr lang="en-US" sz="2800" dirty="0"/>
              <a:t>Most species tropical</a:t>
            </a:r>
          </a:p>
          <a:p>
            <a:pPr marL="285750" indent="-285750">
              <a:buFont typeface="Arial" panose="020B0604020202020204" pitchFamily="34" charset="0"/>
              <a:buChar char="•"/>
            </a:pPr>
            <a:r>
              <a:rPr lang="en-US" sz="2800" dirty="0">
                <a:solidFill>
                  <a:srgbClr val="FF6600"/>
                </a:solidFill>
              </a:rPr>
              <a:t>Reproduce with ?</a:t>
            </a:r>
          </a:p>
          <a:p>
            <a:pPr marL="285750" indent="-285750">
              <a:buFont typeface="Arial" panose="020B0604020202020204" pitchFamily="34" charset="0"/>
              <a:buChar char="•"/>
            </a:pPr>
            <a:r>
              <a:rPr lang="en-US" sz="2800" dirty="0"/>
              <a:t>Sporophyte is dominant </a:t>
            </a:r>
          </a:p>
          <a:p>
            <a:pPr marL="285750" indent="-285750">
              <a:buFont typeface="Arial" panose="020B0604020202020204" pitchFamily="34" charset="0"/>
              <a:buChar char="•"/>
            </a:pPr>
            <a:r>
              <a:rPr lang="en-US" sz="2800" dirty="0"/>
              <a:t>Horizontal underground stem</a:t>
            </a:r>
          </a:p>
          <a:p>
            <a:pPr marL="285750" indent="-285750">
              <a:buFont typeface="Arial" panose="020B0604020202020204" pitchFamily="34" charset="0"/>
              <a:buChar char="•"/>
            </a:pPr>
            <a:r>
              <a:rPr lang="en-US" sz="2800" b="1" dirty="0"/>
              <a:t>Frond</a:t>
            </a:r>
            <a:r>
              <a:rPr lang="en-US" sz="2800" dirty="0"/>
              <a:t> – developing leaf</a:t>
            </a:r>
          </a:p>
          <a:p>
            <a:pPr marL="285750" indent="-285750">
              <a:buFont typeface="Arial" panose="020B0604020202020204" pitchFamily="34" charset="0"/>
              <a:buChar char="•"/>
            </a:pPr>
            <a:r>
              <a:rPr lang="en-US" sz="2800" dirty="0"/>
              <a:t>Most homosporous</a:t>
            </a:r>
          </a:p>
          <a:p>
            <a:pPr marL="285750" indent="-285750">
              <a:buFont typeface="Arial" panose="020B0604020202020204" pitchFamily="34" charset="0"/>
              <a:buChar char="•"/>
            </a:pPr>
            <a:r>
              <a:rPr lang="en-US" sz="2800" dirty="0"/>
              <a:t>Motile sperm</a:t>
            </a:r>
          </a:p>
        </p:txBody>
      </p:sp>
      <p:grpSp>
        <p:nvGrpSpPr>
          <p:cNvPr id="8" name="Group 7">
            <a:extLst>
              <a:ext uri="{FF2B5EF4-FFF2-40B4-BE49-F238E27FC236}">
                <a16:creationId xmlns:a16="http://schemas.microsoft.com/office/drawing/2014/main" id="{5AEA625E-3D47-4E34-A76F-5746D51FAE77}"/>
              </a:ext>
            </a:extLst>
          </p:cNvPr>
          <p:cNvGrpSpPr/>
          <p:nvPr/>
        </p:nvGrpSpPr>
        <p:grpSpPr>
          <a:xfrm>
            <a:off x="9026609" y="685800"/>
            <a:ext cx="2501607" cy="6172200"/>
            <a:chOff x="8556713" y="901700"/>
            <a:chExt cx="2965622" cy="6397625"/>
          </a:xfrm>
        </p:grpSpPr>
        <p:pic>
          <p:nvPicPr>
            <p:cNvPr id="4" name="Picture 2" descr="fern labeled"/>
            <p:cNvPicPr>
              <a:picLocks noChangeAspect="1" noChangeArrowheads="1"/>
            </p:cNvPicPr>
            <p:nvPr/>
          </p:nvPicPr>
          <p:blipFill rotWithShape="1">
            <a:blip r:embed="rId4">
              <a:extLst>
                <a:ext uri="{28A0092B-C50C-407E-A947-70E740481C1C}">
                  <a14:useLocalDpi xmlns:a14="http://schemas.microsoft.com/office/drawing/2010/main" val="0"/>
                </a:ext>
              </a:extLst>
            </a:blip>
            <a:srcRect l="26844" r="26973"/>
            <a:stretch/>
          </p:blipFill>
          <p:spPr bwMode="auto">
            <a:xfrm>
              <a:off x="8556714" y="901700"/>
              <a:ext cx="2965621"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320639F-5AD7-4C55-BAEA-D1772858FC23}"/>
                </a:ext>
              </a:extLst>
            </p:cNvPr>
            <p:cNvSpPr/>
            <p:nvPr/>
          </p:nvSpPr>
          <p:spPr>
            <a:xfrm>
              <a:off x="8556713" y="901700"/>
              <a:ext cx="1452851" cy="59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306" name="Rectangle 2"/>
          <p:cNvSpPr>
            <a:spLocks noChangeArrowheads="1"/>
          </p:cNvSpPr>
          <p:nvPr/>
        </p:nvSpPr>
        <p:spPr bwMode="auto">
          <a:xfrm>
            <a:off x="1009917" y="304800"/>
            <a:ext cx="1020036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nchor="ctr"/>
          <a:lstStyle/>
          <a:p>
            <a:pPr algn="ctr" defTabSz="912813" eaLnBrk="0" hangingPunct="0"/>
            <a:r>
              <a:rPr lang="en-US" sz="4400" b="1" dirty="0">
                <a:solidFill>
                  <a:srgbClr val="00B050"/>
                </a:solidFill>
              </a:rPr>
              <a:t>Phylum </a:t>
            </a:r>
            <a:r>
              <a:rPr lang="en-US" sz="4400" b="1" dirty="0" err="1">
                <a:solidFill>
                  <a:srgbClr val="00B050"/>
                </a:solidFill>
              </a:rPr>
              <a:t>Pterophyta</a:t>
            </a:r>
            <a:r>
              <a:rPr lang="en-US" sz="4400" b="1" dirty="0">
                <a:solidFill>
                  <a:srgbClr val="00B050"/>
                </a:solidFill>
              </a:rPr>
              <a:t> (Ferns and allies)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ferngametophy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755775"/>
            <a:ext cx="400685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p:cNvSpPr txBox="1">
            <a:spLocks noChangeArrowheads="1"/>
          </p:cNvSpPr>
          <p:nvPr/>
        </p:nvSpPr>
        <p:spPr bwMode="auto">
          <a:xfrm>
            <a:off x="6781800" y="5822812"/>
            <a:ext cx="5908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r>
              <a:rPr lang="en-US" sz="3100" dirty="0"/>
              <a:t>Fern gametophyte</a:t>
            </a:r>
          </a:p>
        </p:txBody>
      </p:sp>
      <p:pic>
        <p:nvPicPr>
          <p:cNvPr id="2052" name="Picture 4" descr="http://faculty.clintoncc.suny.edu/faculty/michael.gregory/files/bio%20102/bio%20102%20lectures/seedless%20plants/Image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62100"/>
            <a:ext cx="4975795"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9D0411-1BE2-A052-E41B-C3EBCA65A6FF}"/>
              </a:ext>
            </a:extLst>
          </p:cNvPr>
          <p:cNvSpPr txBox="1"/>
          <p:nvPr/>
        </p:nvSpPr>
        <p:spPr>
          <a:xfrm>
            <a:off x="3878886" y="454163"/>
            <a:ext cx="4434227" cy="707886"/>
          </a:xfrm>
          <a:prstGeom prst="rect">
            <a:avLst/>
          </a:prstGeom>
          <a:noFill/>
        </p:spPr>
        <p:txBody>
          <a:bodyPr wrap="none" rtlCol="0">
            <a:spAutoFit/>
          </a:bodyPr>
          <a:lstStyle/>
          <a:p>
            <a:r>
              <a:rPr lang="en-US" sz="4000" dirty="0"/>
              <a:t>Fern Reproduction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lima.ohio-state.edu/biology/images/fgamsp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1322"/>
            <a:ext cx="5562600" cy="4544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B3CD2F-4867-75FA-2FC8-7EDBEA6950AF}"/>
              </a:ext>
            </a:extLst>
          </p:cNvPr>
          <p:cNvSpPr txBox="1"/>
          <p:nvPr/>
        </p:nvSpPr>
        <p:spPr>
          <a:xfrm>
            <a:off x="12526" y="6334780"/>
            <a:ext cx="11874674" cy="523220"/>
          </a:xfrm>
          <a:prstGeom prst="rect">
            <a:avLst/>
          </a:prstGeom>
          <a:solidFill>
            <a:schemeClr val="bg1"/>
          </a:solidFill>
        </p:spPr>
        <p:txBody>
          <a:bodyPr wrap="square" rtlCol="0">
            <a:spAutoFit/>
          </a:bodyPr>
          <a:lstStyle/>
          <a:p>
            <a:r>
              <a:rPr lang="en-US" sz="2800" dirty="0">
                <a:solidFill>
                  <a:srgbClr val="FF0000"/>
                </a:solidFill>
              </a:rPr>
              <a:t>DRAW: Gametophyte with dev. sporophyte (use forceps and put on slide)</a:t>
            </a:r>
          </a:p>
        </p:txBody>
      </p:sp>
      <p:pic>
        <p:nvPicPr>
          <p:cNvPr id="4102" name="Picture 6" descr="http://g4.img-dpreview.com/8F20EAAF589648AF884E4862B3FB16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505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starch&#10;&#10;Description automatically generated">
            <a:extLst>
              <a:ext uri="{FF2B5EF4-FFF2-40B4-BE49-F238E27FC236}">
                <a16:creationId xmlns:a16="http://schemas.microsoft.com/office/drawing/2014/main" id="{787E66C2-7DAC-90FE-C579-011052FCF0B3}"/>
              </a:ext>
            </a:extLst>
          </p:cNvPr>
          <p:cNvPicPr>
            <a:picLocks noChangeAspect="1"/>
          </p:cNvPicPr>
          <p:nvPr/>
        </p:nvPicPr>
        <p:blipFill rotWithShape="1">
          <a:blip r:embed="rId3">
            <a:extLst>
              <a:ext uri="{28A0092B-C50C-407E-A947-70E740481C1C}">
                <a14:useLocalDpi xmlns:a14="http://schemas.microsoft.com/office/drawing/2010/main" val="0"/>
              </a:ext>
            </a:extLst>
          </a:blip>
          <a:srcRect t="16197" r="26079" b="58965"/>
          <a:stretch/>
        </p:blipFill>
        <p:spPr>
          <a:xfrm>
            <a:off x="5562600" y="5168505"/>
            <a:ext cx="6464584" cy="1537095"/>
          </a:xfrm>
          <a:prstGeom prst="rect">
            <a:avLst/>
          </a:prstGeom>
        </p:spPr>
      </p:pic>
      <p:sp>
        <p:nvSpPr>
          <p:cNvPr id="2051" name="Text Box 3"/>
          <p:cNvSpPr txBox="1">
            <a:spLocks noChangeArrowheads="1"/>
          </p:cNvSpPr>
          <p:nvPr/>
        </p:nvSpPr>
        <p:spPr bwMode="auto">
          <a:xfrm>
            <a:off x="1524000" y="0"/>
            <a:ext cx="9144000" cy="717550"/>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spcBef>
                <a:spcPct val="50000"/>
              </a:spcBef>
            </a:pPr>
            <a:r>
              <a:rPr lang="en-US" sz="4000" dirty="0">
                <a:solidFill>
                  <a:schemeClr val="bg1"/>
                </a:solidFill>
              </a:rPr>
              <a:t>Major Characteristics of Plantae</a:t>
            </a:r>
          </a:p>
        </p:txBody>
      </p:sp>
      <p:sp>
        <p:nvSpPr>
          <p:cNvPr id="9" name="Rectangle 8">
            <a:extLst>
              <a:ext uri="{FF2B5EF4-FFF2-40B4-BE49-F238E27FC236}">
                <a16:creationId xmlns:a16="http://schemas.microsoft.com/office/drawing/2014/main" id="{59FDAFD7-8CD9-4F8E-804A-314EB0D55828}"/>
              </a:ext>
            </a:extLst>
          </p:cNvPr>
          <p:cNvSpPr/>
          <p:nvPr/>
        </p:nvSpPr>
        <p:spPr>
          <a:xfrm>
            <a:off x="6555451" y="3209365"/>
            <a:ext cx="1219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0C4821-2E83-474C-B62E-B95715D814A4}"/>
              </a:ext>
            </a:extLst>
          </p:cNvPr>
          <p:cNvSpPr/>
          <p:nvPr/>
        </p:nvSpPr>
        <p:spPr>
          <a:xfrm>
            <a:off x="10058400" y="4635105"/>
            <a:ext cx="8509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tructure of a chemical formula&#10;&#10;Description automatically generated">
            <a:extLst>
              <a:ext uri="{FF2B5EF4-FFF2-40B4-BE49-F238E27FC236}">
                <a16:creationId xmlns:a16="http://schemas.microsoft.com/office/drawing/2014/main" id="{91F89600-24AB-E209-2513-1CD59C16BB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501"/>
          <a:stretch/>
        </p:blipFill>
        <p:spPr>
          <a:xfrm>
            <a:off x="914400" y="3829128"/>
            <a:ext cx="3810000" cy="3187686"/>
          </a:xfrm>
          <a:prstGeom prst="rect">
            <a:avLst/>
          </a:prstGeom>
        </p:spPr>
      </p:pic>
      <p:sp>
        <p:nvSpPr>
          <p:cNvPr id="7" name="TextBox 6">
            <a:extLst>
              <a:ext uri="{FF2B5EF4-FFF2-40B4-BE49-F238E27FC236}">
                <a16:creationId xmlns:a16="http://schemas.microsoft.com/office/drawing/2014/main" id="{1AB098C6-0EFA-4FB1-9FF4-B48BE1CEBB38}"/>
              </a:ext>
            </a:extLst>
          </p:cNvPr>
          <p:cNvSpPr txBox="1"/>
          <p:nvPr/>
        </p:nvSpPr>
        <p:spPr>
          <a:xfrm>
            <a:off x="609600" y="1007332"/>
            <a:ext cx="93599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Evolved from green algae (Chlorophyta)</a:t>
            </a:r>
          </a:p>
          <a:p>
            <a:pPr marL="285750" indent="-285750">
              <a:buFont typeface="Arial" panose="020B0604020202020204" pitchFamily="34" charset="0"/>
              <a:buChar char="•"/>
            </a:pPr>
            <a:r>
              <a:rPr lang="en-US" sz="2800" dirty="0">
                <a:solidFill>
                  <a:srgbClr val="FF6600"/>
                </a:solidFill>
              </a:rPr>
              <a:t>Single, multicellular, or both?</a:t>
            </a:r>
          </a:p>
          <a:p>
            <a:pPr marL="285750" indent="-285750">
              <a:buFont typeface="Arial" panose="020B0604020202020204" pitchFamily="34" charset="0"/>
              <a:buChar char="•"/>
            </a:pPr>
            <a:r>
              <a:rPr lang="en-US" sz="2800" dirty="0">
                <a:solidFill>
                  <a:srgbClr val="FF6600"/>
                </a:solidFill>
              </a:rPr>
              <a:t>All photosynthesize?</a:t>
            </a:r>
          </a:p>
          <a:p>
            <a:pPr marL="285750" indent="-285750">
              <a:buFont typeface="Arial" panose="020B0604020202020204" pitchFamily="34" charset="0"/>
              <a:buChar char="•"/>
            </a:pPr>
            <a:r>
              <a:rPr lang="en-US" sz="2800" dirty="0">
                <a:solidFill>
                  <a:srgbClr val="FF6600"/>
                </a:solidFill>
              </a:rPr>
              <a:t>What chlorophyll?</a:t>
            </a:r>
          </a:p>
          <a:p>
            <a:pPr marL="285750" indent="-285750">
              <a:buFont typeface="Arial" panose="020B0604020202020204" pitchFamily="34" charset="0"/>
              <a:buChar char="•"/>
            </a:pPr>
            <a:r>
              <a:rPr lang="en-US" sz="2800" dirty="0">
                <a:solidFill>
                  <a:srgbClr val="FF6600"/>
                </a:solidFill>
              </a:rPr>
              <a:t>What accessory pigment?</a:t>
            </a:r>
          </a:p>
          <a:p>
            <a:pPr marL="285750" indent="-285750">
              <a:buFont typeface="Arial" panose="020B0604020202020204" pitchFamily="34" charset="0"/>
              <a:buChar char="•"/>
            </a:pPr>
            <a:r>
              <a:rPr lang="en-US" sz="2800" dirty="0"/>
              <a:t>Three unique/important molecules</a:t>
            </a:r>
          </a:p>
        </p:txBody>
      </p:sp>
      <p:pic>
        <p:nvPicPr>
          <p:cNvPr id="3" name="Picture 2" descr="A diagram of cellulose structure&#10;&#10;Description automatically generated">
            <a:extLst>
              <a:ext uri="{FF2B5EF4-FFF2-40B4-BE49-F238E27FC236}">
                <a16:creationId xmlns:a16="http://schemas.microsoft.com/office/drawing/2014/main" id="{56850B09-32AD-578D-6F96-0252E27FE1BD}"/>
              </a:ext>
            </a:extLst>
          </p:cNvPr>
          <p:cNvPicPr>
            <a:picLocks noChangeAspect="1"/>
          </p:cNvPicPr>
          <p:nvPr/>
        </p:nvPicPr>
        <p:blipFill>
          <a:blip r:embed="rId5" cstate="print">
            <a:extLst>
              <a:ext uri="{28A0092B-C50C-407E-A947-70E740481C1C}">
                <a14:useLocalDpi xmlns:a14="http://schemas.microsoft.com/office/drawing/2010/main" val="0"/>
              </a:ext>
            </a:extLst>
          </a:blip>
          <a:srcRect l="7500" t="24635" r="9375" b="18889"/>
          <a:stretch/>
        </p:blipFill>
        <p:spPr>
          <a:xfrm>
            <a:off x="6654800" y="2762853"/>
            <a:ext cx="5537200" cy="2116133"/>
          </a:xfrm>
          <a:prstGeom prst="rect">
            <a:avLst/>
          </a:prstGeom>
        </p:spPr>
      </p:pic>
    </p:spTree>
    <p:extLst>
      <p:ext uri="{BB962C8B-B14F-4D97-AF65-F5344CB8AC3E}">
        <p14:creationId xmlns:p14="http://schemas.microsoft.com/office/powerpoint/2010/main" val="3051512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nalogicalplanet.com/Images/ImagesFerns/GymnocarpiumDryopterisSori.18.Lo.1128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599" y="3581400"/>
            <a:ext cx="5105401" cy="3403601"/>
          </a:xfrm>
          <a:prstGeom prst="rect">
            <a:avLst/>
          </a:prstGeom>
          <a:noFill/>
          <a:extLst>
            <a:ext uri="{909E8E84-426E-40DD-AFC4-6F175D3DCCD1}">
              <a14:hiddenFill xmlns:a14="http://schemas.microsoft.com/office/drawing/2010/main">
                <a:solidFill>
                  <a:srgbClr val="FFFFFF"/>
                </a:solidFill>
              </a14:hiddenFill>
            </a:ext>
          </a:extLst>
        </p:spPr>
      </p:pic>
      <p:pic>
        <p:nvPicPr>
          <p:cNvPr id="106498" name="Picture 2" descr="Sp-fern-sori"/>
          <p:cNvPicPr>
            <a:picLocks noChangeAspect="1" noChangeArrowheads="1"/>
          </p:cNvPicPr>
          <p:nvPr/>
        </p:nvPicPr>
        <p:blipFill rotWithShape="1">
          <a:blip r:embed="rId3">
            <a:extLst>
              <a:ext uri="{28A0092B-C50C-407E-A947-70E740481C1C}">
                <a14:useLocalDpi xmlns:a14="http://schemas.microsoft.com/office/drawing/2010/main" val="0"/>
              </a:ext>
            </a:extLst>
          </a:blip>
          <a:srcRect b="16266"/>
          <a:stretch/>
        </p:blipFill>
        <p:spPr bwMode="auto">
          <a:xfrm>
            <a:off x="209159" y="165318"/>
            <a:ext cx="6720474"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Fern_so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277" y="0"/>
            <a:ext cx="4605337"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 Box 6"/>
          <p:cNvSpPr txBox="1">
            <a:spLocks noChangeArrowheads="1"/>
          </p:cNvSpPr>
          <p:nvPr/>
        </p:nvSpPr>
        <p:spPr bwMode="auto">
          <a:xfrm>
            <a:off x="2057401" y="180976"/>
            <a:ext cx="8819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chemeClr val="bg1"/>
                </a:solidFill>
              </a:rPr>
              <a:t>Sori</a:t>
            </a:r>
          </a:p>
        </p:txBody>
      </p:sp>
      <p:sp>
        <p:nvSpPr>
          <p:cNvPr id="2" name="TextBox 1">
            <a:extLst>
              <a:ext uri="{FF2B5EF4-FFF2-40B4-BE49-F238E27FC236}">
                <a16:creationId xmlns:a16="http://schemas.microsoft.com/office/drawing/2014/main" id="{A2A46DA6-BFE2-1F25-5940-9FD8611637FB}"/>
              </a:ext>
            </a:extLst>
          </p:cNvPr>
          <p:cNvSpPr txBox="1"/>
          <p:nvPr/>
        </p:nvSpPr>
        <p:spPr>
          <a:xfrm>
            <a:off x="12526" y="6334780"/>
            <a:ext cx="10731674" cy="523220"/>
          </a:xfrm>
          <a:prstGeom prst="rect">
            <a:avLst/>
          </a:prstGeom>
          <a:solidFill>
            <a:schemeClr val="bg1"/>
          </a:solidFill>
        </p:spPr>
        <p:txBody>
          <a:bodyPr wrap="square" rtlCol="0">
            <a:spAutoFit/>
          </a:bodyPr>
          <a:lstStyle/>
          <a:p>
            <a:r>
              <a:rPr lang="en-US" sz="2800" dirty="0">
                <a:solidFill>
                  <a:srgbClr val="FF0000"/>
                </a:solidFill>
              </a:rPr>
              <a:t>DRAW: Sori and sporangia (29.1; rip a piece off, dissecting scope)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7" hidden="1"/>
          <p:cNvSpPr>
            <a:spLocks noGrp="1" noChangeArrowheads="1"/>
          </p:cNvSpPr>
          <p:nvPr>
            <p:ph type="title"/>
          </p:nvPr>
        </p:nvSpPr>
        <p:spPr/>
        <p:txBody>
          <a:bodyPr/>
          <a:lstStyle/>
          <a:p>
            <a:pPr eaLnBrk="1" hangingPunct="1"/>
            <a:r>
              <a:rPr lang="en-US" sz="1400"/>
              <a:t>	</a:t>
            </a:r>
          </a:p>
        </p:txBody>
      </p:sp>
      <p:sp>
        <p:nvSpPr>
          <p:cNvPr id="2" name="TextBox 1"/>
          <p:cNvSpPr txBox="1"/>
          <p:nvPr/>
        </p:nvSpPr>
        <p:spPr>
          <a:xfrm>
            <a:off x="3775542" y="457200"/>
            <a:ext cx="4937570" cy="600164"/>
          </a:xfrm>
          <a:prstGeom prst="rect">
            <a:avLst/>
          </a:prstGeom>
          <a:noFill/>
        </p:spPr>
        <p:txBody>
          <a:bodyPr wrap="none" rtlCol="0">
            <a:spAutoFit/>
          </a:bodyPr>
          <a:lstStyle/>
          <a:p>
            <a:pPr algn="ctr"/>
            <a:r>
              <a:rPr lang="en-US" sz="3300" dirty="0"/>
              <a:t>Odd Ferns and fern allies</a:t>
            </a:r>
          </a:p>
        </p:txBody>
      </p:sp>
      <p:sp>
        <p:nvSpPr>
          <p:cNvPr id="5" name="TextBox 4">
            <a:extLst>
              <a:ext uri="{FF2B5EF4-FFF2-40B4-BE49-F238E27FC236}">
                <a16:creationId xmlns:a16="http://schemas.microsoft.com/office/drawing/2014/main" id="{635F6C58-344B-7D73-B5DA-DA76911B34F8}"/>
              </a:ext>
            </a:extLst>
          </p:cNvPr>
          <p:cNvSpPr txBox="1"/>
          <p:nvPr/>
        </p:nvSpPr>
        <p:spPr>
          <a:xfrm>
            <a:off x="609600" y="1371600"/>
            <a:ext cx="9601200" cy="1815882"/>
          </a:xfrm>
          <a:prstGeom prst="rect">
            <a:avLst/>
          </a:prstGeom>
          <a:noFill/>
        </p:spPr>
        <p:txBody>
          <a:bodyPr wrap="square" rtlCol="0">
            <a:spAutoFit/>
          </a:bodyPr>
          <a:lstStyle/>
          <a:p>
            <a:r>
              <a:rPr lang="en-US" sz="2800" dirty="0">
                <a:solidFill>
                  <a:srgbClr val="FF0000"/>
                </a:solidFill>
              </a:rPr>
              <a:t>OBSERVE</a:t>
            </a:r>
          </a:p>
          <a:p>
            <a:pPr marL="457200" indent="-457200">
              <a:buFont typeface="Arial" panose="020B0604020202020204" pitchFamily="34" charset="0"/>
              <a:buChar char="•"/>
            </a:pPr>
            <a:r>
              <a:rPr lang="en-US" sz="2800" dirty="0">
                <a:solidFill>
                  <a:srgbClr val="FF0000"/>
                </a:solidFill>
              </a:rPr>
              <a:t>Aquatic ferns Azolla &amp; Salvinia</a:t>
            </a:r>
          </a:p>
          <a:p>
            <a:pPr marL="457200" indent="-457200">
              <a:buFont typeface="Arial" panose="020B0604020202020204" pitchFamily="34" charset="0"/>
              <a:buChar char="•"/>
            </a:pPr>
            <a:r>
              <a:rPr lang="en-US" sz="2800" dirty="0">
                <a:solidFill>
                  <a:srgbClr val="FF0000"/>
                </a:solidFill>
              </a:rPr>
              <a:t>Whisk fern</a:t>
            </a:r>
          </a:p>
          <a:p>
            <a:pPr marL="457200" indent="-457200">
              <a:buFont typeface="Arial" panose="020B0604020202020204" pitchFamily="34" charset="0"/>
              <a:buChar char="•"/>
            </a:pPr>
            <a:r>
              <a:rPr lang="en-US" sz="2800" dirty="0">
                <a:solidFill>
                  <a:srgbClr val="FF0000"/>
                </a:solidFill>
              </a:rPr>
              <a:t>Horsetail</a:t>
            </a:r>
          </a:p>
        </p:txBody>
      </p:sp>
      <p:pic>
        <p:nvPicPr>
          <p:cNvPr id="4" name="Picture 3" descr="Close-up of a tall green plant&#10;&#10;Description automatically generated">
            <a:extLst>
              <a:ext uri="{FF2B5EF4-FFF2-40B4-BE49-F238E27FC236}">
                <a16:creationId xmlns:a16="http://schemas.microsoft.com/office/drawing/2014/main" id="{02FC0252-15AD-5944-E75F-35290C3E5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967" y="2425667"/>
            <a:ext cx="6581033" cy="4396130"/>
          </a:xfrm>
          <a:prstGeom prst="rect">
            <a:avLst/>
          </a:prstGeom>
        </p:spPr>
      </p:pic>
      <p:pic>
        <p:nvPicPr>
          <p:cNvPr id="3" name="Picture 2">
            <a:extLst>
              <a:ext uri="{FF2B5EF4-FFF2-40B4-BE49-F238E27FC236}">
                <a16:creationId xmlns:a16="http://schemas.microsoft.com/office/drawing/2014/main" id="{D09EF5C3-2945-8AA6-1A9D-FB6F9CBFF0FC}"/>
              </a:ext>
            </a:extLst>
          </p:cNvPr>
          <p:cNvPicPr>
            <a:picLocks noChangeAspect="1" noChangeArrowheads="1"/>
          </p:cNvPicPr>
          <p:nvPr/>
        </p:nvPicPr>
        <p:blipFill rotWithShape="1">
          <a:blip r:embed="rId4"/>
          <a:srcRect t="19172"/>
          <a:stretch/>
        </p:blipFill>
        <p:spPr bwMode="auto">
          <a:xfrm>
            <a:off x="228600" y="3501718"/>
            <a:ext cx="5197993" cy="3151278"/>
          </a:xfrm>
          <a:prstGeom prst="rect">
            <a:avLst/>
          </a:prstGeom>
          <a:noFill/>
          <a:ln w="9525">
            <a:noFill/>
            <a:miter lim="800000"/>
            <a:headEnd/>
            <a:tailEnd/>
          </a:ln>
        </p:spPr>
      </p:pic>
    </p:spTree>
    <p:extLst>
      <p:ext uri="{BB962C8B-B14F-4D97-AF65-F5344CB8AC3E}">
        <p14:creationId xmlns:p14="http://schemas.microsoft.com/office/powerpoint/2010/main" val="541197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981200" y="78159"/>
            <a:ext cx="8229600" cy="1141413"/>
          </a:xfrm>
        </p:spPr>
        <p:txBody>
          <a:bodyPr/>
          <a:lstStyle/>
          <a:p>
            <a:pPr eaLnBrk="1" hangingPunct="1"/>
            <a:r>
              <a:rPr lang="en-US" sz="5000" b="1" dirty="0">
                <a:solidFill>
                  <a:srgbClr val="008000"/>
                </a:solidFill>
              </a:rPr>
              <a:t>Phylum </a:t>
            </a:r>
            <a:r>
              <a:rPr lang="en-US" sz="5000" b="1" dirty="0" err="1">
                <a:solidFill>
                  <a:srgbClr val="008000"/>
                </a:solidFill>
              </a:rPr>
              <a:t>Lycophyta</a:t>
            </a:r>
            <a:endParaRPr lang="en-US" sz="5000" b="1" dirty="0">
              <a:solidFill>
                <a:srgbClr val="008000"/>
              </a:solidFill>
            </a:endParaRPr>
          </a:p>
        </p:txBody>
      </p:sp>
      <p:sp>
        <p:nvSpPr>
          <p:cNvPr id="129027" name="Rectangle 3"/>
          <p:cNvSpPr>
            <a:spLocks noGrp="1" noChangeArrowheads="1"/>
          </p:cNvSpPr>
          <p:nvPr>
            <p:ph type="body" idx="1"/>
          </p:nvPr>
        </p:nvSpPr>
        <p:spPr>
          <a:xfrm>
            <a:off x="304800" y="1263943"/>
            <a:ext cx="10668000" cy="2012658"/>
          </a:xfrm>
        </p:spPr>
        <p:txBody>
          <a:bodyPr/>
          <a:lstStyle/>
          <a:p>
            <a:pPr eaLnBrk="1" hangingPunct="1"/>
            <a:r>
              <a:rPr lang="en-US" sz="2800" dirty="0"/>
              <a:t>Club mosses, ground pine, quillworts, spike moss</a:t>
            </a:r>
          </a:p>
          <a:p>
            <a:pPr eaLnBrk="1" hangingPunct="1"/>
            <a:r>
              <a:rPr lang="en-US" sz="2800" dirty="0"/>
              <a:t>Homosporous or heterosporous</a:t>
            </a:r>
          </a:p>
          <a:p>
            <a:pPr eaLnBrk="1" hangingPunct="1"/>
            <a:r>
              <a:rPr lang="en-US" sz="2800" dirty="0"/>
              <a:t>Sperm flagellated and motile, swim to the egg</a:t>
            </a:r>
          </a:p>
          <a:p>
            <a:pPr eaLnBrk="1" hangingPunct="1"/>
            <a:r>
              <a:rPr lang="en-US" sz="2800" dirty="0" err="1"/>
              <a:t>Lycophyll</a:t>
            </a:r>
            <a:r>
              <a:rPr lang="en-US" sz="2800" dirty="0"/>
              <a:t> leaves</a:t>
            </a:r>
          </a:p>
        </p:txBody>
      </p:sp>
      <p:sp>
        <p:nvSpPr>
          <p:cNvPr id="4" name="Text Box 9">
            <a:extLst>
              <a:ext uri="{FF2B5EF4-FFF2-40B4-BE49-F238E27FC236}">
                <a16:creationId xmlns:a16="http://schemas.microsoft.com/office/drawing/2014/main" id="{2405FEBA-DA70-4825-A7AB-58520117D28A}"/>
              </a:ext>
            </a:extLst>
          </p:cNvPr>
          <p:cNvSpPr txBox="1">
            <a:spLocks noChangeArrowheads="1"/>
          </p:cNvSpPr>
          <p:nvPr/>
        </p:nvSpPr>
        <p:spPr bwMode="auto">
          <a:xfrm>
            <a:off x="7086601" y="3500163"/>
            <a:ext cx="4376737" cy="3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r>
              <a:rPr lang="en-US" sz="1600" b="1" i="1" dirty="0" err="1"/>
              <a:t>Selaginella</a:t>
            </a:r>
            <a:r>
              <a:rPr lang="en-US" sz="1600" b="1" i="1" dirty="0"/>
              <a:t> </a:t>
            </a:r>
            <a:r>
              <a:rPr lang="en-US" sz="1600" b="1" dirty="0"/>
              <a:t>(spike moss)</a:t>
            </a:r>
            <a:r>
              <a:rPr lang="en-US" sz="1600" b="1" i="1" dirty="0"/>
              <a:t> </a:t>
            </a:r>
          </a:p>
        </p:txBody>
      </p:sp>
      <p:pic>
        <p:nvPicPr>
          <p:cNvPr id="5" name="Picture 4">
            <a:extLst>
              <a:ext uri="{FF2B5EF4-FFF2-40B4-BE49-F238E27FC236}">
                <a16:creationId xmlns:a16="http://schemas.microsoft.com/office/drawing/2014/main" id="{63996780-1A35-43C9-B7EF-C62A34E2D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857626"/>
            <a:ext cx="3048000" cy="3000375"/>
          </a:xfrm>
          <a:prstGeom prst="rect">
            <a:avLst/>
          </a:prstGeom>
        </p:spPr>
      </p:pic>
      <p:pic>
        <p:nvPicPr>
          <p:cNvPr id="6" name="Picture 7" descr="I palustris DW">
            <a:extLst>
              <a:ext uri="{FF2B5EF4-FFF2-40B4-BE49-F238E27FC236}">
                <a16:creationId xmlns:a16="http://schemas.microsoft.com/office/drawing/2014/main" id="{BFA65CF8-BABE-4422-8152-2DA5DE720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27"/>
          <a:stretch/>
        </p:blipFill>
        <p:spPr bwMode="auto">
          <a:xfrm>
            <a:off x="1645064" y="3484715"/>
            <a:ext cx="4197350" cy="332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32ABA3B4-408A-4546-8C59-01B7AF734577}"/>
              </a:ext>
            </a:extLst>
          </p:cNvPr>
          <p:cNvSpPr txBox="1">
            <a:spLocks noChangeArrowheads="1"/>
          </p:cNvSpPr>
          <p:nvPr/>
        </p:nvSpPr>
        <p:spPr bwMode="auto">
          <a:xfrm>
            <a:off x="1671160" y="6322236"/>
            <a:ext cx="4538662" cy="5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r>
              <a:rPr lang="en-US" sz="2700" b="1" i="1"/>
              <a:t>Isoetes </a:t>
            </a:r>
            <a:r>
              <a:rPr lang="en-US" sz="2700" b="1"/>
              <a:t>(quill wort) </a:t>
            </a:r>
            <a:endParaRPr lang="en-US" sz="2700" b="1" i="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524000" y="-172577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endParaRPr lang="en-US"/>
          </a:p>
        </p:txBody>
      </p:sp>
      <p:sp>
        <p:nvSpPr>
          <p:cNvPr id="130051" name="Rectangle 3"/>
          <p:cNvSpPr>
            <a:spLocks noChangeArrowheads="1"/>
          </p:cNvSpPr>
          <p:nvPr/>
        </p:nvSpPr>
        <p:spPr bwMode="auto">
          <a:xfrm>
            <a:off x="1524000" y="23160038"/>
            <a:ext cx="9144000" cy="96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p>
            <a:pPr algn="ctr" defTabSz="1025525" eaLnBrk="0" hangingPunct="0"/>
            <a:endParaRPr lang="en-US" sz="2900" b="1">
              <a:latin typeface="Times New Roman" pitchFamily="18" charset="0"/>
            </a:endParaRPr>
          </a:p>
          <a:p>
            <a:pPr defTabSz="1025525" eaLnBrk="0" hangingPunct="0"/>
            <a:endParaRPr lang="en-US" sz="2700">
              <a:latin typeface="Times New Roman" pitchFamily="18" charset="0"/>
            </a:endParaRPr>
          </a:p>
        </p:txBody>
      </p:sp>
      <p:sp>
        <p:nvSpPr>
          <p:cNvPr id="130052" name="Rectangle 4"/>
          <p:cNvSpPr>
            <a:spLocks noChangeArrowheads="1"/>
          </p:cNvSpPr>
          <p:nvPr/>
        </p:nvSpPr>
        <p:spPr bwMode="auto">
          <a:xfrm>
            <a:off x="1524000" y="18653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endParaRPr lang="en-US"/>
          </a:p>
        </p:txBody>
      </p:sp>
      <p:sp>
        <p:nvSpPr>
          <p:cNvPr id="130053" name="Rectangle 5"/>
          <p:cNvSpPr>
            <a:spLocks noChangeArrowheads="1"/>
          </p:cNvSpPr>
          <p:nvPr/>
        </p:nvSpPr>
        <p:spPr bwMode="auto">
          <a:xfrm>
            <a:off x="1524000" y="4033838"/>
            <a:ext cx="9144000" cy="96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p>
            <a:pPr algn="ctr" defTabSz="1025525" eaLnBrk="0" hangingPunct="0"/>
            <a:endParaRPr lang="en-US" sz="2900" b="1">
              <a:latin typeface="Times New Roman" pitchFamily="18" charset="0"/>
            </a:endParaRPr>
          </a:p>
          <a:p>
            <a:pPr defTabSz="1025525" eaLnBrk="0" hangingPunct="0"/>
            <a:endParaRPr lang="en-US" sz="2700">
              <a:latin typeface="Times New Roman" pitchFamily="18" charset="0"/>
            </a:endParaRPr>
          </a:p>
        </p:txBody>
      </p:sp>
      <p:sp>
        <p:nvSpPr>
          <p:cNvPr id="130058" name="Text Box 10"/>
          <p:cNvSpPr txBox="1">
            <a:spLocks noChangeArrowheads="1"/>
          </p:cNvSpPr>
          <p:nvPr/>
        </p:nvSpPr>
        <p:spPr bwMode="auto">
          <a:xfrm>
            <a:off x="1447800" y="498429"/>
            <a:ext cx="4213225" cy="9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r>
              <a:rPr lang="en-US" sz="2700" b="1" i="1" dirty="0"/>
              <a:t>Lycopodium</a:t>
            </a:r>
          </a:p>
          <a:p>
            <a:pPr algn="ctr"/>
            <a:r>
              <a:rPr lang="en-US" sz="2700" b="1" dirty="0"/>
              <a:t>(ground pine)</a:t>
            </a:r>
            <a:endParaRPr lang="en-US" sz="2700" b="1" i="1" dirty="0"/>
          </a:p>
        </p:txBody>
      </p:sp>
      <p:pic>
        <p:nvPicPr>
          <p:cNvPr id="3074" name="Picture 2" descr="Image result for ground p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4658" y="106338"/>
            <a:ext cx="4866273" cy="40084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round pine">
            <a:extLst>
              <a:ext uri="{FF2B5EF4-FFF2-40B4-BE49-F238E27FC236}">
                <a16:creationId xmlns:a16="http://schemas.microsoft.com/office/drawing/2014/main" id="{AF5058D2-BCEB-45BC-AC64-CDBCC7185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10136"/>
            <a:ext cx="6936039" cy="46240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FE05C2-712E-23DE-9554-1812BFDFFAA8}"/>
              </a:ext>
            </a:extLst>
          </p:cNvPr>
          <p:cNvSpPr txBox="1"/>
          <p:nvPr/>
        </p:nvSpPr>
        <p:spPr>
          <a:xfrm>
            <a:off x="8334698" y="4516515"/>
            <a:ext cx="3476301" cy="2062103"/>
          </a:xfrm>
          <a:prstGeom prst="rect">
            <a:avLst/>
          </a:prstGeom>
          <a:noFill/>
        </p:spPr>
        <p:txBody>
          <a:bodyPr wrap="square" rtlCol="0">
            <a:spAutoFit/>
          </a:bodyPr>
          <a:lstStyle/>
          <a:p>
            <a:r>
              <a:rPr lang="en-US" sz="3200" dirty="0">
                <a:solidFill>
                  <a:srgbClr val="FF0000"/>
                </a:solidFill>
              </a:rPr>
              <a:t>OBSERVE:</a:t>
            </a:r>
          </a:p>
          <a:p>
            <a:pPr marL="285750" indent="-285750">
              <a:buFont typeface="Arial" panose="020B0604020202020204" pitchFamily="34" charset="0"/>
              <a:buChar char="•"/>
            </a:pPr>
            <a:r>
              <a:rPr lang="en-US" sz="3200" dirty="0" err="1">
                <a:solidFill>
                  <a:srgbClr val="FF0000"/>
                </a:solidFill>
              </a:rPr>
              <a:t>Sellegenella</a:t>
            </a:r>
            <a:endParaRPr lang="en-US" sz="3200" dirty="0">
              <a:solidFill>
                <a:srgbClr val="FF0000"/>
              </a:solidFill>
            </a:endParaRPr>
          </a:p>
          <a:p>
            <a:pPr marL="285750" indent="-285750">
              <a:buFont typeface="Arial" panose="020B0604020202020204" pitchFamily="34" charset="0"/>
              <a:buChar char="•"/>
            </a:pPr>
            <a:r>
              <a:rPr lang="en-US" sz="3200" dirty="0" err="1">
                <a:solidFill>
                  <a:srgbClr val="FF0000"/>
                </a:solidFill>
              </a:rPr>
              <a:t>Isoetes</a:t>
            </a:r>
            <a:endParaRPr lang="en-US" sz="3200" dirty="0">
              <a:solidFill>
                <a:srgbClr val="FF0000"/>
              </a:solidFill>
            </a:endParaRPr>
          </a:p>
          <a:p>
            <a:pPr marL="285750" indent="-285750">
              <a:buFont typeface="Arial" panose="020B0604020202020204" pitchFamily="34" charset="0"/>
              <a:buChar char="•"/>
            </a:pPr>
            <a:r>
              <a:rPr lang="en-US" sz="3200" dirty="0">
                <a:solidFill>
                  <a:srgbClr val="FF0000"/>
                </a:solidFill>
              </a:rPr>
              <a:t>Quillworts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im.glogster.com/media/4/30/13/42/30134270.jpg"/>
          <p:cNvPicPr>
            <a:picLocks noChangeAspect="1" noChangeArrowheads="1"/>
          </p:cNvPicPr>
          <p:nvPr/>
        </p:nvPicPr>
        <p:blipFill rotWithShape="1">
          <a:blip r:embed="rId2">
            <a:extLst>
              <a:ext uri="{28A0092B-C50C-407E-A947-70E740481C1C}">
                <a14:useLocalDpi xmlns:a14="http://schemas.microsoft.com/office/drawing/2010/main" val="0"/>
              </a:ext>
            </a:extLst>
          </a:blip>
          <a:srcRect r="8043" b="4411"/>
          <a:stretch/>
        </p:blipFill>
        <p:spPr bwMode="auto">
          <a:xfrm>
            <a:off x="3725083" y="1809718"/>
            <a:ext cx="5170628" cy="49378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11630" y="284075"/>
            <a:ext cx="5775940" cy="646331"/>
          </a:xfrm>
          <a:prstGeom prst="rect">
            <a:avLst/>
          </a:prstGeom>
        </p:spPr>
        <p:txBody>
          <a:bodyPr wrap="none">
            <a:spAutoFit/>
          </a:bodyPr>
          <a:lstStyle/>
          <a:p>
            <a:pPr algn="ctr" eaLnBrk="1" hangingPunct="1">
              <a:buFontTx/>
              <a:buNone/>
            </a:pPr>
            <a:r>
              <a:rPr lang="en-US" sz="3600" b="1" dirty="0">
                <a:solidFill>
                  <a:schemeClr val="hlink"/>
                </a:solidFill>
              </a:rPr>
              <a:t>Growth and Development</a:t>
            </a:r>
          </a:p>
        </p:txBody>
      </p:sp>
      <p:pic>
        <p:nvPicPr>
          <p:cNvPr id="22530" name="Picture 2" descr="http://diggingdazza.files.wordpress.com/2011/03/meri-1.jpg"/>
          <p:cNvPicPr>
            <a:picLocks noChangeAspect="1" noChangeArrowheads="1"/>
          </p:cNvPicPr>
          <p:nvPr/>
        </p:nvPicPr>
        <p:blipFill rotWithShape="1">
          <a:blip r:embed="rId3">
            <a:extLst>
              <a:ext uri="{28A0092B-C50C-407E-A947-70E740481C1C}">
                <a14:useLocalDpi xmlns:a14="http://schemas.microsoft.com/office/drawing/2010/main" val="0"/>
              </a:ext>
            </a:extLst>
          </a:blip>
          <a:srcRect l="38109" r="-1"/>
          <a:stretch/>
        </p:blipFill>
        <p:spPr bwMode="auto">
          <a:xfrm>
            <a:off x="233565" y="2209800"/>
            <a:ext cx="3513439" cy="384936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www.staff.uni-mainz.de/groot/images/closed-o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570" y="1990796"/>
            <a:ext cx="3029472" cy="4660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1245527"/>
            <a:ext cx="5934771" cy="461665"/>
          </a:xfrm>
          <a:prstGeom prst="rect">
            <a:avLst/>
          </a:prstGeom>
          <a:noFill/>
        </p:spPr>
        <p:txBody>
          <a:bodyPr wrap="square" rtlCol="0">
            <a:spAutoFit/>
          </a:bodyPr>
          <a:lstStyle/>
          <a:p>
            <a:pPr algn="ctr"/>
            <a:r>
              <a:rPr lang="en-US" sz="2400" dirty="0">
                <a:solidFill>
                  <a:srgbClr val="FF6600"/>
                </a:solidFill>
              </a:rPr>
              <a:t>Do all plants have both types of growth?</a:t>
            </a:r>
            <a:endParaRPr lang="en-GB" sz="2400" dirty="0">
              <a:solidFill>
                <a:srgbClr val="FF6600"/>
              </a:solidFill>
            </a:endParaRPr>
          </a:p>
        </p:txBody>
      </p:sp>
    </p:spTree>
    <p:extLst>
      <p:ext uri="{BB962C8B-B14F-4D97-AF65-F5344CB8AC3E}">
        <p14:creationId xmlns:p14="http://schemas.microsoft.com/office/powerpoint/2010/main" val="1572262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24361"/>
            <a:ext cx="7010400" cy="707886"/>
          </a:xfrm>
          <a:prstGeom prst="rect">
            <a:avLst/>
          </a:prstGeom>
          <a:noFill/>
        </p:spPr>
        <p:txBody>
          <a:bodyPr wrap="square" rtlCol="0">
            <a:spAutoFit/>
          </a:bodyPr>
          <a:lstStyle/>
          <a:p>
            <a:pPr algn="ctr"/>
            <a:r>
              <a:rPr lang="en-US" sz="4000" dirty="0"/>
              <a:t>Major changes within Plantae</a:t>
            </a:r>
          </a:p>
        </p:txBody>
      </p:sp>
      <p:sp>
        <p:nvSpPr>
          <p:cNvPr id="3" name="TextBox 2">
            <a:extLst>
              <a:ext uri="{FF2B5EF4-FFF2-40B4-BE49-F238E27FC236}">
                <a16:creationId xmlns:a16="http://schemas.microsoft.com/office/drawing/2014/main" id="{2122E405-4EA7-762F-7CF9-2A1E00DD545C}"/>
              </a:ext>
            </a:extLst>
          </p:cNvPr>
          <p:cNvSpPr txBox="1"/>
          <p:nvPr/>
        </p:nvSpPr>
        <p:spPr>
          <a:xfrm>
            <a:off x="680976" y="1350139"/>
            <a:ext cx="556742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Evolved from green algae</a:t>
            </a:r>
          </a:p>
          <a:p>
            <a:pPr marL="285750" indent="-285750">
              <a:buFont typeface="Arial" panose="020B0604020202020204" pitchFamily="34" charset="0"/>
              <a:buChar char="•"/>
            </a:pPr>
            <a:r>
              <a:rPr lang="en-US" sz="2800" dirty="0"/>
              <a:t>Marine → fresh water → land</a:t>
            </a:r>
          </a:p>
          <a:p>
            <a:pPr marL="285750" indent="-285750">
              <a:buFont typeface="Arial" panose="020B0604020202020204" pitchFamily="34" charset="0"/>
              <a:buChar char="•"/>
            </a:pPr>
            <a:r>
              <a:rPr lang="en-US" sz="2800" dirty="0"/>
              <a:t>Two lineages of algae</a:t>
            </a:r>
          </a:p>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err="1"/>
              <a:t>Viridiplantae</a:t>
            </a:r>
            <a:endParaRPr lang="en-US" sz="2800" b="1" dirty="0"/>
          </a:p>
        </p:txBody>
      </p:sp>
      <p:pic>
        <p:nvPicPr>
          <p:cNvPr id="6" name="Picture 5" descr="A close-up of a plant&#10;&#10;Description automatically generated">
            <a:extLst>
              <a:ext uri="{FF2B5EF4-FFF2-40B4-BE49-F238E27FC236}">
                <a16:creationId xmlns:a16="http://schemas.microsoft.com/office/drawing/2014/main" id="{0D9AAFBA-28FE-B7AD-92B8-442D066A7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2" y="2215478"/>
            <a:ext cx="5432041" cy="4495012"/>
          </a:xfrm>
          <a:prstGeom prst="rect">
            <a:avLst/>
          </a:prstGeom>
        </p:spPr>
      </p:pic>
      <p:pic>
        <p:nvPicPr>
          <p:cNvPr id="8" name="Picture 7" descr="A hand holding a bunch of green algae&#10;&#10;Description automatically generated">
            <a:extLst>
              <a:ext uri="{FF2B5EF4-FFF2-40B4-BE49-F238E27FC236}">
                <a16:creationId xmlns:a16="http://schemas.microsoft.com/office/drawing/2014/main" id="{DDA16A17-70D5-0508-F1F8-E95948395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682746"/>
            <a:ext cx="4429923" cy="295697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1066800" y="76201"/>
            <a:ext cx="9982200" cy="68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pPr algn="ctr"/>
            <a:r>
              <a:rPr lang="en-US" sz="3800" b="1" dirty="0"/>
              <a:t>Modern Plant Groups (and 10 phyla)</a:t>
            </a:r>
          </a:p>
        </p:txBody>
      </p:sp>
      <p:pic>
        <p:nvPicPr>
          <p:cNvPr id="3074" name="Picture 2" descr="http://www.dereilanatureinn.ca/woodlands/mosses/MossFloor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000" r="10354"/>
          <a:stretch/>
        </p:blipFill>
        <p:spPr bwMode="auto">
          <a:xfrm>
            <a:off x="1292429" y="818587"/>
            <a:ext cx="2882096"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thumb/3/3f/Ferns02.jpg/220px-Fern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08" y="3395763"/>
            <a:ext cx="3116792" cy="33576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haronapbio-taxonomy.wikispaces.com/file/view/gymnosperm.JPG/50773567/gymnosperm.JPG"/>
          <p:cNvPicPr>
            <a:picLocks noChangeAspect="1" noChangeArrowheads="1"/>
          </p:cNvPicPr>
          <p:nvPr/>
        </p:nvPicPr>
        <p:blipFill rotWithShape="1">
          <a:blip r:embed="rId4">
            <a:extLst>
              <a:ext uri="{28A0092B-C50C-407E-A947-70E740481C1C}">
                <a14:useLocalDpi xmlns:a14="http://schemas.microsoft.com/office/drawing/2010/main" val="0"/>
              </a:ext>
            </a:extLst>
          </a:blip>
          <a:srcRect l="14802" r="13487"/>
          <a:stretch/>
        </p:blipFill>
        <p:spPr bwMode="auto">
          <a:xfrm>
            <a:off x="3620123" y="3395763"/>
            <a:ext cx="3221646" cy="3174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artandarts.com/images/photos/trees/Magnolias_04_22_07/Magnolia_Trees.JPG"/>
          <p:cNvPicPr>
            <a:picLocks noChangeAspect="1" noChangeArrowheads="1"/>
          </p:cNvPicPr>
          <p:nvPr/>
        </p:nvPicPr>
        <p:blipFill rotWithShape="1">
          <a:blip r:embed="rId5">
            <a:extLst>
              <a:ext uri="{28A0092B-C50C-407E-A947-70E740481C1C}">
                <a14:useLocalDpi xmlns:a14="http://schemas.microsoft.com/office/drawing/2010/main" val="0"/>
              </a:ext>
            </a:extLst>
          </a:blip>
          <a:srcRect l="10127"/>
          <a:stretch/>
        </p:blipFill>
        <p:spPr bwMode="auto">
          <a:xfrm>
            <a:off x="6096000" y="914400"/>
            <a:ext cx="3619685" cy="302064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tree-pictures.com/pine-tree-bonza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0900" y="3676087"/>
            <a:ext cx="4292389" cy="3077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42278" y="108422"/>
            <a:ext cx="8250845" cy="180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nchor="ctr"/>
          <a:lstStyle/>
          <a:p>
            <a:pPr defTabSz="912813" eaLnBrk="0" hangingPunct="0"/>
            <a:r>
              <a:rPr lang="en-US" sz="4000" b="1" dirty="0"/>
              <a:t>Problems with Living on Land &amp;</a:t>
            </a:r>
          </a:p>
          <a:p>
            <a:pPr defTabSz="912813" eaLnBrk="0" hangingPunct="0"/>
            <a:r>
              <a:rPr lang="en-US" sz="4000" b="1" dirty="0">
                <a:solidFill>
                  <a:srgbClr val="FF6600"/>
                </a:solidFill>
              </a:rPr>
              <a:t>Associated Adaptations</a:t>
            </a:r>
          </a:p>
        </p:txBody>
      </p:sp>
      <p:pic>
        <p:nvPicPr>
          <p:cNvPr id="1028" name="Picture 4" descr="http://im.glogster.com/media/4/31/83/78/31837882.jpg"/>
          <p:cNvPicPr>
            <a:picLocks noChangeAspect="1" noChangeArrowheads="1"/>
          </p:cNvPicPr>
          <p:nvPr/>
        </p:nvPicPr>
        <p:blipFill rotWithShape="1">
          <a:blip r:embed="rId3">
            <a:extLst>
              <a:ext uri="{28A0092B-C50C-407E-A947-70E740481C1C}">
                <a14:useLocalDpi xmlns:a14="http://schemas.microsoft.com/office/drawing/2010/main" val="0"/>
              </a:ext>
            </a:extLst>
          </a:blip>
          <a:srcRect r="27838"/>
          <a:stretch/>
        </p:blipFill>
        <p:spPr bwMode="auto">
          <a:xfrm>
            <a:off x="7620000" y="3130780"/>
            <a:ext cx="4387725" cy="36575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phschool.com/science/biology_place/biocoach/images/plants/Trachves.gif"/>
          <p:cNvPicPr>
            <a:picLocks noChangeAspect="1" noChangeArrowheads="1"/>
          </p:cNvPicPr>
          <p:nvPr/>
        </p:nvPicPr>
        <p:blipFill rotWithShape="1">
          <a:blip r:embed="rId4">
            <a:extLst>
              <a:ext uri="{28A0092B-C50C-407E-A947-70E740481C1C}">
                <a14:useLocalDpi xmlns:a14="http://schemas.microsoft.com/office/drawing/2010/main" val="0"/>
              </a:ext>
            </a:extLst>
          </a:blip>
          <a:srcRect r="59747"/>
          <a:stretch/>
        </p:blipFill>
        <p:spPr bwMode="auto">
          <a:xfrm>
            <a:off x="8693124" y="-132038"/>
            <a:ext cx="1209162" cy="47548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h2.redbubble.net/image.13516794.8945/cp,375x360,s,ffffff.u1.jpg"/>
          <p:cNvPicPr>
            <a:picLocks noChangeAspect="1" noChangeArrowheads="1"/>
          </p:cNvPicPr>
          <p:nvPr/>
        </p:nvPicPr>
        <p:blipFill rotWithShape="1">
          <a:blip r:embed="rId5">
            <a:extLst>
              <a:ext uri="{28A0092B-C50C-407E-A947-70E740481C1C}">
                <a14:useLocalDpi xmlns:a14="http://schemas.microsoft.com/office/drawing/2010/main" val="0"/>
              </a:ext>
            </a:extLst>
          </a:blip>
          <a:srcRect r="6918" b="6666"/>
          <a:stretch/>
        </p:blipFill>
        <p:spPr bwMode="auto">
          <a:xfrm>
            <a:off x="9865169" y="0"/>
            <a:ext cx="2296297" cy="3200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houragroup.com/Images/gallery/vegetabless/pepper_root_kn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639" y="4533283"/>
            <a:ext cx="2679448" cy="22685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plantbiology.msu.edu/photos/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0452" y="2125776"/>
            <a:ext cx="2825348" cy="2258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CF6D08-6136-E3A1-B533-396F8E29604E}"/>
              </a:ext>
            </a:extLst>
          </p:cNvPr>
          <p:cNvSpPr txBox="1"/>
          <p:nvPr/>
        </p:nvSpPr>
        <p:spPr>
          <a:xfrm>
            <a:off x="304801" y="2209800"/>
            <a:ext cx="520976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Desiccation </a:t>
            </a:r>
            <a:endParaRPr lang="en-US" sz="2400" dirty="0"/>
          </a:p>
          <a:p>
            <a:pPr marL="285750" indent="-285750">
              <a:buFont typeface="Arial" panose="020B0604020202020204" pitchFamily="34" charset="0"/>
              <a:buChar char="•"/>
            </a:pPr>
            <a:r>
              <a:rPr lang="en-US" sz="3200" dirty="0"/>
              <a:t>Gravity stronger</a:t>
            </a:r>
          </a:p>
          <a:p>
            <a:pPr marL="285750" indent="-285750">
              <a:buFont typeface="Arial" panose="020B0604020202020204" pitchFamily="34" charset="0"/>
              <a:buChar char="•"/>
            </a:pPr>
            <a:r>
              <a:rPr lang="en-US" sz="3200" dirty="0"/>
              <a:t>Extreme temp changes</a:t>
            </a:r>
          </a:p>
          <a:p>
            <a:pPr marL="285750" indent="-285750">
              <a:buFont typeface="Arial" panose="020B0604020202020204" pitchFamily="34" charset="0"/>
              <a:buChar char="•"/>
            </a:pPr>
            <a:r>
              <a:rPr lang="en-US" sz="3200" dirty="0"/>
              <a:t>Obtaining H</a:t>
            </a:r>
            <a:r>
              <a:rPr lang="en-US" sz="3200" baseline="-25000" dirty="0"/>
              <a:t>2</a:t>
            </a:r>
            <a:r>
              <a:rPr lang="en-US" sz="3200" dirty="0"/>
              <a:t>0 &amp; nutrients</a:t>
            </a:r>
          </a:p>
          <a:p>
            <a:pPr marL="285750" indent="-285750">
              <a:buFont typeface="Arial" panose="020B0604020202020204" pitchFamily="34" charset="0"/>
              <a:buChar char="•"/>
            </a:pPr>
            <a:r>
              <a:rPr lang="en-US" sz="3200" dirty="0"/>
              <a:t>UV stronger</a:t>
            </a:r>
          </a:p>
          <a:p>
            <a:pPr marL="285750" indent="-285750">
              <a:buFont typeface="Arial" panose="020B0604020202020204" pitchFamily="34" charset="0"/>
              <a:buChar char="•"/>
            </a:pPr>
            <a:r>
              <a:rPr lang="en-US" sz="3200" dirty="0"/>
              <a:t>Reproduction harder</a:t>
            </a:r>
            <a:r>
              <a:rPr lang="en-US" sz="3200" dirty="0">
                <a:solidFill>
                  <a:srgbClr val="FF6600"/>
                </a:solidFill>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808798" y="-77000"/>
            <a:ext cx="60960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nchor="ctr"/>
          <a:lstStyle/>
          <a:p>
            <a:pPr algn="ctr" defTabSz="912813" eaLnBrk="0" hangingPunct="0"/>
            <a:r>
              <a:rPr lang="en-US" sz="4400" b="1" dirty="0">
                <a:solidFill>
                  <a:srgbClr val="008000"/>
                </a:solidFill>
              </a:rPr>
              <a:t>Non-Vascular Plants</a:t>
            </a:r>
          </a:p>
        </p:txBody>
      </p:sp>
      <p:sp>
        <p:nvSpPr>
          <p:cNvPr id="29699" name="Rectangle 3"/>
          <p:cNvSpPr>
            <a:spLocks noChangeArrowheads="1"/>
          </p:cNvSpPr>
          <p:nvPr/>
        </p:nvSpPr>
        <p:spPr bwMode="auto">
          <a:xfrm>
            <a:off x="228600" y="1258087"/>
            <a:ext cx="3838875" cy="54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77" tIns="51289" rIns="102577" bIns="51289"/>
          <a:lstStyle/>
          <a:p>
            <a:pPr defTabSz="912813" eaLnBrk="0" hangingPunct="0">
              <a:spcBef>
                <a:spcPct val="20000"/>
              </a:spcBef>
              <a:buSzPct val="100000"/>
            </a:pPr>
            <a:r>
              <a:rPr lang="en-US" sz="2800" b="1" dirty="0"/>
              <a:t>Key characteristics:</a:t>
            </a:r>
          </a:p>
          <a:p>
            <a:pPr marL="457200" indent="-457200" defTabSz="912813" eaLnBrk="0" hangingPunct="0">
              <a:spcBef>
                <a:spcPct val="20000"/>
              </a:spcBef>
              <a:buSzPct val="100000"/>
              <a:buFont typeface="Arial" panose="020B0604020202020204" pitchFamily="34" charset="0"/>
              <a:buChar char="•"/>
            </a:pPr>
            <a:r>
              <a:rPr lang="en-US" sz="2800" dirty="0"/>
              <a:t>Gametophyte is dominant phase of life cycle</a:t>
            </a:r>
          </a:p>
          <a:p>
            <a:pPr marL="457200" indent="-457200" defTabSz="912813" eaLnBrk="0" hangingPunct="0">
              <a:spcBef>
                <a:spcPct val="20000"/>
              </a:spcBef>
              <a:buSzPct val="100000"/>
              <a:buFont typeface="Arial" panose="020B0604020202020204" pitchFamily="34" charset="0"/>
              <a:buChar char="•"/>
            </a:pPr>
            <a:r>
              <a:rPr lang="en-US" sz="2800" dirty="0"/>
              <a:t>Require water for sexual repro</a:t>
            </a:r>
          </a:p>
          <a:p>
            <a:pPr marL="457200" indent="-457200" defTabSz="912813" eaLnBrk="0" hangingPunct="0">
              <a:spcBef>
                <a:spcPct val="20000"/>
              </a:spcBef>
              <a:buSzPct val="100000"/>
              <a:buFont typeface="Arial" panose="020B0604020202020204" pitchFamily="34" charset="0"/>
              <a:buChar char="•"/>
            </a:pPr>
            <a:r>
              <a:rPr lang="en-US" sz="2800" dirty="0"/>
              <a:t>Homosporous</a:t>
            </a:r>
          </a:p>
          <a:p>
            <a:pPr marL="457200" indent="-457200" defTabSz="912813" eaLnBrk="0" hangingPunct="0">
              <a:spcBef>
                <a:spcPct val="20000"/>
              </a:spcBef>
              <a:buSzPct val="100000"/>
              <a:buFont typeface="Arial" panose="020B0604020202020204" pitchFamily="34" charset="0"/>
              <a:buChar char="•"/>
            </a:pPr>
            <a:r>
              <a:rPr lang="en-US" sz="2800" dirty="0"/>
              <a:t>No vascular tissue – small size and </a:t>
            </a:r>
            <a:r>
              <a:rPr lang="en-US" sz="2800" dirty="0">
                <a:solidFill>
                  <a:srgbClr val="FF6600"/>
                </a:solidFill>
              </a:rPr>
              <a:t>what environment?</a:t>
            </a:r>
          </a:p>
          <a:p>
            <a:pPr marL="457200" indent="-457200" defTabSz="912813" eaLnBrk="0" hangingPunct="0">
              <a:spcBef>
                <a:spcPct val="20000"/>
              </a:spcBef>
              <a:buSzPct val="100000"/>
              <a:buFont typeface="Arial" panose="020B0604020202020204" pitchFamily="34" charset="0"/>
              <a:buChar char="•"/>
            </a:pPr>
            <a:r>
              <a:rPr lang="en-US" sz="2800" dirty="0"/>
              <a:t>Three phyla</a:t>
            </a:r>
          </a:p>
          <a:p>
            <a:pPr marL="457200" indent="-457200" defTabSz="912813" eaLnBrk="0" hangingPunct="0">
              <a:spcBef>
                <a:spcPct val="20000"/>
              </a:spcBef>
              <a:buSzPct val="100000"/>
              <a:buFont typeface="Arial" panose="020B0604020202020204" pitchFamily="34" charset="0"/>
              <a:buChar char="•"/>
            </a:pPr>
            <a:endParaRPr lang="en-US" sz="2800" dirty="0">
              <a:solidFill>
                <a:srgbClr val="FF6600"/>
              </a:solidFill>
            </a:endParaRPr>
          </a:p>
          <a:p>
            <a:pPr marL="457200" indent="-457200" defTabSz="912813" eaLnBrk="0" hangingPunct="0">
              <a:spcBef>
                <a:spcPct val="20000"/>
              </a:spcBef>
              <a:buSzPct val="100000"/>
              <a:buFont typeface="Arial" panose="020B0604020202020204" pitchFamily="34" charset="0"/>
              <a:buChar char="•"/>
            </a:pPr>
            <a:endParaRPr lang="en-US" sz="2800" dirty="0"/>
          </a:p>
          <a:p>
            <a:pPr defTabSz="912813" eaLnBrk="0" hangingPunct="0">
              <a:spcBef>
                <a:spcPct val="20000"/>
              </a:spcBef>
              <a:buSzPct val="100000"/>
            </a:pPr>
            <a:endParaRPr lang="en-US" sz="2800" dirty="0"/>
          </a:p>
        </p:txBody>
      </p:sp>
      <p:pic>
        <p:nvPicPr>
          <p:cNvPr id="1026" name="Picture 2" descr="http://1.bp.blogspot.com/_e8UnOo2PQhY/TG0Wg9bSr0I/AAAAAAAAAmo/Zhih6YdML7I/s1600/Cool+Stream+Moss+Coverd+Rocks+Wp+T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1" y="109828"/>
            <a:ext cx="4810423" cy="3607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hecanadianencyclopedia.com/media/liverwort-46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3075" y="3754299"/>
            <a:ext cx="4477350" cy="3074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moss spe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575" y="3865023"/>
            <a:ext cx="2857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6370688"/>
            <a:ext cx="1441420" cy="369332"/>
          </a:xfrm>
          <a:prstGeom prst="rect">
            <a:avLst/>
          </a:prstGeom>
          <a:noFill/>
        </p:spPr>
        <p:txBody>
          <a:bodyPr wrap="none" rtlCol="0">
            <a:spAutoFit/>
          </a:bodyPr>
          <a:lstStyle/>
          <a:p>
            <a:r>
              <a:rPr lang="en-US" dirty="0"/>
              <a:t>Moss sperm</a:t>
            </a:r>
          </a:p>
        </p:txBody>
      </p:sp>
      <p:pic>
        <p:nvPicPr>
          <p:cNvPr id="4" name="Picture 4" descr="Image result for moss spo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961" y="1383279"/>
            <a:ext cx="3598250" cy="2489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p:cNvSpPr txBox="1">
            <a:spLocks noChangeArrowheads="1"/>
          </p:cNvSpPr>
          <p:nvPr/>
        </p:nvSpPr>
        <p:spPr bwMode="auto">
          <a:xfrm>
            <a:off x="7842250" y="5932488"/>
            <a:ext cx="207222" cy="5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577" tIns="51289" rIns="102577" bIns="51289">
            <a:spAutoFit/>
          </a:bodyPr>
          <a:lstStyle>
            <a:lvl1pPr defTabSz="1025525" eaLnBrk="0" hangingPunct="0">
              <a:defRPr>
                <a:solidFill>
                  <a:schemeClr val="tx1"/>
                </a:solidFill>
                <a:latin typeface="Arial" charset="0"/>
              </a:defRPr>
            </a:lvl1pPr>
            <a:lvl2pPr marL="742950" indent="-285750" defTabSz="1025525" eaLnBrk="0" hangingPunct="0">
              <a:defRPr>
                <a:solidFill>
                  <a:schemeClr val="tx1"/>
                </a:solidFill>
                <a:latin typeface="Arial" charset="0"/>
              </a:defRPr>
            </a:lvl2pPr>
            <a:lvl3pPr marL="1143000" indent="-228600" defTabSz="1025525" eaLnBrk="0" hangingPunct="0">
              <a:defRPr>
                <a:solidFill>
                  <a:schemeClr val="tx1"/>
                </a:solidFill>
                <a:latin typeface="Arial" charset="0"/>
              </a:defRPr>
            </a:lvl3pPr>
            <a:lvl4pPr marL="1600200" indent="-228600" defTabSz="1025525" eaLnBrk="0" hangingPunct="0">
              <a:defRPr>
                <a:solidFill>
                  <a:schemeClr val="tx1"/>
                </a:solidFill>
                <a:latin typeface="Arial" charset="0"/>
              </a:defRPr>
            </a:lvl4pPr>
            <a:lvl5pPr marL="2057400" indent="-228600" defTabSz="1025525" eaLnBrk="0" hangingPunct="0">
              <a:defRPr>
                <a:solidFill>
                  <a:schemeClr val="tx1"/>
                </a:solidFill>
                <a:latin typeface="Arial" charset="0"/>
              </a:defRPr>
            </a:lvl5pPr>
            <a:lvl6pPr marL="2514600" indent="-228600" defTabSz="1025525" eaLnBrk="0" fontAlgn="base" hangingPunct="0">
              <a:spcBef>
                <a:spcPct val="0"/>
              </a:spcBef>
              <a:spcAft>
                <a:spcPct val="0"/>
              </a:spcAft>
              <a:defRPr>
                <a:solidFill>
                  <a:schemeClr val="tx1"/>
                </a:solidFill>
                <a:latin typeface="Arial" charset="0"/>
              </a:defRPr>
            </a:lvl6pPr>
            <a:lvl7pPr marL="2971800" indent="-228600" defTabSz="1025525" eaLnBrk="0" fontAlgn="base" hangingPunct="0">
              <a:spcBef>
                <a:spcPct val="0"/>
              </a:spcBef>
              <a:spcAft>
                <a:spcPct val="0"/>
              </a:spcAft>
              <a:defRPr>
                <a:solidFill>
                  <a:schemeClr val="tx1"/>
                </a:solidFill>
                <a:latin typeface="Arial" charset="0"/>
              </a:defRPr>
            </a:lvl7pPr>
            <a:lvl8pPr marL="3429000" indent="-228600" defTabSz="1025525" eaLnBrk="0" fontAlgn="base" hangingPunct="0">
              <a:spcBef>
                <a:spcPct val="0"/>
              </a:spcBef>
              <a:spcAft>
                <a:spcPct val="0"/>
              </a:spcAft>
              <a:defRPr>
                <a:solidFill>
                  <a:schemeClr val="tx1"/>
                </a:solidFill>
                <a:latin typeface="Arial" charset="0"/>
              </a:defRPr>
            </a:lvl8pPr>
            <a:lvl9pPr marL="3886200" indent="-228600" defTabSz="1025525" eaLnBrk="0" fontAlgn="base" hangingPunct="0">
              <a:spcBef>
                <a:spcPct val="0"/>
              </a:spcBef>
              <a:spcAft>
                <a:spcPct val="0"/>
              </a:spcAft>
              <a:defRPr>
                <a:solidFill>
                  <a:schemeClr val="tx1"/>
                </a:solidFill>
                <a:latin typeface="Arial" charset="0"/>
              </a:defRPr>
            </a:lvl9pPr>
          </a:lstStyle>
          <a:p>
            <a:endParaRPr lang="en-US" sz="2700">
              <a:latin typeface="Times New Roman" pitchFamily="18" charset="0"/>
            </a:endParaRPr>
          </a:p>
        </p:txBody>
      </p:sp>
      <p:pic>
        <p:nvPicPr>
          <p:cNvPr id="3074" name="Picture 2" descr="http://www.bio.miami.edu/dana/pix/moss_archegonium.jpg"/>
          <p:cNvPicPr>
            <a:picLocks noChangeAspect="1" noChangeArrowheads="1"/>
          </p:cNvPicPr>
          <p:nvPr/>
        </p:nvPicPr>
        <p:blipFill rotWithShape="1">
          <a:blip r:embed="rId2">
            <a:extLst>
              <a:ext uri="{28A0092B-C50C-407E-A947-70E740481C1C}">
                <a14:useLocalDpi xmlns:a14="http://schemas.microsoft.com/office/drawing/2010/main" val="0"/>
              </a:ext>
            </a:extLst>
          </a:blip>
          <a:srcRect r="60388"/>
          <a:stretch/>
        </p:blipFill>
        <p:spPr bwMode="auto">
          <a:xfrm>
            <a:off x="8915401" y="3235355"/>
            <a:ext cx="3276600" cy="36226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mossandstonegardens.com/blog/wp-content/uploads/2011/06/Moss-acidit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534"/>
          <a:stretch/>
        </p:blipFill>
        <p:spPr bwMode="auto">
          <a:xfrm>
            <a:off x="6939668" y="6752"/>
            <a:ext cx="528223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oss rhizo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 y="3615884"/>
            <a:ext cx="2895600" cy="3194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ss spo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0191" y="3465653"/>
            <a:ext cx="4876800" cy="3243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A3B96E-9BC9-4266-B91F-FA2025F20A2B}"/>
              </a:ext>
            </a:extLst>
          </p:cNvPr>
          <p:cNvSpPr txBox="1"/>
          <p:nvPr/>
        </p:nvSpPr>
        <p:spPr>
          <a:xfrm>
            <a:off x="181234" y="255165"/>
            <a:ext cx="6601487" cy="707886"/>
          </a:xfrm>
          <a:prstGeom prst="rect">
            <a:avLst/>
          </a:prstGeom>
          <a:noFill/>
        </p:spPr>
        <p:txBody>
          <a:bodyPr wrap="none" rtlCol="0">
            <a:spAutoFit/>
          </a:bodyPr>
          <a:lstStyle/>
          <a:p>
            <a:r>
              <a:rPr lang="en-US" sz="4000" dirty="0">
                <a:solidFill>
                  <a:srgbClr val="00B050"/>
                </a:solidFill>
              </a:rPr>
              <a:t>Phylum Bryophyta (mosses)</a:t>
            </a:r>
          </a:p>
        </p:txBody>
      </p:sp>
      <p:sp>
        <p:nvSpPr>
          <p:cNvPr id="4" name="TextBox 3">
            <a:extLst>
              <a:ext uri="{FF2B5EF4-FFF2-40B4-BE49-F238E27FC236}">
                <a16:creationId xmlns:a16="http://schemas.microsoft.com/office/drawing/2014/main" id="{4B0DEE9D-9678-4D91-B73A-BD9FABF6CE4B}"/>
              </a:ext>
            </a:extLst>
          </p:cNvPr>
          <p:cNvSpPr txBox="1"/>
          <p:nvPr/>
        </p:nvSpPr>
        <p:spPr>
          <a:xfrm>
            <a:off x="146510" y="1143000"/>
            <a:ext cx="5977149" cy="1938992"/>
          </a:xfrm>
          <a:prstGeom prst="rect">
            <a:avLst/>
          </a:prstGeom>
          <a:noFill/>
        </p:spPr>
        <p:txBody>
          <a:bodyPr wrap="none" rtlCol="0">
            <a:spAutoFit/>
          </a:bodyPr>
          <a:lstStyle/>
          <a:p>
            <a:pPr marL="285750" indent="-285750">
              <a:buFont typeface="Arial" panose="020B0604020202020204" pitchFamily="34" charset="0"/>
              <a:buChar char="•"/>
            </a:pPr>
            <a:r>
              <a:rPr lang="en-US" sz="2400" dirty="0"/>
              <a:t>10,000 sp.</a:t>
            </a:r>
          </a:p>
          <a:p>
            <a:pPr marL="285750" indent="-285750">
              <a:buFont typeface="Arial" panose="020B0604020202020204" pitchFamily="34" charset="0"/>
              <a:buChar char="•"/>
            </a:pPr>
            <a:r>
              <a:rPr lang="en-US" sz="2400" dirty="0"/>
              <a:t>Gametophytes leafy and spiral</a:t>
            </a:r>
          </a:p>
          <a:p>
            <a:pPr marL="285750" indent="-285750">
              <a:buFont typeface="Arial" panose="020B0604020202020204" pitchFamily="34" charset="0"/>
              <a:buChar char="•"/>
            </a:pPr>
            <a:r>
              <a:rPr lang="en-US" sz="2400" dirty="0"/>
              <a:t>Anchored to substrate with </a:t>
            </a:r>
            <a:r>
              <a:rPr lang="en-US" sz="2400" b="1" dirty="0"/>
              <a:t>Rhizoid</a:t>
            </a:r>
            <a:endParaRPr lang="en-US" sz="2400" dirty="0"/>
          </a:p>
          <a:p>
            <a:pPr marL="285750" indent="-285750">
              <a:buFont typeface="Arial" panose="020B0604020202020204" pitchFamily="34" charset="0"/>
              <a:buChar char="•"/>
            </a:pPr>
            <a:r>
              <a:rPr lang="en-US" sz="2400" dirty="0">
                <a:solidFill>
                  <a:srgbClr val="FF6600"/>
                </a:solidFill>
              </a:rPr>
              <a:t>How obtain water?</a:t>
            </a:r>
          </a:p>
          <a:p>
            <a:pPr marL="285750" indent="-285750">
              <a:buFont typeface="Arial" panose="020B0604020202020204" pitchFamily="34" charset="0"/>
              <a:buChar char="•"/>
            </a:pPr>
            <a:r>
              <a:rPr lang="en-US" sz="2400" dirty="0"/>
              <a:t>Wet environments, but drought resistant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Young protonema M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560172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11"/>
          <p:cNvSpPr txBox="1">
            <a:spLocks noChangeArrowheads="1"/>
          </p:cNvSpPr>
          <p:nvPr/>
        </p:nvSpPr>
        <p:spPr bwMode="auto">
          <a:xfrm>
            <a:off x="838200" y="636657"/>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t>Protonema</a:t>
            </a:r>
            <a:endParaRPr lang="en-US" sz="2400" b="1" dirty="0"/>
          </a:p>
        </p:txBody>
      </p:sp>
      <p:sp>
        <p:nvSpPr>
          <p:cNvPr id="10" name="Text Box 11"/>
          <p:cNvSpPr txBox="1">
            <a:spLocks noChangeArrowheads="1"/>
          </p:cNvSpPr>
          <p:nvPr/>
        </p:nvSpPr>
        <p:spPr bwMode="auto">
          <a:xfrm>
            <a:off x="8066149" y="2247900"/>
            <a:ext cx="2151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Gametophyte</a:t>
            </a:r>
          </a:p>
        </p:txBody>
      </p:sp>
      <p:sp>
        <p:nvSpPr>
          <p:cNvPr id="2" name="TextBox 1">
            <a:extLst>
              <a:ext uri="{FF2B5EF4-FFF2-40B4-BE49-F238E27FC236}">
                <a16:creationId xmlns:a16="http://schemas.microsoft.com/office/drawing/2014/main" id="{C3B149AB-4E89-5708-E208-F251274D3778}"/>
              </a:ext>
            </a:extLst>
          </p:cNvPr>
          <p:cNvSpPr txBox="1"/>
          <p:nvPr/>
        </p:nvSpPr>
        <p:spPr>
          <a:xfrm>
            <a:off x="7239000" y="511314"/>
            <a:ext cx="3805850" cy="707886"/>
          </a:xfrm>
          <a:prstGeom prst="rect">
            <a:avLst/>
          </a:prstGeom>
          <a:noFill/>
        </p:spPr>
        <p:txBody>
          <a:bodyPr wrap="none" rtlCol="0">
            <a:spAutoFit/>
          </a:bodyPr>
          <a:lstStyle/>
          <a:p>
            <a:r>
              <a:rPr lang="en-US" sz="4000" dirty="0"/>
              <a:t>Moss Life Cycle</a:t>
            </a:r>
          </a:p>
        </p:txBody>
      </p:sp>
      <p:pic>
        <p:nvPicPr>
          <p:cNvPr id="4" name="Picture 3" descr="A close up of moss&#10;&#10;Description automatically generated">
            <a:extLst>
              <a:ext uri="{FF2B5EF4-FFF2-40B4-BE49-F238E27FC236}">
                <a16:creationId xmlns:a16="http://schemas.microsoft.com/office/drawing/2014/main" id="{8FAE70FF-E080-D227-59DB-6448A3FFC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274" y="2864530"/>
            <a:ext cx="5982725" cy="3993469"/>
          </a:xfrm>
          <a:prstGeom prst="rect">
            <a:avLst/>
          </a:prstGeom>
        </p:spPr>
      </p:pic>
      <p:sp>
        <p:nvSpPr>
          <p:cNvPr id="5" name="TextBox 4">
            <a:extLst>
              <a:ext uri="{FF2B5EF4-FFF2-40B4-BE49-F238E27FC236}">
                <a16:creationId xmlns:a16="http://schemas.microsoft.com/office/drawing/2014/main" id="{9A49A336-D754-6783-1B95-DA10139301A7}"/>
              </a:ext>
            </a:extLst>
          </p:cNvPr>
          <p:cNvSpPr txBox="1"/>
          <p:nvPr/>
        </p:nvSpPr>
        <p:spPr>
          <a:xfrm>
            <a:off x="31531" y="5254466"/>
            <a:ext cx="6369269" cy="1569660"/>
          </a:xfrm>
          <a:prstGeom prst="rect">
            <a:avLst/>
          </a:prstGeom>
          <a:solidFill>
            <a:schemeClr val="bg1"/>
          </a:solidFill>
        </p:spPr>
        <p:txBody>
          <a:bodyPr wrap="square" rtlCol="0">
            <a:spAutoFit/>
          </a:bodyPr>
          <a:lstStyle/>
          <a:p>
            <a:r>
              <a:rPr lang="en-US" sz="3200" dirty="0">
                <a:solidFill>
                  <a:srgbClr val="FF0000"/>
                </a:solidFill>
              </a:rPr>
              <a:t>OBSERVE</a:t>
            </a:r>
          </a:p>
          <a:p>
            <a:pPr marL="457200" indent="-457200">
              <a:buFont typeface="Arial" panose="020B0604020202020204" pitchFamily="34" charset="0"/>
              <a:buChar char="•"/>
            </a:pPr>
            <a:r>
              <a:rPr lang="en-US" sz="3200" dirty="0">
                <a:solidFill>
                  <a:srgbClr val="FF0000"/>
                </a:solidFill>
              </a:rPr>
              <a:t>Protonema</a:t>
            </a:r>
          </a:p>
          <a:p>
            <a:pPr marL="457200" indent="-457200">
              <a:buFont typeface="Arial" panose="020B0604020202020204" pitchFamily="34" charset="0"/>
              <a:buChar char="•"/>
            </a:pPr>
            <a:r>
              <a:rPr lang="en-US" sz="3200" dirty="0">
                <a:solidFill>
                  <a:srgbClr val="FF0000"/>
                </a:solidFill>
              </a:rPr>
              <a:t>Gametophyte (break piece off)</a:t>
            </a:r>
          </a:p>
        </p:txBody>
      </p:sp>
    </p:spTree>
    <p:extLst>
      <p:ext uri="{BB962C8B-B14F-4D97-AF65-F5344CB8AC3E}">
        <p14:creationId xmlns:p14="http://schemas.microsoft.com/office/powerpoint/2010/main" val="102679459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13990</TotalTime>
  <Words>914</Words>
  <Application>Microsoft Office PowerPoint</Application>
  <PresentationFormat>Widescreen</PresentationFormat>
  <Paragraphs>178</Paragraphs>
  <Slides>34</Slides>
  <Notes>9</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What’s next roots or leaves?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Phylum Lycophyta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Darly Karns</dc:creator>
  <cp:lastModifiedBy>Brian Gall</cp:lastModifiedBy>
  <cp:revision>288</cp:revision>
  <cp:lastPrinted>2012-09-21T22:15:18Z</cp:lastPrinted>
  <dcterms:created xsi:type="dcterms:W3CDTF">2006-01-30T13:36:59Z</dcterms:created>
  <dcterms:modified xsi:type="dcterms:W3CDTF">2025-02-03T19:49:25Z</dcterms:modified>
</cp:coreProperties>
</file>