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1"/>
  </p:notesMasterIdLst>
  <p:handoutMasterIdLst>
    <p:handoutMasterId r:id="rId52"/>
  </p:handoutMasterIdLst>
  <p:sldIdLst>
    <p:sldId id="315" r:id="rId2"/>
    <p:sldId id="308" r:id="rId3"/>
    <p:sldId id="311" r:id="rId4"/>
    <p:sldId id="313" r:id="rId5"/>
    <p:sldId id="314" r:id="rId6"/>
    <p:sldId id="257" r:id="rId7"/>
    <p:sldId id="287" r:id="rId8"/>
    <p:sldId id="332" r:id="rId9"/>
    <p:sldId id="477" r:id="rId10"/>
    <p:sldId id="291" r:id="rId11"/>
    <p:sldId id="379" r:id="rId12"/>
    <p:sldId id="439" r:id="rId13"/>
    <p:sldId id="444" r:id="rId14"/>
    <p:sldId id="442" r:id="rId15"/>
    <p:sldId id="292" r:id="rId16"/>
    <p:sldId id="462" r:id="rId17"/>
    <p:sldId id="293" r:id="rId18"/>
    <p:sldId id="349" r:id="rId19"/>
    <p:sldId id="445" r:id="rId20"/>
    <p:sldId id="450" r:id="rId21"/>
    <p:sldId id="475" r:id="rId22"/>
    <p:sldId id="301" r:id="rId23"/>
    <p:sldId id="382" r:id="rId24"/>
    <p:sldId id="331" r:id="rId25"/>
    <p:sldId id="431" r:id="rId26"/>
    <p:sldId id="430" r:id="rId27"/>
    <p:sldId id="452" r:id="rId28"/>
    <p:sldId id="464" r:id="rId29"/>
    <p:sldId id="302" r:id="rId30"/>
    <p:sldId id="479" r:id="rId31"/>
    <p:sldId id="278" r:id="rId32"/>
    <p:sldId id="279" r:id="rId33"/>
    <p:sldId id="453" r:id="rId34"/>
    <p:sldId id="393" r:id="rId35"/>
    <p:sldId id="388" r:id="rId36"/>
    <p:sldId id="403" r:id="rId37"/>
    <p:sldId id="298" r:id="rId38"/>
    <p:sldId id="299" r:id="rId39"/>
    <p:sldId id="267" r:id="rId40"/>
    <p:sldId id="363" r:id="rId41"/>
    <p:sldId id="398" r:id="rId42"/>
    <p:sldId id="456" r:id="rId43"/>
    <p:sldId id="337" r:id="rId44"/>
    <p:sldId id="341" r:id="rId45"/>
    <p:sldId id="324" r:id="rId46"/>
    <p:sldId id="325" r:id="rId47"/>
    <p:sldId id="270" r:id="rId48"/>
    <p:sldId id="367" r:id="rId49"/>
    <p:sldId id="343" r:id="rId50"/>
  </p:sldIdLst>
  <p:sldSz cx="10890250" cy="6126163"/>
  <p:notesSz cx="6881813" cy="9296400"/>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1929" userDrawn="1">
          <p15:clr>
            <a:srgbClr val="A4A3A4"/>
          </p15:clr>
        </p15:guide>
        <p15:guide id="2" pos="343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 Gall" initials="BG" lastIdx="1" clrIdx="0">
    <p:extLst>
      <p:ext uri="{19B8F6BF-5375-455C-9EA6-DF929625EA0E}">
        <p15:presenceInfo xmlns:p15="http://schemas.microsoft.com/office/powerpoint/2012/main" userId="S::gall@hanover.edu::827c4fa194b159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009900"/>
    <a:srgbClr val="CC6600"/>
    <a:srgbClr val="DDD2C9"/>
    <a:srgbClr val="FFFFCC"/>
    <a:srgbClr val="CCFFCC"/>
    <a:srgbClr val="CCFF33"/>
    <a:srgbClr val="CCEC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5441" autoAdjust="0"/>
  </p:normalViewPr>
  <p:slideViewPr>
    <p:cSldViewPr>
      <p:cViewPr varScale="1">
        <p:scale>
          <a:sx n="62" d="100"/>
          <a:sy n="62" d="100"/>
        </p:scale>
        <p:origin x="988" y="52"/>
      </p:cViewPr>
      <p:guideLst>
        <p:guide orient="horz" pos="1929"/>
        <p:guide pos="343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9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139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7575" y="4416425"/>
            <a:ext cx="5046663" cy="4183063"/>
          </a:xfrm>
          <a:prstGeom prst="rect">
            <a:avLst/>
          </a:prstGeom>
          <a:noFill/>
          <a:ln w="12700">
            <a:noFill/>
            <a:miter lim="800000"/>
            <a:headEnd/>
            <a:tailEnd/>
          </a:ln>
          <a:effectLst/>
        </p:spPr>
        <p:txBody>
          <a:bodyPr vert="horz" wrap="square" lIns="91483" tIns="44939" rIns="91483" bIns="4493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4211" name="Rectangle 3"/>
          <p:cNvSpPr>
            <a:spLocks noGrp="1" noRot="1" noChangeAspect="1" noChangeArrowheads="1" noTextEdit="1"/>
          </p:cNvSpPr>
          <p:nvPr>
            <p:ph type="sldImg" idx="2"/>
          </p:nvPr>
        </p:nvSpPr>
        <p:spPr bwMode="auto">
          <a:xfrm>
            <a:off x="676275" y="884238"/>
            <a:ext cx="5530850" cy="3111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502856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Fe4G9tTzeW0"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idx="4294967295"/>
          </p:nvPr>
        </p:nvSpPr>
        <p:spPr bwMode="auto">
          <a:xfrm>
            <a:off x="3897313" y="8829675"/>
            <a:ext cx="2982912"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1087937-141E-4235-9D43-FEE883AD7558}" type="slidenum">
              <a:rPr lang="en-US"/>
              <a:pPr/>
              <a:t>9</a:t>
            </a:fld>
            <a:endParaRPr lang="en-US"/>
          </a:p>
        </p:txBody>
      </p:sp>
      <p:sp>
        <p:nvSpPr>
          <p:cNvPr id="100355" name="Rectangle 1026"/>
          <p:cNvSpPr>
            <a:spLocks noGrp="1" noRot="1" noChangeAspect="1" noChangeArrowheads="1" noTextEdit="1"/>
          </p:cNvSpPr>
          <p:nvPr>
            <p:ph type="sldImg"/>
          </p:nvPr>
        </p:nvSpPr>
        <p:spPr>
          <a:xfrm>
            <a:off x="344488" y="698500"/>
            <a:ext cx="6194425" cy="3486150"/>
          </a:xfrm>
          <a:ln/>
        </p:spPr>
      </p:sp>
      <p:sp>
        <p:nvSpPr>
          <p:cNvPr id="100356" name="Rectangle 1027"/>
          <p:cNvSpPr>
            <a:spLocks noGrp="1" noChangeArrowheads="1"/>
          </p:cNvSpPr>
          <p:nvPr>
            <p:ph type="body" idx="1"/>
          </p:nvPr>
        </p:nvSpPr>
        <p:spPr>
          <a:xfrm>
            <a:off x="915988" y="4416425"/>
            <a:ext cx="5049837"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2" tIns="46217" rIns="92432" bIns="46217"/>
          <a:lstStyle/>
          <a:p>
            <a:pPr eaLnBrk="1" hangingPunct="1"/>
            <a:r>
              <a:rPr lang="el-GR" b="1">
                <a:solidFill>
                  <a:srgbClr val="231A06"/>
                </a:solidFill>
                <a:cs typeface="Arial" charset="0"/>
              </a:rPr>
              <a:t>Figure 26.5: Fungal evolution: cladogram of major phyla of fungi</a:t>
            </a:r>
            <a:r>
              <a:rPr lang="en-US" b="1">
                <a:solidFill>
                  <a:srgbClr val="231A06"/>
                </a:solidFill>
                <a:cs typeface="Arial" charset="0"/>
              </a:rPr>
              <a:t>.</a:t>
            </a:r>
            <a:r>
              <a:rPr lang="el-GR" b="1">
                <a:solidFill>
                  <a:srgbClr val="231A06"/>
                </a:solidFill>
                <a:cs typeface="Arial" charset="0"/>
              </a:rPr>
              <a:t> </a:t>
            </a:r>
            <a:endParaRPr lang="en-US" b="1">
              <a:solidFill>
                <a:srgbClr val="231A06"/>
              </a:solidFill>
              <a:cs typeface="Arial" charset="0"/>
            </a:endParaRPr>
          </a:p>
          <a:p>
            <a:pPr eaLnBrk="1" hangingPunct="1"/>
            <a:r>
              <a:rPr lang="el-GR">
                <a:solidFill>
                  <a:srgbClr val="231A06"/>
                </a:solidFill>
                <a:cs typeface="Arial" charset="0"/>
              </a:rPr>
              <a:t>This cladogram shows phylogenetic relationships among living fungi, based on comparisons of ribosomal and nuclear gene sequence data for many species. The chytrids were the lineage that branched off first during fungal evolution. Note that ascomycetes and basidiomycetes are sister clades. Remember that the phylogeny of fungi is a work in process.</a:t>
            </a:r>
          </a:p>
        </p:txBody>
      </p:sp>
    </p:spTree>
    <p:extLst>
      <p:ext uri="{BB962C8B-B14F-4D97-AF65-F5344CB8AC3E}">
        <p14:creationId xmlns:p14="http://schemas.microsoft.com/office/powerpoint/2010/main" val="3278360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8786" name="Rectangle 7"/>
          <p:cNvSpPr>
            <a:spLocks noGrp="1" noChangeArrowheads="1"/>
          </p:cNvSpPr>
          <p:nvPr>
            <p:ph type="sldNum" sz="quarter" idx="4294967295"/>
          </p:nvPr>
        </p:nvSpPr>
        <p:spPr bwMode="auto">
          <a:xfrm>
            <a:off x="3897313" y="8829675"/>
            <a:ext cx="2982912"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5667EC5-6B43-43CA-88FB-C0FB66AA3494}" type="slidenum">
              <a:rPr lang="en-US"/>
              <a:pPr/>
              <a:t>41</a:t>
            </a:fld>
            <a:endParaRPr lang="en-US"/>
          </a:p>
        </p:txBody>
      </p:sp>
      <p:sp>
        <p:nvSpPr>
          <p:cNvPr id="118787" name="Rectangle 2"/>
          <p:cNvSpPr>
            <a:spLocks noGrp="1" noRot="1" noChangeAspect="1" noChangeArrowheads="1" noTextEdit="1"/>
          </p:cNvSpPr>
          <p:nvPr>
            <p:ph type="sldImg"/>
          </p:nvPr>
        </p:nvSpPr>
        <p:spPr>
          <a:xfrm>
            <a:off x="344488" y="698500"/>
            <a:ext cx="6194425" cy="3486150"/>
          </a:xfrm>
          <a:ln/>
        </p:spPr>
      </p:sp>
      <p:sp>
        <p:nvSpPr>
          <p:cNvPr id="118788" name="Rectangle 3"/>
          <p:cNvSpPr>
            <a:spLocks noGrp="1" noChangeArrowheads="1"/>
          </p:cNvSpPr>
          <p:nvPr>
            <p:ph type="body" idx="1"/>
          </p:nvPr>
        </p:nvSpPr>
        <p:spPr>
          <a:xfrm>
            <a:off x="915988" y="4416425"/>
            <a:ext cx="5049837"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2" tIns="46217" rIns="92432" bIns="46217"/>
          <a:lstStyle/>
          <a:p>
            <a:pPr eaLnBrk="1" hangingPunct="1"/>
            <a:r>
              <a:rPr lang="el-GR" b="1">
                <a:solidFill>
                  <a:srgbClr val="231A06"/>
                </a:solidFill>
                <a:cs typeface="Arial" charset="0"/>
              </a:rPr>
              <a:t>Figure 26.20: Lichens.</a:t>
            </a:r>
            <a:endParaRPr lang="el-GR">
              <a:solidFill>
                <a:srgbClr val="000000"/>
              </a:solidFill>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6258" name="Rectangle 7"/>
          <p:cNvSpPr>
            <a:spLocks noGrp="1" noChangeArrowheads="1"/>
          </p:cNvSpPr>
          <p:nvPr>
            <p:ph type="sldNum" sz="quarter" idx="4294967295"/>
          </p:nvPr>
        </p:nvSpPr>
        <p:spPr bwMode="auto">
          <a:xfrm>
            <a:off x="3897313" y="8829675"/>
            <a:ext cx="2982912"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B163277-79CC-4A18-ACCE-C97CDC79E088}" type="slidenum">
              <a:rPr lang="en-US"/>
              <a:pPr/>
              <a:t>11</a:t>
            </a:fld>
            <a:endParaRPr lang="en-US"/>
          </a:p>
        </p:txBody>
      </p:sp>
      <p:sp>
        <p:nvSpPr>
          <p:cNvPr id="96259" name="Rectangle 1026"/>
          <p:cNvSpPr>
            <a:spLocks noGrp="1" noRot="1" noChangeAspect="1" noChangeArrowheads="1" noTextEdit="1"/>
          </p:cNvSpPr>
          <p:nvPr>
            <p:ph type="sldImg"/>
          </p:nvPr>
        </p:nvSpPr>
        <p:spPr>
          <a:xfrm>
            <a:off x="344488" y="698500"/>
            <a:ext cx="6194425" cy="3486150"/>
          </a:xfrm>
          <a:ln/>
        </p:spPr>
      </p:sp>
      <p:sp>
        <p:nvSpPr>
          <p:cNvPr id="96260" name="Rectangle 1027"/>
          <p:cNvSpPr>
            <a:spLocks noGrp="1" noChangeArrowheads="1"/>
          </p:cNvSpPr>
          <p:nvPr>
            <p:ph type="body" idx="1"/>
          </p:nvPr>
        </p:nvSpPr>
        <p:spPr>
          <a:xfrm>
            <a:off x="915988" y="4416425"/>
            <a:ext cx="5049837"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2" tIns="46217" rIns="92432" bIns="46217"/>
          <a:lstStyle/>
          <a:p>
            <a:pPr eaLnBrk="1" hangingPunct="1"/>
            <a:r>
              <a:rPr lang="el-GR" b="1">
                <a:solidFill>
                  <a:srgbClr val="231A06"/>
                </a:solidFill>
                <a:cs typeface="Arial" charset="0"/>
              </a:rPr>
              <a:t>Figure 26.2: Germination of a spore to form a mycelium.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676275" y="884238"/>
            <a:ext cx="5530850" cy="3111500"/>
          </a:xfrm>
          <a:ln/>
        </p:spPr>
      </p:sp>
      <p:sp>
        <p:nvSpPr>
          <p:cNvPr id="97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idx="4294967295"/>
          </p:nvPr>
        </p:nvSpPr>
        <p:spPr bwMode="auto">
          <a:xfrm>
            <a:off x="3897313" y="8829675"/>
            <a:ext cx="2982912"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89C825E-46EE-4A36-A109-A26DD31993B9}" type="slidenum">
              <a:rPr lang="en-US"/>
              <a:pPr/>
              <a:t>23</a:t>
            </a:fld>
            <a:endParaRPr lang="en-US"/>
          </a:p>
        </p:txBody>
      </p:sp>
      <p:sp>
        <p:nvSpPr>
          <p:cNvPr id="101379" name="Rectangle 2"/>
          <p:cNvSpPr>
            <a:spLocks noGrp="1" noRot="1" noChangeAspect="1" noChangeArrowheads="1" noTextEdit="1"/>
          </p:cNvSpPr>
          <p:nvPr>
            <p:ph type="sldImg"/>
          </p:nvPr>
        </p:nvSpPr>
        <p:spPr>
          <a:xfrm>
            <a:off x="344488" y="698500"/>
            <a:ext cx="6194425" cy="3486150"/>
          </a:xfrm>
          <a:ln/>
        </p:spPr>
      </p:sp>
      <p:sp>
        <p:nvSpPr>
          <p:cNvPr id="101380" name="Rectangle 3"/>
          <p:cNvSpPr>
            <a:spLocks noGrp="1" noChangeArrowheads="1"/>
          </p:cNvSpPr>
          <p:nvPr>
            <p:ph type="body" idx="1"/>
          </p:nvPr>
        </p:nvSpPr>
        <p:spPr>
          <a:xfrm>
            <a:off x="915988" y="4416425"/>
            <a:ext cx="5049837"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2" tIns="46217" rIns="92432" bIns="46217"/>
          <a:lstStyle/>
          <a:p>
            <a:pPr eaLnBrk="1" hangingPunct="1"/>
            <a:r>
              <a:rPr lang="el-GR" b="1">
                <a:solidFill>
                  <a:srgbClr val="231A06"/>
                </a:solidFill>
                <a:cs typeface="Arial" charset="0"/>
              </a:rPr>
              <a:t>Figure 26.8: </a:t>
            </a:r>
            <a:r>
              <a:rPr lang="el-GR" b="1" i="1">
                <a:solidFill>
                  <a:srgbClr val="231A06"/>
                </a:solidFill>
                <a:cs typeface="Arial" charset="0"/>
              </a:rPr>
              <a:t>Pilobolus, </a:t>
            </a:r>
            <a:r>
              <a:rPr lang="el-GR" b="1">
                <a:solidFill>
                  <a:srgbClr val="231A06"/>
                </a:solidFill>
                <a:cs typeface="Arial" charset="0"/>
              </a:rPr>
              <a:t>a zygomycete that grows in animal dung</a:t>
            </a:r>
            <a:r>
              <a:rPr lang="en-US" b="1">
                <a:solidFill>
                  <a:srgbClr val="231A06"/>
                </a:solidFill>
                <a:cs typeface="Arial" charset="0"/>
              </a:rPr>
              <a:t>.</a:t>
            </a:r>
            <a:r>
              <a:rPr lang="el-GR" b="1">
                <a:solidFill>
                  <a:srgbClr val="231A06"/>
                </a:solidFill>
                <a:cs typeface="Arial" charset="0"/>
              </a:rPr>
              <a:t> </a:t>
            </a:r>
            <a:endParaRPr lang="en-US" b="1">
              <a:solidFill>
                <a:srgbClr val="231A06"/>
              </a:solidFill>
              <a:cs typeface="Arial" charset="0"/>
            </a:endParaRPr>
          </a:p>
          <a:p>
            <a:pPr eaLnBrk="1" hangingPunct="1"/>
            <a:r>
              <a:rPr lang="el-GR">
                <a:solidFill>
                  <a:srgbClr val="231A06"/>
                </a:solidFill>
                <a:cs typeface="Arial" charset="0"/>
              </a:rPr>
              <a:t>Stalked sporangia of </a:t>
            </a:r>
            <a:r>
              <a:rPr lang="el-GR" i="1">
                <a:solidFill>
                  <a:srgbClr val="231A06"/>
                </a:solidFill>
                <a:cs typeface="Arial" charset="0"/>
              </a:rPr>
              <a:t>Pilobolus </a:t>
            </a:r>
            <a:r>
              <a:rPr lang="el-GR">
                <a:solidFill>
                  <a:srgbClr val="231A06"/>
                </a:solidFill>
                <a:cs typeface="Arial" charset="0"/>
              </a:rPr>
              <a:t>protruding from a pile of dung, which contains an extensive mycelium of the fungus. The stalked sporangia, which are 5 to 10 mm tall, act like shotguns and forcefully discharge sporangia (the black tips) away from the dung onto nearby grass. When animals such as cattle or horses eat the grass, the spores pass unharmed through the animal’s digestive tract and are deposited in a fresh pile of dung.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3426" name="Rectangle 7"/>
          <p:cNvSpPr>
            <a:spLocks noGrp="1" noChangeArrowheads="1"/>
          </p:cNvSpPr>
          <p:nvPr>
            <p:ph type="sldNum" sz="quarter" idx="4294967295"/>
          </p:nvPr>
        </p:nvSpPr>
        <p:spPr bwMode="auto">
          <a:xfrm>
            <a:off x="3897313" y="8829675"/>
            <a:ext cx="2982912"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5EF9E9B-4828-405F-A64F-54740D5864ED}" type="slidenum">
              <a:rPr lang="en-US"/>
              <a:pPr/>
              <a:t>26</a:t>
            </a:fld>
            <a:endParaRPr lang="en-US"/>
          </a:p>
        </p:txBody>
      </p:sp>
      <p:sp>
        <p:nvSpPr>
          <p:cNvPr id="103427" name="Rectangle 2"/>
          <p:cNvSpPr>
            <a:spLocks noGrp="1" noRot="1" noChangeAspect="1" noChangeArrowheads="1" noTextEdit="1"/>
          </p:cNvSpPr>
          <p:nvPr>
            <p:ph type="sldImg"/>
          </p:nvPr>
        </p:nvSpPr>
        <p:spPr>
          <a:xfrm>
            <a:off x="344488" y="698500"/>
            <a:ext cx="6194425" cy="3486150"/>
          </a:xfrm>
          <a:ln/>
        </p:spPr>
      </p:sp>
      <p:sp>
        <p:nvSpPr>
          <p:cNvPr id="103428" name="Rectangle 3"/>
          <p:cNvSpPr>
            <a:spLocks noGrp="1" noChangeArrowheads="1"/>
          </p:cNvSpPr>
          <p:nvPr>
            <p:ph type="body" idx="1"/>
          </p:nvPr>
        </p:nvSpPr>
        <p:spPr>
          <a:xfrm>
            <a:off x="915988" y="4416425"/>
            <a:ext cx="5049837"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2" tIns="46217" rIns="92432" bIns="46217"/>
          <a:lstStyle/>
          <a:p>
            <a:pPr eaLnBrk="1" hangingPunct="1"/>
            <a:r>
              <a:rPr lang="el-GR" b="1">
                <a:solidFill>
                  <a:srgbClr val="231A06"/>
                </a:solidFill>
                <a:cs typeface="Arial" charset="0"/>
              </a:rPr>
              <a:t>Figure 26.11: Arbuscular mycorrhizae</a:t>
            </a:r>
            <a:r>
              <a:rPr lang="en-US" b="1">
                <a:solidFill>
                  <a:srgbClr val="231A06"/>
                </a:solidFill>
                <a:cs typeface="Arial" charset="0"/>
              </a:rPr>
              <a:t>.</a:t>
            </a:r>
            <a:r>
              <a:rPr lang="el-GR" b="1">
                <a:solidFill>
                  <a:srgbClr val="231A06"/>
                </a:solidFill>
                <a:cs typeface="Arial" charset="0"/>
              </a:rPr>
              <a:t> </a:t>
            </a:r>
            <a:endParaRPr lang="en-US" b="1">
              <a:solidFill>
                <a:srgbClr val="231A06"/>
              </a:solidFill>
              <a:cs typeface="Arial" charset="0"/>
            </a:endParaRPr>
          </a:p>
          <a:p>
            <a:pPr eaLnBrk="1" hangingPunct="1"/>
            <a:r>
              <a:rPr lang="el-GR">
                <a:solidFill>
                  <a:srgbClr val="231A06"/>
                </a:solidFill>
                <a:cs typeface="Arial" charset="0"/>
              </a:rPr>
              <a:t>This mycelium has grown into the root. Its hyphae branch between the cells of the root. Hyphae have penetrated through the cell walls of two root cells and have branched extensively to form arbuscules. The tip of one hypha between root cells has enlarged and serves as a vesicle that stores food. The tip of a hypha in the soil has enlarged, forming a spore. The spaces between the root cells have been magnified.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hlinkClick r:id="rId3"/>
              </a:rPr>
              <a:t>https://www.youtube.com/watch?v=Fe4G9tTzeW0</a:t>
            </a:r>
            <a:r>
              <a:rPr lang="en-US" dirty="0"/>
              <a:t> </a:t>
            </a:r>
          </a:p>
        </p:txBody>
      </p:sp>
    </p:spTree>
    <p:extLst>
      <p:ext uri="{BB962C8B-B14F-4D97-AF65-F5344CB8AC3E}">
        <p14:creationId xmlns:p14="http://schemas.microsoft.com/office/powerpoint/2010/main" val="6179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idx="4294967295"/>
          </p:nvPr>
        </p:nvSpPr>
        <p:spPr bwMode="auto">
          <a:xfrm>
            <a:off x="3897313" y="8829675"/>
            <a:ext cx="2982912"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5285D0F-097E-498D-B571-7873C2842986}" type="slidenum">
              <a:rPr lang="en-US"/>
              <a:pPr/>
              <a:t>34</a:t>
            </a:fld>
            <a:endParaRPr lang="en-US"/>
          </a:p>
        </p:txBody>
      </p:sp>
      <p:sp>
        <p:nvSpPr>
          <p:cNvPr id="112643" name="Rectangle 2"/>
          <p:cNvSpPr>
            <a:spLocks noGrp="1" noRot="1" noChangeAspect="1" noChangeArrowheads="1" noTextEdit="1"/>
          </p:cNvSpPr>
          <p:nvPr>
            <p:ph type="sldImg"/>
          </p:nvPr>
        </p:nvSpPr>
        <p:spPr>
          <a:xfrm>
            <a:off x="344488" y="698500"/>
            <a:ext cx="6194425" cy="3486150"/>
          </a:xfrm>
          <a:ln/>
        </p:spPr>
      </p:sp>
      <p:sp>
        <p:nvSpPr>
          <p:cNvPr id="112644" name="Rectangle 3"/>
          <p:cNvSpPr>
            <a:spLocks noGrp="1" noChangeArrowheads="1"/>
          </p:cNvSpPr>
          <p:nvPr>
            <p:ph type="body" idx="1"/>
          </p:nvPr>
        </p:nvSpPr>
        <p:spPr>
          <a:xfrm>
            <a:off x="915988" y="4416425"/>
            <a:ext cx="5049837"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2" tIns="46217" rIns="92432" bIns="46217"/>
          <a:lstStyle/>
          <a:p>
            <a:pPr eaLnBrk="1" hangingPunct="1"/>
            <a:r>
              <a:rPr lang="el-GR" b="1">
                <a:solidFill>
                  <a:srgbClr val="231A06"/>
                </a:solidFill>
                <a:cs typeface="Arial" charset="0"/>
              </a:rPr>
              <a:t>Figure 26.16: SEM of a basidium</a:t>
            </a:r>
            <a:r>
              <a:rPr lang="en-US" b="1">
                <a:solidFill>
                  <a:srgbClr val="231A06"/>
                </a:solidFill>
                <a:cs typeface="Arial" charset="0"/>
              </a:rPr>
              <a:t>.</a:t>
            </a:r>
            <a:r>
              <a:rPr lang="el-GR" b="1">
                <a:solidFill>
                  <a:srgbClr val="231A06"/>
                </a:solidFill>
                <a:cs typeface="Arial" charset="0"/>
              </a:rPr>
              <a:t> </a:t>
            </a:r>
            <a:endParaRPr lang="en-US" b="1">
              <a:solidFill>
                <a:srgbClr val="231A06"/>
              </a:solidFill>
              <a:cs typeface="Arial" charset="0"/>
            </a:endParaRPr>
          </a:p>
          <a:p>
            <a:pPr eaLnBrk="1" hangingPunct="1"/>
            <a:r>
              <a:rPr lang="el-GR">
                <a:solidFill>
                  <a:srgbClr val="231A06"/>
                </a:solidFill>
                <a:cs typeface="Arial" charset="0"/>
              </a:rPr>
              <a:t>Each basidium produces four basidiospores.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idx="4294967295"/>
          </p:nvPr>
        </p:nvSpPr>
        <p:spPr bwMode="auto">
          <a:xfrm>
            <a:off x="3897313" y="8829675"/>
            <a:ext cx="2982912"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BE56D62-9D5B-46DC-B072-B24EB33E882A}" type="slidenum">
              <a:rPr lang="en-US"/>
              <a:pPr/>
              <a:t>35</a:t>
            </a:fld>
            <a:endParaRPr lang="en-US"/>
          </a:p>
        </p:txBody>
      </p:sp>
      <p:sp>
        <p:nvSpPr>
          <p:cNvPr id="114691" name="Rectangle 2"/>
          <p:cNvSpPr>
            <a:spLocks noGrp="1" noRot="1" noChangeAspect="1" noChangeArrowheads="1" noTextEdit="1"/>
          </p:cNvSpPr>
          <p:nvPr>
            <p:ph type="sldImg"/>
          </p:nvPr>
        </p:nvSpPr>
        <p:spPr>
          <a:xfrm>
            <a:off x="344488" y="698500"/>
            <a:ext cx="6194425" cy="3486150"/>
          </a:xfrm>
          <a:ln/>
        </p:spPr>
      </p:sp>
      <p:sp>
        <p:nvSpPr>
          <p:cNvPr id="114692" name="Rectangle 3"/>
          <p:cNvSpPr>
            <a:spLocks noGrp="1" noChangeArrowheads="1"/>
          </p:cNvSpPr>
          <p:nvPr>
            <p:ph type="body" idx="1"/>
          </p:nvPr>
        </p:nvSpPr>
        <p:spPr>
          <a:xfrm>
            <a:off x="915988" y="4416425"/>
            <a:ext cx="5049837"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2" tIns="46217" rIns="92432" bIns="46217"/>
          <a:lstStyle/>
          <a:p>
            <a:pPr eaLnBrk="1" hangingPunct="1"/>
            <a:r>
              <a:rPr lang="el-GR" b="1">
                <a:solidFill>
                  <a:srgbClr val="231A06"/>
                </a:solidFill>
                <a:cs typeface="Arial" charset="0"/>
              </a:rPr>
              <a:t>Figure 26.15: Basidiomycete fruiting bodies.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6738" name="Rectangle 7"/>
          <p:cNvSpPr>
            <a:spLocks noGrp="1" noChangeArrowheads="1"/>
          </p:cNvSpPr>
          <p:nvPr>
            <p:ph type="sldNum" sz="quarter" idx="4294967295"/>
          </p:nvPr>
        </p:nvSpPr>
        <p:spPr bwMode="auto">
          <a:xfrm>
            <a:off x="3897313" y="8829675"/>
            <a:ext cx="2982912"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2413153-1DBA-43AB-8607-3D0881B16A0A}" type="slidenum">
              <a:rPr lang="en-US"/>
              <a:pPr/>
              <a:t>36</a:t>
            </a:fld>
            <a:endParaRPr lang="en-US"/>
          </a:p>
        </p:txBody>
      </p:sp>
      <p:sp>
        <p:nvSpPr>
          <p:cNvPr id="116739" name="Rectangle 2"/>
          <p:cNvSpPr>
            <a:spLocks noGrp="1" noRot="1" noChangeAspect="1" noChangeArrowheads="1" noTextEdit="1"/>
          </p:cNvSpPr>
          <p:nvPr>
            <p:ph type="sldImg"/>
          </p:nvPr>
        </p:nvSpPr>
        <p:spPr>
          <a:xfrm>
            <a:off x="344488" y="698500"/>
            <a:ext cx="6194425" cy="3486150"/>
          </a:xfrm>
          <a:ln/>
        </p:spPr>
      </p:sp>
      <p:sp>
        <p:nvSpPr>
          <p:cNvPr id="116740" name="Rectangle 3"/>
          <p:cNvSpPr>
            <a:spLocks noGrp="1" noChangeArrowheads="1"/>
          </p:cNvSpPr>
          <p:nvPr>
            <p:ph type="body" idx="1"/>
          </p:nvPr>
        </p:nvSpPr>
        <p:spPr>
          <a:xfrm>
            <a:off x="915988" y="4416425"/>
            <a:ext cx="5049837"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2" tIns="46217" rIns="92432" bIns="46217"/>
          <a:lstStyle/>
          <a:p>
            <a:pPr eaLnBrk="1" hangingPunct="1"/>
            <a:r>
              <a:rPr lang="el-GR" b="1">
                <a:solidFill>
                  <a:srgbClr val="231A06"/>
                </a:solidFill>
                <a:cs typeface="Arial" charset="0"/>
              </a:rPr>
              <a:t>Figure 26.24: Fungi that cause plant diseases.</a:t>
            </a:r>
            <a:endParaRPr lang="el-GR">
              <a:solidFill>
                <a:srgbClr val="000000"/>
              </a:solidFill>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5813" y="1903413"/>
            <a:ext cx="9258625" cy="1312862"/>
          </a:xfrm>
        </p:spPr>
        <p:txBody>
          <a:bodyPr/>
          <a:lstStyle/>
          <a:p>
            <a:r>
              <a:rPr lang="en-US"/>
              <a:t>Click to edit Master title style</a:t>
            </a:r>
          </a:p>
        </p:txBody>
      </p:sp>
      <p:sp>
        <p:nvSpPr>
          <p:cNvPr id="3" name="Subtitle 2"/>
          <p:cNvSpPr>
            <a:spLocks noGrp="1"/>
          </p:cNvSpPr>
          <p:nvPr>
            <p:ph type="subTitle" idx="1"/>
          </p:nvPr>
        </p:nvSpPr>
        <p:spPr>
          <a:xfrm>
            <a:off x="1633751" y="3471864"/>
            <a:ext cx="7622750" cy="1565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4768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9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60845" y="544513"/>
            <a:ext cx="2313593" cy="49006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5813" y="544513"/>
            <a:ext cx="6741078" cy="49006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476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5813" y="544513"/>
            <a:ext cx="9258625" cy="1020762"/>
          </a:xfrm>
        </p:spPr>
        <p:txBody>
          <a:bodyPr/>
          <a:lstStyle/>
          <a:p>
            <a:r>
              <a:rPr lang="en-US"/>
              <a:t>Click to edit Master title style</a:t>
            </a:r>
          </a:p>
        </p:txBody>
      </p:sp>
      <p:sp>
        <p:nvSpPr>
          <p:cNvPr id="3" name="Table Placeholder 2"/>
          <p:cNvSpPr>
            <a:spLocks noGrp="1"/>
          </p:cNvSpPr>
          <p:nvPr>
            <p:ph type="tbl" idx="1"/>
          </p:nvPr>
        </p:nvSpPr>
        <p:spPr>
          <a:xfrm>
            <a:off x="815813" y="1770063"/>
            <a:ext cx="9258625" cy="3675062"/>
          </a:xfrm>
        </p:spPr>
        <p:txBody>
          <a:bodyPr/>
          <a:lstStyle/>
          <a:p>
            <a:pPr lvl="0"/>
            <a:endParaRPr lang="en-US" noProof="0"/>
          </a:p>
        </p:txBody>
      </p:sp>
    </p:spTree>
    <p:extLst>
      <p:ext uri="{BB962C8B-B14F-4D97-AF65-F5344CB8AC3E}">
        <p14:creationId xmlns:p14="http://schemas.microsoft.com/office/powerpoint/2010/main" val="269463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470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0429" y="3937001"/>
            <a:ext cx="9256499" cy="121602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60429" y="2597150"/>
            <a:ext cx="9256499" cy="13398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96002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5814" y="1770063"/>
            <a:ext cx="4527336" cy="3675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47102" y="1770063"/>
            <a:ext cx="4527335" cy="3675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6009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3876" y="246063"/>
            <a:ext cx="9802500" cy="102076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43875" y="1371600"/>
            <a:ext cx="4812021" cy="571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3875" y="1943101"/>
            <a:ext cx="4812021" cy="35290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32231" y="1371600"/>
            <a:ext cx="4814145" cy="571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32231" y="1943101"/>
            <a:ext cx="4814145" cy="35290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831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5313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978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3876" y="244476"/>
            <a:ext cx="3584053" cy="10382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257523" y="244475"/>
            <a:ext cx="6088852" cy="52276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3876" y="1282701"/>
            <a:ext cx="3584053" cy="4189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4772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5135" y="4287838"/>
            <a:ext cx="6532875" cy="50641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135135" y="547688"/>
            <a:ext cx="6532875" cy="36750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135135" y="4794250"/>
            <a:ext cx="6532875" cy="7191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4089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5813" y="544513"/>
            <a:ext cx="9258625"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2550" tIns="41275" rIns="82550" bIns="4127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815813" y="1770063"/>
            <a:ext cx="9258625"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2550" tIns="41275" rIns="82550" bIns="412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814388" rtl="0" eaLnBrk="0" fontAlgn="base" hangingPunct="0">
        <a:spcBef>
          <a:spcPct val="0"/>
        </a:spcBef>
        <a:spcAft>
          <a:spcPct val="0"/>
        </a:spcAft>
        <a:defRPr sz="3900">
          <a:solidFill>
            <a:schemeClr val="tx2"/>
          </a:solidFill>
          <a:latin typeface="+mj-lt"/>
          <a:ea typeface="+mj-ea"/>
          <a:cs typeface="+mj-cs"/>
        </a:defRPr>
      </a:lvl1pPr>
      <a:lvl2pPr algn="ctr" defTabSz="814388" rtl="0" eaLnBrk="0" fontAlgn="base" hangingPunct="0">
        <a:spcBef>
          <a:spcPct val="0"/>
        </a:spcBef>
        <a:spcAft>
          <a:spcPct val="0"/>
        </a:spcAft>
        <a:defRPr sz="3900">
          <a:solidFill>
            <a:schemeClr val="tx2"/>
          </a:solidFill>
          <a:latin typeface="Times New Roman" pitchFamily="18" charset="0"/>
        </a:defRPr>
      </a:lvl2pPr>
      <a:lvl3pPr algn="ctr" defTabSz="814388" rtl="0" eaLnBrk="0" fontAlgn="base" hangingPunct="0">
        <a:spcBef>
          <a:spcPct val="0"/>
        </a:spcBef>
        <a:spcAft>
          <a:spcPct val="0"/>
        </a:spcAft>
        <a:defRPr sz="3900">
          <a:solidFill>
            <a:schemeClr val="tx2"/>
          </a:solidFill>
          <a:latin typeface="Times New Roman" pitchFamily="18" charset="0"/>
        </a:defRPr>
      </a:lvl3pPr>
      <a:lvl4pPr algn="ctr" defTabSz="814388" rtl="0" eaLnBrk="0" fontAlgn="base" hangingPunct="0">
        <a:spcBef>
          <a:spcPct val="0"/>
        </a:spcBef>
        <a:spcAft>
          <a:spcPct val="0"/>
        </a:spcAft>
        <a:defRPr sz="3900">
          <a:solidFill>
            <a:schemeClr val="tx2"/>
          </a:solidFill>
          <a:latin typeface="Times New Roman" pitchFamily="18" charset="0"/>
        </a:defRPr>
      </a:lvl4pPr>
      <a:lvl5pPr algn="ctr" defTabSz="814388" rtl="0" eaLnBrk="0" fontAlgn="base" hangingPunct="0">
        <a:spcBef>
          <a:spcPct val="0"/>
        </a:spcBef>
        <a:spcAft>
          <a:spcPct val="0"/>
        </a:spcAft>
        <a:defRPr sz="3900">
          <a:solidFill>
            <a:schemeClr val="tx2"/>
          </a:solidFill>
          <a:latin typeface="Times New Roman" pitchFamily="18" charset="0"/>
        </a:defRPr>
      </a:lvl5pPr>
      <a:lvl6pPr marL="457200" algn="ctr" defTabSz="814388" rtl="0" eaLnBrk="0" fontAlgn="base" hangingPunct="0">
        <a:spcBef>
          <a:spcPct val="0"/>
        </a:spcBef>
        <a:spcAft>
          <a:spcPct val="0"/>
        </a:spcAft>
        <a:defRPr sz="3900">
          <a:solidFill>
            <a:schemeClr val="tx2"/>
          </a:solidFill>
          <a:latin typeface="Times New Roman" pitchFamily="18" charset="0"/>
        </a:defRPr>
      </a:lvl6pPr>
      <a:lvl7pPr marL="914400" algn="ctr" defTabSz="814388" rtl="0" eaLnBrk="0" fontAlgn="base" hangingPunct="0">
        <a:spcBef>
          <a:spcPct val="0"/>
        </a:spcBef>
        <a:spcAft>
          <a:spcPct val="0"/>
        </a:spcAft>
        <a:defRPr sz="3900">
          <a:solidFill>
            <a:schemeClr val="tx2"/>
          </a:solidFill>
          <a:latin typeface="Times New Roman" pitchFamily="18" charset="0"/>
        </a:defRPr>
      </a:lvl7pPr>
      <a:lvl8pPr marL="1371600" algn="ctr" defTabSz="814388" rtl="0" eaLnBrk="0" fontAlgn="base" hangingPunct="0">
        <a:spcBef>
          <a:spcPct val="0"/>
        </a:spcBef>
        <a:spcAft>
          <a:spcPct val="0"/>
        </a:spcAft>
        <a:defRPr sz="3900">
          <a:solidFill>
            <a:schemeClr val="tx2"/>
          </a:solidFill>
          <a:latin typeface="Times New Roman" pitchFamily="18" charset="0"/>
        </a:defRPr>
      </a:lvl8pPr>
      <a:lvl9pPr marL="1828800" algn="ctr" defTabSz="814388" rtl="0" eaLnBrk="0" fontAlgn="base" hangingPunct="0">
        <a:spcBef>
          <a:spcPct val="0"/>
        </a:spcBef>
        <a:spcAft>
          <a:spcPct val="0"/>
        </a:spcAft>
        <a:defRPr sz="3900">
          <a:solidFill>
            <a:schemeClr val="tx2"/>
          </a:solidFill>
          <a:latin typeface="Times New Roman" pitchFamily="18" charset="0"/>
        </a:defRPr>
      </a:lvl9pPr>
    </p:titleStyle>
    <p:bodyStyle>
      <a:lvl1pPr marL="304800" indent="-304800" algn="l" defTabSz="814388" rtl="0" eaLnBrk="0" fontAlgn="base" hangingPunct="0">
        <a:spcBef>
          <a:spcPct val="20000"/>
        </a:spcBef>
        <a:spcAft>
          <a:spcPct val="0"/>
        </a:spcAft>
        <a:buSzPct val="100000"/>
        <a:buChar char="•"/>
        <a:defRPr sz="2500">
          <a:solidFill>
            <a:schemeClr val="tx1"/>
          </a:solidFill>
          <a:latin typeface="+mn-lt"/>
          <a:ea typeface="+mn-ea"/>
          <a:cs typeface="+mn-cs"/>
        </a:defRPr>
      </a:lvl1pPr>
      <a:lvl2pPr marL="661988" indent="-242888" algn="l" defTabSz="814388" rtl="0" eaLnBrk="0" fontAlgn="base" hangingPunct="0">
        <a:spcBef>
          <a:spcPct val="20000"/>
        </a:spcBef>
        <a:spcAft>
          <a:spcPct val="0"/>
        </a:spcAft>
        <a:buSzPct val="100000"/>
        <a:buChar char="–"/>
        <a:defRPr sz="2500">
          <a:solidFill>
            <a:schemeClr val="tx1"/>
          </a:solidFill>
          <a:latin typeface="+mn-lt"/>
        </a:defRPr>
      </a:lvl2pPr>
      <a:lvl3pPr marL="1017588" indent="-203200" algn="l" defTabSz="814388" rtl="0" eaLnBrk="0" fontAlgn="base" hangingPunct="0">
        <a:spcBef>
          <a:spcPct val="20000"/>
        </a:spcBef>
        <a:spcAft>
          <a:spcPct val="0"/>
        </a:spcAft>
        <a:buSzPct val="100000"/>
        <a:buChar char="•"/>
        <a:defRPr sz="2100">
          <a:solidFill>
            <a:schemeClr val="tx1"/>
          </a:solidFill>
          <a:latin typeface="+mn-lt"/>
        </a:defRPr>
      </a:lvl3pPr>
      <a:lvl4pPr marL="1423988" indent="-203200" algn="l" defTabSz="814388" rtl="0" eaLnBrk="0" fontAlgn="base" hangingPunct="0">
        <a:spcBef>
          <a:spcPct val="20000"/>
        </a:spcBef>
        <a:spcAft>
          <a:spcPct val="0"/>
        </a:spcAft>
        <a:buSzPct val="100000"/>
        <a:buChar char="–"/>
        <a:defRPr>
          <a:solidFill>
            <a:schemeClr val="tx1"/>
          </a:solidFill>
          <a:latin typeface="+mn-lt"/>
        </a:defRPr>
      </a:lvl4pPr>
      <a:lvl5pPr marL="1830388" indent="-203200" algn="l" defTabSz="814388" rtl="0" eaLnBrk="0" fontAlgn="base" hangingPunct="0">
        <a:spcBef>
          <a:spcPct val="20000"/>
        </a:spcBef>
        <a:spcAft>
          <a:spcPct val="0"/>
        </a:spcAft>
        <a:buSzPct val="100000"/>
        <a:buChar char="•"/>
        <a:defRPr>
          <a:solidFill>
            <a:schemeClr val="tx1"/>
          </a:solidFill>
          <a:latin typeface="+mn-lt"/>
        </a:defRPr>
      </a:lvl5pPr>
      <a:lvl6pPr marL="2287588" indent="-203200" algn="l" defTabSz="814388" rtl="0" eaLnBrk="0" fontAlgn="base" hangingPunct="0">
        <a:spcBef>
          <a:spcPct val="20000"/>
        </a:spcBef>
        <a:spcAft>
          <a:spcPct val="0"/>
        </a:spcAft>
        <a:buSzPct val="100000"/>
        <a:buChar char="•"/>
        <a:defRPr>
          <a:solidFill>
            <a:schemeClr val="tx1"/>
          </a:solidFill>
          <a:latin typeface="+mn-lt"/>
        </a:defRPr>
      </a:lvl6pPr>
      <a:lvl7pPr marL="2744788" indent="-203200" algn="l" defTabSz="814388" rtl="0" eaLnBrk="0" fontAlgn="base" hangingPunct="0">
        <a:spcBef>
          <a:spcPct val="20000"/>
        </a:spcBef>
        <a:spcAft>
          <a:spcPct val="0"/>
        </a:spcAft>
        <a:buSzPct val="100000"/>
        <a:buChar char="•"/>
        <a:defRPr>
          <a:solidFill>
            <a:schemeClr val="tx1"/>
          </a:solidFill>
          <a:latin typeface="+mn-lt"/>
        </a:defRPr>
      </a:lvl7pPr>
      <a:lvl8pPr marL="3201988" indent="-203200" algn="l" defTabSz="814388" rtl="0" eaLnBrk="0" fontAlgn="base" hangingPunct="0">
        <a:spcBef>
          <a:spcPct val="20000"/>
        </a:spcBef>
        <a:spcAft>
          <a:spcPct val="0"/>
        </a:spcAft>
        <a:buSzPct val="100000"/>
        <a:buChar char="•"/>
        <a:defRPr>
          <a:solidFill>
            <a:schemeClr val="tx1"/>
          </a:solidFill>
          <a:latin typeface="+mn-lt"/>
        </a:defRPr>
      </a:lvl8pPr>
      <a:lvl9pPr marL="3659188" indent="-203200" algn="l" defTabSz="814388" rtl="0" eaLnBrk="0" fontAlgn="base" hangingPunct="0">
        <a:spcBef>
          <a:spcPct val="20000"/>
        </a:spcBef>
        <a:spcAft>
          <a:spcPct val="0"/>
        </a:spcAft>
        <a:buSzPct val="100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hyperlink" Target="http://amphibiaweb.org/chytrid/Bsal.html" TargetMode="Externa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www.youtube.com/watch?v=T8OAmcUnm4g" TargetMode="External"/><Relationship Id="rId4" Type="http://schemas.openxmlformats.org/officeDocument/2006/relationships/hyperlink" Target="http://www.youtube.com/watch?v=TrKJAojmB1Y"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xFhE9empvj4" TargetMode="External"/><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www.youtube.com/watch?v=ADrBo7u3tR4"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www.youtube.com/watch?v=Lg9-HTtgFOk" TargetMode="Externa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hyperlink" Target="https://www.youtube.com/watch?v=GvD-8ZfxfOY" TargetMode="External"/><Relationship Id="rId5" Type="http://schemas.openxmlformats.org/officeDocument/2006/relationships/image" Target="../media/image73.jpeg"/><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7502525" y="2757883"/>
            <a:ext cx="3048001" cy="854075"/>
          </a:xfrm>
        </p:spPr>
        <p:txBody>
          <a:bodyPr/>
          <a:lstStyle/>
          <a:p>
            <a:r>
              <a:rPr lang="en-US" sz="4400" b="1" dirty="0">
                <a:solidFill>
                  <a:srgbClr val="CC3300"/>
                </a:solidFill>
                <a:latin typeface="Arial" charset="0"/>
              </a:rPr>
              <a:t>Kingdom Fungi</a:t>
            </a:r>
          </a:p>
        </p:txBody>
      </p:sp>
      <p:pic>
        <p:nvPicPr>
          <p:cNvPr id="3" name="Picture 2" descr="A mushroom wearing sunglasses&#10;&#10;Description automatically generated">
            <a:extLst>
              <a:ext uri="{FF2B5EF4-FFF2-40B4-BE49-F238E27FC236}">
                <a16:creationId xmlns:a16="http://schemas.microsoft.com/office/drawing/2014/main" id="{828C7475-3EE6-8803-AE00-443D9445B4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25" y="929481"/>
            <a:ext cx="7208109" cy="45108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376364" y="0"/>
            <a:ext cx="8137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14388" eaLnBrk="0" hangingPunct="0"/>
            <a:r>
              <a:rPr lang="en-US" sz="4000" b="1" dirty="0">
                <a:latin typeface="Arial" charset="0"/>
              </a:rPr>
              <a:t>Fungus Synapomorphies</a:t>
            </a:r>
          </a:p>
        </p:txBody>
      </p:sp>
      <p:sp>
        <p:nvSpPr>
          <p:cNvPr id="14339" name="Rectangle 3"/>
          <p:cNvSpPr>
            <a:spLocks noChangeArrowheads="1"/>
          </p:cNvSpPr>
          <p:nvPr/>
        </p:nvSpPr>
        <p:spPr bwMode="auto">
          <a:xfrm>
            <a:off x="492125" y="903703"/>
            <a:ext cx="8458200" cy="215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04800" indent="-304800" defTabSz="814388" eaLnBrk="0" hangingPunct="0">
              <a:spcBef>
                <a:spcPct val="20000"/>
              </a:spcBef>
              <a:buSzPct val="100000"/>
              <a:buFontTx/>
              <a:buChar char="•"/>
            </a:pPr>
            <a:r>
              <a:rPr lang="en-US" sz="2800" dirty="0">
                <a:latin typeface="Arial" charset="0"/>
              </a:rPr>
              <a:t>Cell walls made of unique polysaccharide</a:t>
            </a:r>
          </a:p>
          <a:p>
            <a:pPr marL="304800" indent="-304800" defTabSz="814388" eaLnBrk="0" hangingPunct="0">
              <a:spcBef>
                <a:spcPct val="20000"/>
              </a:spcBef>
              <a:buSzPct val="100000"/>
              <a:buFontTx/>
              <a:buChar char="•"/>
            </a:pPr>
            <a:r>
              <a:rPr lang="en-US" sz="2800" dirty="0">
                <a:solidFill>
                  <a:srgbClr val="FF6600"/>
                </a:solidFill>
                <a:latin typeface="Arial" charset="0"/>
              </a:rPr>
              <a:t>What’s does chitin do for fungus?</a:t>
            </a:r>
          </a:p>
          <a:p>
            <a:pPr marL="304800" indent="-304800" defTabSz="814388" eaLnBrk="0" hangingPunct="0">
              <a:spcBef>
                <a:spcPct val="20000"/>
              </a:spcBef>
              <a:buSzPct val="100000"/>
              <a:buFontTx/>
              <a:buChar char="•"/>
            </a:pPr>
            <a:r>
              <a:rPr lang="en-US" sz="2800" dirty="0">
                <a:solidFill>
                  <a:srgbClr val="FF6600"/>
                </a:solidFill>
                <a:latin typeface="Arial" charset="0"/>
              </a:rPr>
              <a:t>Who else has chitin in their cells?</a:t>
            </a:r>
          </a:p>
        </p:txBody>
      </p:sp>
      <p:pic>
        <p:nvPicPr>
          <p:cNvPr id="8198" name="Picture 6" descr="http://www.backyardnature.net/pix/cicada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125" y="2618974"/>
            <a:ext cx="2333803" cy="340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descr="http://johnbokma.com/mexit/2006/03/23/centruroides-gracilis-molting-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725" y="2605881"/>
            <a:ext cx="4341812" cy="3256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9">
                                            <p:txEl>
                                              <p:pRg st="1" end="1"/>
                                            </p:txEl>
                                          </p:spTgt>
                                        </p:tgtEl>
                                        <p:attrNameLst>
                                          <p:attrName>style.visibility</p:attrName>
                                        </p:attrNameLst>
                                      </p:cBhvr>
                                      <p:to>
                                        <p:strVal val="visible"/>
                                      </p:to>
                                    </p:set>
                                    <p:animEffect transition="in" filter="fade">
                                      <p:cBhvr>
                                        <p:cTn id="7" dur="500"/>
                                        <p:tgtEl>
                                          <p:spTgt spid="143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39">
                                            <p:txEl>
                                              <p:pRg st="2" end="2"/>
                                            </p:txEl>
                                          </p:spTgt>
                                        </p:tgtEl>
                                        <p:attrNameLst>
                                          <p:attrName>style.visibility</p:attrName>
                                        </p:attrNameLst>
                                      </p:cBhvr>
                                      <p:to>
                                        <p:strVal val="visible"/>
                                      </p:to>
                                    </p:set>
                                    <p:animEffect transition="in" filter="fade">
                                      <p:cBhvr>
                                        <p:cTn id="12" dur="500"/>
                                        <p:tgtEl>
                                          <p:spTgt spid="14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fade">
                                      <p:cBhvr>
                                        <p:cTn id="17" dur="500"/>
                                        <p:tgtEl>
                                          <p:spTgt spid="8198"/>
                                        </p:tgtEl>
                                      </p:cBhvr>
                                    </p:animEffect>
                                  </p:childTnLst>
                                </p:cTn>
                              </p:par>
                              <p:par>
                                <p:cTn id="18" presetID="10" presetClass="entr" presetSubtype="0" fill="hold" nodeType="withEffect">
                                  <p:stCondLst>
                                    <p:cond delay="0"/>
                                  </p:stCondLst>
                                  <p:childTnLst>
                                    <p:set>
                                      <p:cBhvr>
                                        <p:cTn id="19" dur="1" fill="hold">
                                          <p:stCondLst>
                                            <p:cond delay="0"/>
                                          </p:stCondLst>
                                        </p:cTn>
                                        <p:tgtEl>
                                          <p:spTgt spid="14341"/>
                                        </p:tgtEl>
                                        <p:attrNameLst>
                                          <p:attrName>style.visibility</p:attrName>
                                        </p:attrNameLst>
                                      </p:cBhvr>
                                      <p:to>
                                        <p:strVal val="visible"/>
                                      </p:to>
                                    </p:set>
                                    <p:animEffect transition="in" filter="fade">
                                      <p:cBhvr>
                                        <p:cTn id="20"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2602"/>
          <p:cNvPicPr>
            <a:picLocks noChangeAspect="1" noChangeArrowheads="1"/>
          </p:cNvPicPr>
          <p:nvPr/>
        </p:nvPicPr>
        <p:blipFill>
          <a:blip r:embed="rId3">
            <a:extLst>
              <a:ext uri="{28A0092B-C50C-407E-A947-70E740481C1C}">
                <a14:useLocalDpi xmlns:a14="http://schemas.microsoft.com/office/drawing/2010/main" val="0"/>
              </a:ext>
            </a:extLst>
          </a:blip>
          <a:srcRect b="3398"/>
          <a:stretch>
            <a:fillRect/>
          </a:stretch>
        </p:blipFill>
        <p:spPr bwMode="auto">
          <a:xfrm>
            <a:off x="3692525" y="1691481"/>
            <a:ext cx="6961189" cy="428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hidden="1"/>
          <p:cNvSpPr>
            <a:spLocks noGrp="1" noChangeArrowheads="1"/>
          </p:cNvSpPr>
          <p:nvPr>
            <p:ph type="title"/>
          </p:nvPr>
        </p:nvSpPr>
        <p:spPr>
          <a:xfrm>
            <a:off x="1782763" y="246063"/>
            <a:ext cx="8580438" cy="1020762"/>
          </a:xfrm>
        </p:spPr>
        <p:txBody>
          <a:bodyPr/>
          <a:lstStyle/>
          <a:p>
            <a:pPr eaLnBrk="1" hangingPunct="1"/>
            <a:r>
              <a:rPr lang="en-US" sz="1800"/>
              <a:t>	</a:t>
            </a:r>
          </a:p>
        </p:txBody>
      </p:sp>
      <p:sp>
        <p:nvSpPr>
          <p:cNvPr id="2" name="Rectangle 2">
            <a:extLst>
              <a:ext uri="{FF2B5EF4-FFF2-40B4-BE49-F238E27FC236}">
                <a16:creationId xmlns:a16="http://schemas.microsoft.com/office/drawing/2014/main" id="{ABF420E4-1479-EAD8-1B07-2CAB36FC1F4B}"/>
              </a:ext>
            </a:extLst>
          </p:cNvPr>
          <p:cNvSpPr>
            <a:spLocks noChangeArrowheads="1"/>
          </p:cNvSpPr>
          <p:nvPr/>
        </p:nvSpPr>
        <p:spPr bwMode="auto">
          <a:xfrm>
            <a:off x="-117475" y="28038"/>
            <a:ext cx="8137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14388" eaLnBrk="0" hangingPunct="0"/>
            <a:r>
              <a:rPr lang="en-US" sz="4000" b="1" dirty="0">
                <a:latin typeface="Arial" charset="0"/>
              </a:rPr>
              <a:t>Fungus Synapomorphies</a:t>
            </a:r>
          </a:p>
        </p:txBody>
      </p:sp>
      <p:sp>
        <p:nvSpPr>
          <p:cNvPr id="3" name="TextBox 2">
            <a:extLst>
              <a:ext uri="{FF2B5EF4-FFF2-40B4-BE49-F238E27FC236}">
                <a16:creationId xmlns:a16="http://schemas.microsoft.com/office/drawing/2014/main" id="{76829596-45A3-5ECC-66A7-69796027EF2D}"/>
              </a:ext>
            </a:extLst>
          </p:cNvPr>
          <p:cNvSpPr txBox="1"/>
          <p:nvPr/>
        </p:nvSpPr>
        <p:spPr>
          <a:xfrm>
            <a:off x="191324" y="992065"/>
            <a:ext cx="3897221" cy="461665"/>
          </a:xfrm>
          <a:prstGeom prst="rect">
            <a:avLst/>
          </a:prstGeom>
          <a:noFill/>
        </p:spPr>
        <p:txBody>
          <a:bodyPr wrap="none" rtlCol="0">
            <a:spAutoFit/>
          </a:bodyPr>
          <a:lstStyle/>
          <a:p>
            <a:r>
              <a:rPr lang="en-US" dirty="0">
                <a:solidFill>
                  <a:srgbClr val="FF6600"/>
                </a:solidFill>
                <a:latin typeface="Arial" pitchFamily="34" charset="0"/>
                <a:cs typeface="Arial" pitchFamily="34" charset="0"/>
              </a:rPr>
              <a:t>Fungus life cycle starts as?</a:t>
            </a:r>
          </a:p>
        </p:txBody>
      </p:sp>
      <p:pic>
        <p:nvPicPr>
          <p:cNvPr id="16386" name="Picture 1033" descr="2601a"/>
          <p:cNvPicPr>
            <a:picLocks noChangeAspect="1" noChangeArrowheads="1"/>
          </p:cNvPicPr>
          <p:nvPr/>
        </p:nvPicPr>
        <p:blipFill rotWithShape="1">
          <a:blip r:embed="rId4">
            <a:extLst>
              <a:ext uri="{28A0092B-C50C-407E-A947-70E740481C1C}">
                <a14:useLocalDpi xmlns:a14="http://schemas.microsoft.com/office/drawing/2010/main" val="0"/>
              </a:ext>
            </a:extLst>
          </a:blip>
          <a:srcRect l="38571" b="2840"/>
          <a:stretch/>
        </p:blipFill>
        <p:spPr bwMode="auto">
          <a:xfrm rot="5400000">
            <a:off x="-100281" y="2393876"/>
            <a:ext cx="4274602" cy="293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9E6FF7F-55C0-FB6B-C398-0170AF1F15C3}"/>
              </a:ext>
            </a:extLst>
          </p:cNvPr>
          <p:cNvSpPr txBox="1"/>
          <p:nvPr/>
        </p:nvSpPr>
        <p:spPr>
          <a:xfrm>
            <a:off x="4302125" y="992064"/>
            <a:ext cx="3882794" cy="461665"/>
          </a:xfrm>
          <a:prstGeom prst="rect">
            <a:avLst/>
          </a:prstGeom>
          <a:noFill/>
        </p:spPr>
        <p:txBody>
          <a:bodyPr wrap="none" rtlCol="0">
            <a:spAutoFit/>
          </a:bodyPr>
          <a:lstStyle/>
          <a:p>
            <a:r>
              <a:rPr lang="en-US" dirty="0">
                <a:solidFill>
                  <a:srgbClr val="FF6600"/>
                </a:solidFill>
                <a:latin typeface="Arial" pitchFamily="34" charset="0"/>
                <a:cs typeface="Arial" pitchFamily="34" charset="0"/>
              </a:rPr>
              <a:t>Grow into filaments called?</a:t>
            </a:r>
          </a:p>
        </p:txBody>
      </p:sp>
      <p:sp>
        <p:nvSpPr>
          <p:cNvPr id="5" name="TextBox 4">
            <a:extLst>
              <a:ext uri="{FF2B5EF4-FFF2-40B4-BE49-F238E27FC236}">
                <a16:creationId xmlns:a16="http://schemas.microsoft.com/office/drawing/2014/main" id="{8882E838-55C4-5E42-597E-11D7ECC65A4C}"/>
              </a:ext>
            </a:extLst>
          </p:cNvPr>
          <p:cNvSpPr txBox="1"/>
          <p:nvPr/>
        </p:nvSpPr>
        <p:spPr>
          <a:xfrm>
            <a:off x="8437819" y="147997"/>
            <a:ext cx="2289406" cy="1200329"/>
          </a:xfrm>
          <a:prstGeom prst="rect">
            <a:avLst/>
          </a:prstGeom>
          <a:noFill/>
        </p:spPr>
        <p:txBody>
          <a:bodyPr wrap="square" rtlCol="0">
            <a:spAutoFit/>
          </a:bodyPr>
          <a:lstStyle/>
          <a:p>
            <a:r>
              <a:rPr lang="en-US" dirty="0">
                <a:solidFill>
                  <a:srgbClr val="FF6600"/>
                </a:solidFill>
                <a:latin typeface="Arial" pitchFamily="34" charset="0"/>
                <a:cs typeface="Arial" pitchFamily="34" charset="0"/>
              </a:rPr>
              <a:t>Mass of interconnected hyphae?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bluepointenvironmental.com/wp-content/uploads/2012/01/coenocytic-hyphae-60x-L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513" y="166688"/>
            <a:ext cx="779938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7256EED-74E6-43EA-8798-580B32940783}"/>
              </a:ext>
            </a:extLst>
          </p:cNvPr>
          <p:cNvSpPr>
            <a:spLocks noChangeArrowheads="1"/>
          </p:cNvSpPr>
          <p:nvPr/>
        </p:nvSpPr>
        <p:spPr bwMode="auto">
          <a:xfrm>
            <a:off x="1376362" y="31058"/>
            <a:ext cx="8137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14388" eaLnBrk="0" hangingPunct="0"/>
            <a:r>
              <a:rPr lang="en-US" sz="4000" b="1" dirty="0">
                <a:latin typeface="Arial" charset="0"/>
              </a:rPr>
              <a:t>General Fungus Characteristics</a:t>
            </a:r>
          </a:p>
        </p:txBody>
      </p:sp>
      <p:pic>
        <p:nvPicPr>
          <p:cNvPr id="21509" name="Picture 4" descr="http://www.morningdewphotography.com/Travel/OlympicNP/Hoh-Rain-Forest/MG4408/353582168_st5Vp-L-1.jpg"/>
          <p:cNvPicPr>
            <a:picLocks noChangeAspect="1" noChangeArrowheads="1"/>
          </p:cNvPicPr>
          <p:nvPr/>
        </p:nvPicPr>
        <p:blipFill>
          <a:blip r:embed="rId2">
            <a:extLst>
              <a:ext uri="{28A0092B-C50C-407E-A947-70E740481C1C}">
                <a14:useLocalDpi xmlns:a14="http://schemas.microsoft.com/office/drawing/2010/main" val="0"/>
              </a:ext>
            </a:extLst>
          </a:blip>
          <a:srcRect r="24001"/>
          <a:stretch>
            <a:fillRect/>
          </a:stretch>
        </p:blipFill>
        <p:spPr bwMode="auto">
          <a:xfrm>
            <a:off x="5445125" y="1264936"/>
            <a:ext cx="5337175" cy="468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pelletlab.com/v5Files/sfwlHpleNfygCJH2/177362/mitosis.jpg">
            <a:extLst>
              <a:ext uri="{FF2B5EF4-FFF2-40B4-BE49-F238E27FC236}">
                <a16:creationId xmlns:a16="http://schemas.microsoft.com/office/drawing/2014/main" id="{D79BBC65-955C-49A5-B083-DD0DC2A0D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233" y="3488021"/>
            <a:ext cx="3004841" cy="245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F04FF5B-B5C0-4453-9067-ADDCABFA4C94}"/>
              </a:ext>
            </a:extLst>
          </p:cNvPr>
          <p:cNvSpPr txBox="1"/>
          <p:nvPr/>
        </p:nvSpPr>
        <p:spPr>
          <a:xfrm>
            <a:off x="339725" y="1086921"/>
            <a:ext cx="4685898" cy="2246769"/>
          </a:xfrm>
          <a:prstGeom prst="rect">
            <a:avLst/>
          </a:prstGeom>
          <a:noFill/>
        </p:spPr>
        <p:txBody>
          <a:bodyPr wrap="none" rtlCol="0">
            <a:spAutoFit/>
          </a:bodyPr>
          <a:lstStyle/>
          <a:p>
            <a:pPr marL="225425" indent="-225425">
              <a:buFont typeface="Arial" panose="020B0604020202020204" pitchFamily="34" charset="0"/>
              <a:buChar char="•"/>
            </a:pPr>
            <a:r>
              <a:rPr lang="en-US" sz="2000" dirty="0">
                <a:solidFill>
                  <a:srgbClr val="FF6600"/>
                </a:solidFill>
                <a:latin typeface="Arial" pitchFamily="34" charset="0"/>
                <a:cs typeface="Arial" pitchFamily="34" charset="0"/>
              </a:rPr>
              <a:t>Single or multicellular?</a:t>
            </a:r>
          </a:p>
          <a:p>
            <a:pPr marL="225425" indent="-225425">
              <a:buFont typeface="Arial" panose="020B0604020202020204" pitchFamily="34" charset="0"/>
              <a:buChar char="•"/>
            </a:pPr>
            <a:r>
              <a:rPr lang="en-US" sz="2000" dirty="0">
                <a:latin typeface="Arial" pitchFamily="34" charset="0"/>
                <a:cs typeface="Arial" pitchFamily="34" charset="0"/>
              </a:rPr>
              <a:t>Heterotrophs (</a:t>
            </a:r>
            <a:r>
              <a:rPr lang="en-US" sz="2000" dirty="0">
                <a:solidFill>
                  <a:srgbClr val="FF6600"/>
                </a:solidFill>
                <a:latin typeface="Arial" pitchFamily="34" charset="0"/>
                <a:cs typeface="Arial" pitchFamily="34" charset="0"/>
              </a:rPr>
              <a:t>specifically what type?</a:t>
            </a:r>
            <a:r>
              <a:rPr lang="en-US" sz="2000" dirty="0">
                <a:latin typeface="Arial" pitchFamily="34" charset="0"/>
                <a:cs typeface="Arial" pitchFamily="34" charset="0"/>
              </a:rPr>
              <a:t>)</a:t>
            </a:r>
          </a:p>
          <a:p>
            <a:pPr marL="225425" indent="-225425">
              <a:buFont typeface="Arial" panose="020B0604020202020204" pitchFamily="34" charset="0"/>
              <a:buChar char="•"/>
            </a:pPr>
            <a:r>
              <a:rPr lang="en-US" sz="2000" dirty="0">
                <a:solidFill>
                  <a:srgbClr val="FF6600"/>
                </a:solidFill>
                <a:latin typeface="Arial" pitchFamily="34" charset="0"/>
                <a:cs typeface="Arial" pitchFamily="34" charset="0"/>
              </a:rPr>
              <a:t>How do they obtain nutrients?</a:t>
            </a:r>
          </a:p>
          <a:p>
            <a:pPr marL="225425" indent="-225425">
              <a:buFont typeface="Arial" panose="020B0604020202020204" pitchFamily="34" charset="0"/>
              <a:buChar char="•"/>
            </a:pPr>
            <a:r>
              <a:rPr lang="en-US" sz="2000" dirty="0">
                <a:latin typeface="Arial" pitchFamily="34" charset="0"/>
                <a:cs typeface="Arial" pitchFamily="34" charset="0"/>
              </a:rPr>
              <a:t>3 important enzymes</a:t>
            </a:r>
          </a:p>
          <a:p>
            <a:pPr marL="225425" indent="-225425">
              <a:buFont typeface="Arial" panose="020B0604020202020204" pitchFamily="34" charset="0"/>
              <a:buChar char="•"/>
            </a:pPr>
            <a:r>
              <a:rPr lang="en-US" sz="2000" dirty="0">
                <a:latin typeface="Arial" pitchFamily="34" charset="0"/>
                <a:cs typeface="Arial" pitchFamily="34" charset="0"/>
              </a:rPr>
              <a:t>Evolved to maximize surface area</a:t>
            </a:r>
          </a:p>
          <a:p>
            <a:pPr marL="225425" indent="-225425">
              <a:buFont typeface="Arial" panose="020B0604020202020204" pitchFamily="34" charset="0"/>
              <a:buChar char="•"/>
            </a:pPr>
            <a:r>
              <a:rPr lang="en-US" sz="2000" dirty="0" err="1">
                <a:latin typeface="Arial" pitchFamily="34" charset="0"/>
                <a:cs typeface="Arial" pitchFamily="34" charset="0"/>
              </a:rPr>
              <a:t>Asex</a:t>
            </a:r>
            <a:r>
              <a:rPr lang="en-US" sz="2000" dirty="0">
                <a:latin typeface="Arial" pitchFamily="34" charset="0"/>
                <a:cs typeface="Arial" pitchFamily="34" charset="0"/>
              </a:rPr>
              <a:t> and Sex reproduction</a:t>
            </a:r>
          </a:p>
          <a:p>
            <a:pPr marL="225425" indent="-225425">
              <a:buFont typeface="Arial" panose="020B0604020202020204" pitchFamily="34" charset="0"/>
              <a:buChar char="•"/>
            </a:pPr>
            <a:r>
              <a:rPr lang="en-US" sz="2000" dirty="0">
                <a:solidFill>
                  <a:srgbClr val="FF6600"/>
                </a:solidFill>
                <a:latin typeface="Arial" pitchFamily="34" charset="0"/>
                <a:cs typeface="Arial" pitchFamily="34" charset="0"/>
              </a:rPr>
              <a:t>Do they have males and females?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376364" y="0"/>
            <a:ext cx="81375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14388" eaLnBrk="0" hangingPunct="0"/>
            <a:r>
              <a:rPr lang="en-US" sz="4000" b="1" u="sng" dirty="0">
                <a:solidFill>
                  <a:srgbClr val="CC6600"/>
                </a:solidFill>
                <a:latin typeface="Arial" charset="0"/>
              </a:rPr>
              <a:t>Asexual Replication</a:t>
            </a:r>
          </a:p>
        </p:txBody>
      </p:sp>
      <p:sp>
        <p:nvSpPr>
          <p:cNvPr id="22531" name="Rectangle 3"/>
          <p:cNvSpPr>
            <a:spLocks noChangeArrowheads="1"/>
          </p:cNvSpPr>
          <p:nvPr/>
        </p:nvSpPr>
        <p:spPr bwMode="auto">
          <a:xfrm>
            <a:off x="1635126" y="928689"/>
            <a:ext cx="4953000" cy="610393"/>
          </a:xfrm>
          <a:custGeom>
            <a:avLst/>
            <a:gdLst>
              <a:gd name="T0" fmla="*/ 0 w 7297123"/>
              <a:gd name="T1" fmla="*/ 0 h 4953000"/>
              <a:gd name="T2" fmla="*/ 4913547 w 7297123"/>
              <a:gd name="T3" fmla="*/ 0 h 4953000"/>
              <a:gd name="T4" fmla="*/ 4952999 w 7297123"/>
              <a:gd name="T5" fmla="*/ 4504584 h 4953000"/>
              <a:gd name="T6" fmla="*/ 0 w 7297123"/>
              <a:gd name="T7" fmla="*/ 4572000 h 4953000"/>
              <a:gd name="T8" fmla="*/ 0 w 7297123"/>
              <a:gd name="T9" fmla="*/ 0 h 4953000"/>
              <a:gd name="T10" fmla="*/ 0 60000 65536"/>
              <a:gd name="T11" fmla="*/ 0 60000 65536"/>
              <a:gd name="T12" fmla="*/ 0 60000 65536"/>
              <a:gd name="T13" fmla="*/ 0 60000 65536"/>
              <a:gd name="T14" fmla="*/ 0 60000 65536"/>
              <a:gd name="T15" fmla="*/ 0 w 7297123"/>
              <a:gd name="T16" fmla="*/ 0 h 4953000"/>
              <a:gd name="T17" fmla="*/ 7297123 w 7297123"/>
              <a:gd name="T18" fmla="*/ 4953000 h 4953000"/>
            </a:gdLst>
            <a:ahLst/>
            <a:cxnLst>
              <a:cxn ang="T10">
                <a:pos x="T0" y="T1"/>
              </a:cxn>
              <a:cxn ang="T11">
                <a:pos x="T2" y="T3"/>
              </a:cxn>
              <a:cxn ang="T12">
                <a:pos x="T4" y="T5"/>
              </a:cxn>
              <a:cxn ang="T13">
                <a:pos x="T6" y="T7"/>
              </a:cxn>
              <a:cxn ang="T14">
                <a:pos x="T8" y="T9"/>
              </a:cxn>
            </a:cxnLst>
            <a:rect l="T15" t="T16" r="T17" b="T18"/>
            <a:pathLst>
              <a:path w="7297123" h="4953000">
                <a:moveTo>
                  <a:pt x="0" y="0"/>
                </a:moveTo>
                <a:lnTo>
                  <a:pt x="7238999" y="0"/>
                </a:lnTo>
                <a:lnTo>
                  <a:pt x="7297123" y="4879966"/>
                </a:lnTo>
                <a:lnTo>
                  <a:pt x="0" y="49530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defTabSz="814388" eaLnBrk="0" hangingPunct="0">
              <a:spcBef>
                <a:spcPct val="20000"/>
              </a:spcBef>
              <a:buSzPct val="100000"/>
              <a:buFont typeface="Arial" charset="0"/>
              <a:buChar char="•"/>
            </a:pPr>
            <a:r>
              <a:rPr lang="en-US" sz="2800" dirty="0">
                <a:latin typeface="Arial" charset="0"/>
              </a:rPr>
              <a:t>Strange form of mitosis</a:t>
            </a:r>
          </a:p>
        </p:txBody>
      </p:sp>
      <p:pic>
        <p:nvPicPr>
          <p:cNvPr id="22532" name="Picture 2" descr="http://www.pelletlab.com/v5Files/sfwlHpleNfygCJH2/177362/mito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27" y="1692745"/>
            <a:ext cx="5270499" cy="431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376364" y="319088"/>
            <a:ext cx="81375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14388" eaLnBrk="0" hangingPunct="0"/>
            <a:r>
              <a:rPr lang="en-US" sz="3900" b="1" dirty="0">
                <a:solidFill>
                  <a:srgbClr val="CC6600"/>
                </a:solidFill>
                <a:latin typeface="Arial" charset="0"/>
              </a:rPr>
              <a:t>Generalized Fungal Reproduction</a:t>
            </a:r>
          </a:p>
        </p:txBody>
      </p:sp>
      <p:pic>
        <p:nvPicPr>
          <p:cNvPr id="23557" name="Picture 2"/>
          <p:cNvPicPr>
            <a:picLocks noChangeAspect="1" noChangeArrowheads="1"/>
          </p:cNvPicPr>
          <p:nvPr/>
        </p:nvPicPr>
        <p:blipFill>
          <a:blip r:embed="rId2">
            <a:extLst>
              <a:ext uri="{28A0092B-C50C-407E-A947-70E740481C1C}">
                <a14:useLocalDpi xmlns:a14="http://schemas.microsoft.com/office/drawing/2010/main" val="0"/>
              </a:ext>
            </a:extLst>
          </a:blip>
          <a:srcRect t="3551"/>
          <a:stretch>
            <a:fillRect/>
          </a:stretch>
        </p:blipFill>
        <p:spPr bwMode="auto">
          <a:xfrm>
            <a:off x="5560592" y="1234282"/>
            <a:ext cx="5066133" cy="402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00" y="1310481"/>
            <a:ext cx="5286325" cy="3875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376364" y="319088"/>
            <a:ext cx="81375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14388" eaLnBrk="0" hangingPunct="0"/>
            <a:r>
              <a:rPr lang="en-US" sz="3900" b="1" dirty="0">
                <a:latin typeface="Arial" charset="0"/>
              </a:rPr>
              <a:t>General Fungal Reproduction</a:t>
            </a:r>
          </a:p>
        </p:txBody>
      </p:sp>
      <p:sp>
        <p:nvSpPr>
          <p:cNvPr id="2" name="TextBox 1">
            <a:extLst>
              <a:ext uri="{FF2B5EF4-FFF2-40B4-BE49-F238E27FC236}">
                <a16:creationId xmlns:a16="http://schemas.microsoft.com/office/drawing/2014/main" id="{DB268832-8734-4741-8701-B181A282C63E}"/>
              </a:ext>
            </a:extLst>
          </p:cNvPr>
          <p:cNvSpPr txBox="1"/>
          <p:nvPr/>
        </p:nvSpPr>
        <p:spPr>
          <a:xfrm>
            <a:off x="1635125" y="1158082"/>
            <a:ext cx="7315200" cy="4031873"/>
          </a:xfrm>
          <a:prstGeom prst="rect">
            <a:avLst/>
          </a:prstGeom>
          <a:noFill/>
        </p:spPr>
        <p:txBody>
          <a:bodyPr wrap="square" rtlCol="0">
            <a:spAutoFit/>
          </a:bodyPr>
          <a:lstStyle/>
          <a:p>
            <a:pPr marL="571500" indent="-571500">
              <a:buFont typeface="Arial" panose="020B0604020202020204" pitchFamily="34" charset="0"/>
              <a:buChar char="•"/>
            </a:pPr>
            <a:r>
              <a:rPr lang="en-US" sz="3200" dirty="0">
                <a:solidFill>
                  <a:srgbClr val="FF6600"/>
                </a:solidFill>
                <a:latin typeface="Arial" pitchFamily="34" charset="0"/>
                <a:cs typeface="Arial" pitchFamily="34" charset="0"/>
              </a:rPr>
              <a:t>Work with the person next to you and review/draw the general reproductive life-cycle for all fungus</a:t>
            </a:r>
          </a:p>
          <a:p>
            <a:pPr marL="571500" indent="-571500">
              <a:buFont typeface="Arial" panose="020B0604020202020204" pitchFamily="34" charset="0"/>
              <a:buChar char="•"/>
            </a:pPr>
            <a:endParaRPr lang="en-US" sz="3200" dirty="0">
              <a:solidFill>
                <a:srgbClr val="FF6600"/>
              </a:solidFill>
              <a:latin typeface="Arial" pitchFamily="34" charset="0"/>
              <a:cs typeface="Arial" pitchFamily="34" charset="0"/>
            </a:endParaRPr>
          </a:p>
          <a:p>
            <a:pPr marL="571500" indent="-571500">
              <a:buFont typeface="Arial" panose="020B0604020202020204" pitchFamily="34" charset="0"/>
              <a:buChar char="•"/>
            </a:pPr>
            <a:r>
              <a:rPr lang="en-US" sz="3200" dirty="0">
                <a:solidFill>
                  <a:srgbClr val="FF6600"/>
                </a:solidFill>
                <a:latin typeface="Arial" pitchFamily="34" charset="0"/>
                <a:cs typeface="Arial" pitchFamily="34" charset="0"/>
              </a:rPr>
              <a:t>Where is asexual reproduction happening?</a:t>
            </a:r>
          </a:p>
          <a:p>
            <a:pPr marL="571500" indent="-571500">
              <a:buFont typeface="Arial" panose="020B0604020202020204" pitchFamily="34" charset="0"/>
              <a:buChar char="•"/>
            </a:pPr>
            <a:endParaRPr lang="en-US" sz="3200" dirty="0">
              <a:solidFill>
                <a:srgbClr val="FF6600"/>
              </a:solidFill>
              <a:latin typeface="Arial" pitchFamily="34" charset="0"/>
              <a:cs typeface="Arial" pitchFamily="34" charset="0"/>
            </a:endParaRPr>
          </a:p>
          <a:p>
            <a:pPr marL="571500" indent="-571500">
              <a:buFont typeface="Arial" panose="020B0604020202020204" pitchFamily="34" charset="0"/>
              <a:buChar char="•"/>
            </a:pPr>
            <a:r>
              <a:rPr lang="en-US" sz="3200" dirty="0">
                <a:solidFill>
                  <a:srgbClr val="FF6600"/>
                </a:solidFill>
                <a:latin typeface="Arial" pitchFamily="34" charset="0"/>
                <a:cs typeface="Arial" pitchFamily="34" charset="0"/>
              </a:rPr>
              <a:t>Where are they n, </a:t>
            </a:r>
            <a:r>
              <a:rPr lang="en-US" sz="3200" dirty="0" err="1">
                <a:solidFill>
                  <a:srgbClr val="FF6600"/>
                </a:solidFill>
                <a:latin typeface="Arial" pitchFamily="34" charset="0"/>
                <a:cs typeface="Arial" pitchFamily="34" charset="0"/>
              </a:rPr>
              <a:t>n+n</a:t>
            </a:r>
            <a:r>
              <a:rPr lang="en-US" sz="3200" dirty="0">
                <a:solidFill>
                  <a:srgbClr val="FF6600"/>
                </a:solidFill>
                <a:latin typeface="Arial" pitchFamily="34" charset="0"/>
                <a:cs typeface="Arial" pitchFamily="34" charset="0"/>
              </a:rPr>
              <a:t>, and 2n?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949325" y="1006476"/>
            <a:ext cx="8564563" cy="178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04800" indent="-304800" defTabSz="814388" eaLnBrk="0" hangingPunct="0">
              <a:spcBef>
                <a:spcPct val="20000"/>
              </a:spcBef>
              <a:buSzPct val="100000"/>
              <a:buFontTx/>
              <a:buChar char="•"/>
            </a:pPr>
            <a:r>
              <a:rPr lang="en-US" sz="2200" dirty="0">
                <a:solidFill>
                  <a:schemeClr val="hlink"/>
                </a:solidFill>
                <a:latin typeface="Arial" charset="0"/>
              </a:rPr>
              <a:t>Monokaryotic</a:t>
            </a:r>
            <a:r>
              <a:rPr lang="en-US" sz="2200" dirty="0">
                <a:latin typeface="Arial" charset="0"/>
              </a:rPr>
              <a:t> – single nucleus in a cell</a:t>
            </a:r>
          </a:p>
          <a:p>
            <a:pPr marL="304800" indent="-304800" defTabSz="814388" eaLnBrk="0" hangingPunct="0">
              <a:spcBef>
                <a:spcPct val="20000"/>
              </a:spcBef>
              <a:buSzPct val="100000"/>
              <a:buFontTx/>
              <a:buChar char="•"/>
            </a:pPr>
            <a:r>
              <a:rPr lang="en-US" sz="2200" dirty="0">
                <a:solidFill>
                  <a:schemeClr val="hlink"/>
                </a:solidFill>
                <a:latin typeface="Arial" charset="0"/>
              </a:rPr>
              <a:t>Dikaryotic </a:t>
            </a:r>
            <a:r>
              <a:rPr lang="en-US" sz="2200" dirty="0">
                <a:latin typeface="Arial" charset="0"/>
              </a:rPr>
              <a:t>– two distinct nuclei within a cell</a:t>
            </a:r>
          </a:p>
          <a:p>
            <a:pPr marL="304800" indent="-304800" defTabSz="814388" eaLnBrk="0" hangingPunct="0">
              <a:spcBef>
                <a:spcPct val="20000"/>
              </a:spcBef>
              <a:buSzPct val="100000"/>
              <a:buFontTx/>
              <a:buChar char="•"/>
            </a:pPr>
            <a:r>
              <a:rPr lang="en-US" sz="2200" dirty="0">
                <a:solidFill>
                  <a:schemeClr val="hlink"/>
                </a:solidFill>
                <a:latin typeface="Arial" charset="0"/>
              </a:rPr>
              <a:t>Plasmogamy</a:t>
            </a:r>
            <a:r>
              <a:rPr lang="en-US" sz="2200" dirty="0">
                <a:latin typeface="Arial" charset="0"/>
              </a:rPr>
              <a:t> – union of cytoplasm of two parent mycelia</a:t>
            </a:r>
          </a:p>
          <a:p>
            <a:pPr marL="304800" indent="-304800" defTabSz="814388" eaLnBrk="0" hangingPunct="0">
              <a:spcBef>
                <a:spcPct val="20000"/>
              </a:spcBef>
              <a:buSzPct val="100000"/>
              <a:buFontTx/>
              <a:buChar char="•"/>
            </a:pPr>
            <a:r>
              <a:rPr lang="en-US" sz="2200" dirty="0">
                <a:solidFill>
                  <a:schemeClr val="hlink"/>
                </a:solidFill>
                <a:latin typeface="Arial" charset="0"/>
              </a:rPr>
              <a:t>Karyogamy</a:t>
            </a:r>
            <a:r>
              <a:rPr lang="en-US" sz="2200" dirty="0">
                <a:latin typeface="Arial" charset="0"/>
              </a:rPr>
              <a:t> – fusion of haploid nuclei</a:t>
            </a:r>
          </a:p>
        </p:txBody>
      </p:sp>
      <p:sp>
        <p:nvSpPr>
          <p:cNvPr id="25602" name="Rectangle 2"/>
          <p:cNvSpPr>
            <a:spLocks noChangeArrowheads="1"/>
          </p:cNvSpPr>
          <p:nvPr/>
        </p:nvSpPr>
        <p:spPr bwMode="auto">
          <a:xfrm>
            <a:off x="1376364" y="320675"/>
            <a:ext cx="81375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14388" eaLnBrk="0" hangingPunct="0"/>
            <a:r>
              <a:rPr lang="en-US" sz="3900" b="1" dirty="0">
                <a:latin typeface="Arial" charset="0"/>
              </a:rPr>
              <a:t>Important Terms</a:t>
            </a:r>
          </a:p>
        </p:txBody>
      </p:sp>
      <p:pic>
        <p:nvPicPr>
          <p:cNvPr id="25605" name="Picture 2"/>
          <p:cNvPicPr>
            <a:picLocks noChangeAspect="1" noChangeArrowheads="1"/>
          </p:cNvPicPr>
          <p:nvPr/>
        </p:nvPicPr>
        <p:blipFill>
          <a:blip r:embed="rId2">
            <a:extLst>
              <a:ext uri="{28A0092B-C50C-407E-A947-70E740481C1C}">
                <a14:useLocalDpi xmlns:a14="http://schemas.microsoft.com/office/drawing/2010/main" val="0"/>
              </a:ext>
            </a:extLst>
          </a:blip>
          <a:srcRect t="3551"/>
          <a:stretch>
            <a:fillRect/>
          </a:stretch>
        </p:blipFill>
        <p:spPr bwMode="auto">
          <a:xfrm>
            <a:off x="1797877" y="2793689"/>
            <a:ext cx="2961449" cy="235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325" y="2684729"/>
            <a:ext cx="3352800" cy="246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llomyces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125" y="1920081"/>
            <a:ext cx="2560995" cy="405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1"/>
          <p:cNvSpPr>
            <a:spLocks noChangeArrowheads="1"/>
          </p:cNvSpPr>
          <p:nvPr/>
        </p:nvSpPr>
        <p:spPr bwMode="auto">
          <a:xfrm>
            <a:off x="568325" y="396081"/>
            <a:ext cx="894556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sz="3400" dirty="0">
                <a:solidFill>
                  <a:schemeClr val="accent2">
                    <a:lumMod val="75000"/>
                  </a:schemeClr>
                </a:solidFill>
                <a:latin typeface="Arial" charset="0"/>
              </a:rPr>
              <a:t>Chytridiomycota - a “new” phylum</a:t>
            </a:r>
          </a:p>
        </p:txBody>
      </p:sp>
      <p:pic>
        <p:nvPicPr>
          <p:cNvPr id="1026" name="Picture 2" descr="Image result for chytr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925" y="1487247"/>
            <a:ext cx="3712640" cy="41140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4EEFEA6-63DB-A9E4-BC51-7DF0A95D7251}"/>
              </a:ext>
            </a:extLst>
          </p:cNvPr>
          <p:cNvSpPr txBox="1"/>
          <p:nvPr/>
        </p:nvSpPr>
        <p:spPr>
          <a:xfrm>
            <a:off x="263525" y="2072481"/>
            <a:ext cx="3528851" cy="1631216"/>
          </a:xfrm>
          <a:prstGeom prst="rect">
            <a:avLst/>
          </a:prstGeom>
          <a:noFill/>
        </p:spPr>
        <p:txBody>
          <a:bodyPr wrap="none" rtlCol="0">
            <a:spAutoFit/>
          </a:bodyPr>
          <a:lstStyle/>
          <a:p>
            <a:pPr marL="347663" indent="-347663">
              <a:buFont typeface="Arial" panose="020B0604020202020204" pitchFamily="34" charset="0"/>
              <a:buChar char="•"/>
            </a:pPr>
            <a:r>
              <a:rPr lang="en-US" sz="2000" dirty="0">
                <a:latin typeface="Arial" pitchFamily="34" charset="0"/>
                <a:cs typeface="Arial" pitchFamily="34" charset="0"/>
              </a:rPr>
              <a:t>Most basal fungus</a:t>
            </a:r>
          </a:p>
          <a:p>
            <a:pPr marL="347663" indent="-347663">
              <a:buFont typeface="Arial" panose="020B0604020202020204" pitchFamily="34" charset="0"/>
              <a:buChar char="•"/>
            </a:pPr>
            <a:r>
              <a:rPr lang="en-US" sz="2000" dirty="0">
                <a:latin typeface="Arial" pitchFamily="34" charset="0"/>
                <a:cs typeface="Arial" pitchFamily="34" charset="0"/>
              </a:rPr>
              <a:t>Aquatic and damp soil</a:t>
            </a:r>
          </a:p>
          <a:p>
            <a:pPr marL="347663" indent="-347663">
              <a:buFont typeface="Arial" panose="020B0604020202020204" pitchFamily="34" charset="0"/>
              <a:buChar char="•"/>
            </a:pPr>
            <a:r>
              <a:rPr lang="en-US" sz="2000" dirty="0">
                <a:latin typeface="Arial" pitchFamily="34" charset="0"/>
                <a:cs typeface="Arial" pitchFamily="34" charset="0"/>
              </a:rPr>
              <a:t>Flagellated spore</a:t>
            </a:r>
          </a:p>
          <a:p>
            <a:pPr marL="347663" indent="-347663">
              <a:buFont typeface="Arial" panose="020B0604020202020204" pitchFamily="34" charset="0"/>
              <a:buChar char="•"/>
            </a:pPr>
            <a:r>
              <a:rPr lang="en-US" sz="2000" dirty="0">
                <a:latin typeface="Arial" pitchFamily="34" charset="0"/>
                <a:cs typeface="Arial" pitchFamily="34" charset="0"/>
              </a:rPr>
              <a:t>Saprobes and parasites</a:t>
            </a:r>
          </a:p>
          <a:p>
            <a:pPr marL="347663" indent="-347663">
              <a:buFont typeface="Arial" panose="020B0604020202020204" pitchFamily="34" charset="0"/>
              <a:buChar char="•"/>
            </a:pPr>
            <a:r>
              <a:rPr lang="en-US" sz="2000" dirty="0">
                <a:latin typeface="Arial" pitchFamily="34" charset="0"/>
                <a:cs typeface="Arial" pitchFamily="34" charset="0"/>
              </a:rPr>
              <a:t>Degrade chitin and keratin</a:t>
            </a:r>
          </a:p>
        </p:txBody>
      </p:sp>
      <p:pic>
        <p:nvPicPr>
          <p:cNvPr id="36868" name="Picture 4" descr="http://fungalgenomes.org/blog/wp-content/uploads/2008/03/zoospore1.thumbna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649" y="4434681"/>
            <a:ext cx="2903537"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140076" y="273050"/>
            <a:ext cx="2305050" cy="476250"/>
          </a:xfrm>
        </p:spPr>
        <p:txBody>
          <a:bodyPr/>
          <a:lstStyle/>
          <a:p>
            <a:r>
              <a:rPr lang="en-US" sz="3600">
                <a:latin typeface="Arial" charset="0"/>
                <a:cs typeface="Arial" charset="0"/>
              </a:rPr>
              <a:t>Life-Cycle</a:t>
            </a:r>
          </a:p>
        </p:txBody>
      </p:sp>
      <p:grpSp>
        <p:nvGrpSpPr>
          <p:cNvPr id="35843" name="Group 5"/>
          <p:cNvGrpSpPr>
            <a:grpSpLocks/>
          </p:cNvGrpSpPr>
          <p:nvPr/>
        </p:nvGrpSpPr>
        <p:grpSpPr bwMode="auto">
          <a:xfrm>
            <a:off x="1376363" y="952501"/>
            <a:ext cx="5695950" cy="5173663"/>
            <a:chOff x="189571" y="1282390"/>
            <a:chExt cx="5999356" cy="5341434"/>
          </a:xfrm>
        </p:grpSpPr>
        <p:pic>
          <p:nvPicPr>
            <p:cNvPr id="35845" name="Picture 3"/>
            <p:cNvPicPr>
              <a:picLocks noChangeAspect="1" noChangeArrowheads="1"/>
            </p:cNvPicPr>
            <p:nvPr/>
          </p:nvPicPr>
          <p:blipFill>
            <a:blip r:embed="rId2">
              <a:extLst>
                <a:ext uri="{28A0092B-C50C-407E-A947-70E740481C1C}">
                  <a14:useLocalDpi xmlns:a14="http://schemas.microsoft.com/office/drawing/2010/main" val="0"/>
                </a:ext>
              </a:extLst>
            </a:blip>
            <a:srcRect l="2972" t="24577" r="2939" b="3940"/>
            <a:stretch>
              <a:fillRect/>
            </a:stretch>
          </p:blipFill>
          <p:spPr bwMode="auto">
            <a:xfrm>
              <a:off x="189571" y="2375210"/>
              <a:ext cx="5999356" cy="4248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3"/>
            <p:cNvPicPr>
              <a:picLocks noChangeAspect="1" noChangeArrowheads="1"/>
            </p:cNvPicPr>
            <p:nvPr/>
          </p:nvPicPr>
          <p:blipFill>
            <a:blip r:embed="rId2">
              <a:extLst>
                <a:ext uri="{28A0092B-C50C-407E-A947-70E740481C1C}">
                  <a14:useLocalDpi xmlns:a14="http://schemas.microsoft.com/office/drawing/2010/main" val="0"/>
                </a:ext>
              </a:extLst>
            </a:blip>
            <a:srcRect l="2972" t="3627" r="2939" b="77486"/>
            <a:stretch>
              <a:fillRect/>
            </a:stretch>
          </p:blipFill>
          <p:spPr bwMode="auto">
            <a:xfrm>
              <a:off x="189571" y="1282390"/>
              <a:ext cx="5999356" cy="1122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3776" y="1"/>
            <a:ext cx="2170112"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Fung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0"/>
            <a:ext cx="8458200"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5252" y="2428513"/>
            <a:ext cx="4444998" cy="369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C2385557-6930-BE4F-88BD-5EA569E5F9FD}"/>
              </a:ext>
            </a:extLst>
          </p:cNvPr>
          <p:cNvSpPr txBox="1"/>
          <p:nvPr/>
        </p:nvSpPr>
        <p:spPr>
          <a:xfrm>
            <a:off x="1711325" y="782712"/>
            <a:ext cx="5339923" cy="646331"/>
          </a:xfrm>
          <a:prstGeom prst="rect">
            <a:avLst/>
          </a:prstGeom>
          <a:noFill/>
        </p:spPr>
        <p:txBody>
          <a:bodyPr wrap="none" rtlCol="0">
            <a:spAutoFit/>
          </a:bodyPr>
          <a:lstStyle/>
          <a:p>
            <a:r>
              <a:rPr lang="en-US" sz="3600" b="1" dirty="0">
                <a:latin typeface="Arial" pitchFamily="34" charset="0"/>
                <a:cs typeface="Arial" pitchFamily="34" charset="0"/>
              </a:rPr>
              <a:t>Don’t have any to show</a:t>
            </a:r>
          </a:p>
        </p:txBody>
      </p:sp>
      <p:sp>
        <p:nvSpPr>
          <p:cNvPr id="33794" name="Rectangle 2"/>
          <p:cNvSpPr txBox="1">
            <a:spLocks noChangeArrowheads="1"/>
          </p:cNvSpPr>
          <p:nvPr/>
        </p:nvSpPr>
        <p:spPr bwMode="auto">
          <a:xfrm>
            <a:off x="-132063" y="1271786"/>
            <a:ext cx="2101850" cy="54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1500" tIns="40750" rIns="81500" bIns="40750" anchor="ctr"/>
          <a:lstStyle>
            <a:lvl1pPr marL="342900" indent="-342900"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lvl="1" algn="ctr"/>
            <a:r>
              <a:rPr lang="en-US" sz="2900" b="1" dirty="0">
                <a:latin typeface="Arial" charset="0"/>
                <a:ea typeface="ＭＳ Ｐゴシック" pitchFamily="34" charset="-128"/>
              </a:rPr>
              <a:t>“</a:t>
            </a:r>
            <a:r>
              <a:rPr lang="en-US" sz="2900" b="1" dirty="0" err="1">
                <a:latin typeface="Arial" charset="0"/>
                <a:ea typeface="ＭＳ Ｐゴシック" pitchFamily="34" charset="-128"/>
              </a:rPr>
              <a:t>Chytrid</a:t>
            </a:r>
            <a:r>
              <a:rPr lang="en-US" sz="2900" b="1" dirty="0">
                <a:latin typeface="Arial" charset="0"/>
                <a:ea typeface="ＭＳ Ｐゴシック" pitchFamily="34" charset="-128"/>
              </a:rPr>
              <a:t>”</a:t>
            </a:r>
          </a:p>
        </p:txBody>
      </p:sp>
      <p:pic>
        <p:nvPicPr>
          <p:cNvPr id="3379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386"/>
          <a:stretch/>
        </p:blipFill>
        <p:spPr bwMode="auto">
          <a:xfrm>
            <a:off x="1837723" y="39808"/>
            <a:ext cx="5080592" cy="373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0016" y="-6085"/>
            <a:ext cx="4029074" cy="2434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3.bp.blogspot.com/_Y_w3xlyVbmI/S7qV4X95ySI/AAAAAAAAAB8/aI-E1tpiZ6s/s1600/GoldenToads-CostaRic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00006"/>
            <a:ext cx="4709087" cy="31303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04188" y="3825082"/>
            <a:ext cx="1295400" cy="830997"/>
          </a:xfrm>
          <a:prstGeom prst="rect">
            <a:avLst/>
          </a:prstGeom>
          <a:noFill/>
        </p:spPr>
        <p:txBody>
          <a:bodyPr wrap="square" rtlCol="0">
            <a:spAutoFit/>
          </a:bodyPr>
          <a:lstStyle/>
          <a:p>
            <a:pPr algn="ctr"/>
            <a:r>
              <a:rPr lang="en-US" sz="1600" dirty="0">
                <a:latin typeface="Arial" pitchFamily="34" charset="0"/>
                <a:cs typeface="Arial" pitchFamily="34" charset="0"/>
              </a:rPr>
              <a:t>Story of the Golden Toad</a:t>
            </a:r>
          </a:p>
        </p:txBody>
      </p:sp>
      <p:pic>
        <p:nvPicPr>
          <p:cNvPr id="4" name="Picture 3"/>
          <p:cNvPicPr>
            <a:picLocks noChangeAspect="1"/>
          </p:cNvPicPr>
          <p:nvPr/>
        </p:nvPicPr>
        <p:blipFill>
          <a:blip r:embed="rId6"/>
          <a:stretch>
            <a:fillRect/>
          </a:stretch>
        </p:blipFill>
        <p:spPr>
          <a:xfrm>
            <a:off x="4709087" y="4891881"/>
            <a:ext cx="1736164" cy="12342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fade">
                                      <p:cBhvr>
                                        <p:cTn id="7" dur="500"/>
                                        <p:tgtEl>
                                          <p:spTgt spid="33795"/>
                                        </p:tgtEl>
                                      </p:cBhvr>
                                    </p:animEffect>
                                  </p:childTnLst>
                                </p:cTn>
                              </p:par>
                              <p:par>
                                <p:cTn id="8" presetID="10" presetClass="entr" presetSubtype="0" fill="hold" nodeType="withEffect">
                                  <p:stCondLst>
                                    <p:cond delay="0"/>
                                  </p:stCondLst>
                                  <p:childTnLst>
                                    <p:set>
                                      <p:cBhvr>
                                        <p:cTn id="9" dur="1" fill="hold">
                                          <p:stCondLst>
                                            <p:cond delay="0"/>
                                          </p:stCondLst>
                                        </p:cTn>
                                        <p:tgtEl>
                                          <p:spTgt spid="33796"/>
                                        </p:tgtEl>
                                        <p:attrNameLst>
                                          <p:attrName>style.visibility</p:attrName>
                                        </p:attrNameLst>
                                      </p:cBhvr>
                                      <p:to>
                                        <p:strVal val="visible"/>
                                      </p:to>
                                    </p:set>
                                    <p:animEffect transition="in" filter="fade">
                                      <p:cBhvr>
                                        <p:cTn id="10" dur="500"/>
                                        <p:tgtEl>
                                          <p:spTgt spid="33796"/>
                                        </p:tgtEl>
                                      </p:cBhvr>
                                    </p:animEffect>
                                  </p:childTnLst>
                                </p:cTn>
                              </p:par>
                              <p:par>
                                <p:cTn id="11" presetID="10" presetClass="entr" presetSubtype="0" fill="hold" nodeType="withEffect">
                                  <p:stCondLst>
                                    <p:cond delay="0"/>
                                  </p:stCondLst>
                                  <p:childTnLst>
                                    <p:set>
                                      <p:cBhvr>
                                        <p:cTn id="12" dur="1" fill="hold">
                                          <p:stCondLst>
                                            <p:cond delay="0"/>
                                          </p:stCondLst>
                                        </p:cTn>
                                        <p:tgtEl>
                                          <p:spTgt spid="33797"/>
                                        </p:tgtEl>
                                        <p:attrNameLst>
                                          <p:attrName>style.visibility</p:attrName>
                                        </p:attrNameLst>
                                      </p:cBhvr>
                                      <p:to>
                                        <p:strVal val="visible"/>
                                      </p:to>
                                    </p:set>
                                    <p:animEffect transition="in" filter="fade">
                                      <p:cBhvr>
                                        <p:cTn id="13" dur="500"/>
                                        <p:tgtEl>
                                          <p:spTgt spid="3379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794"/>
                                        </p:tgtEl>
                                        <p:attrNameLst>
                                          <p:attrName>style.visibility</p:attrName>
                                        </p:attrNameLst>
                                      </p:cBhvr>
                                      <p:to>
                                        <p:strVal val="visible"/>
                                      </p:to>
                                    </p:set>
                                    <p:animEffect transition="in" filter="fade">
                                      <p:cBhvr>
                                        <p:cTn id="16"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ews.berkeley.edu/wp-content/uploads/2015/07/salamandrivorans_Salamandra4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293" y="2907847"/>
            <a:ext cx="4798218" cy="32183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70008" y="5556179"/>
            <a:ext cx="5538788" cy="461665"/>
          </a:xfrm>
          <a:prstGeom prst="rect">
            <a:avLst/>
          </a:prstGeom>
        </p:spPr>
        <p:txBody>
          <a:bodyPr wrap="square">
            <a:spAutoFit/>
          </a:bodyPr>
          <a:lstStyle/>
          <a:p>
            <a:r>
              <a:rPr lang="en-GB" dirty="0">
                <a:hlinkClick r:id="rId3"/>
              </a:rPr>
              <a:t>http://amphibiaweb.org/chytrid/Bsal.html</a:t>
            </a:r>
            <a:r>
              <a:rPr lang="en-GB" dirty="0"/>
              <a:t> </a:t>
            </a:r>
          </a:p>
        </p:txBody>
      </p:sp>
      <p:pic>
        <p:nvPicPr>
          <p:cNvPr id="1028" name="Picture 4" descr="http://graphics8.nytimes.com/images/2014/10/31/world/31salamander/31salamander-blog480.jpg"/>
          <p:cNvPicPr>
            <a:picLocks noChangeAspect="1" noChangeArrowheads="1"/>
          </p:cNvPicPr>
          <p:nvPr/>
        </p:nvPicPr>
        <p:blipFill rotWithShape="1">
          <a:blip r:embed="rId4">
            <a:extLst>
              <a:ext uri="{28A0092B-C50C-407E-A947-70E740481C1C}">
                <a14:useLocalDpi xmlns:a14="http://schemas.microsoft.com/office/drawing/2010/main" val="0"/>
              </a:ext>
            </a:extLst>
          </a:blip>
          <a:srcRect t="12505" r="5166"/>
          <a:stretch/>
        </p:blipFill>
        <p:spPr bwMode="auto">
          <a:xfrm>
            <a:off x="0" y="3296399"/>
            <a:ext cx="4897703" cy="27582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849" y="136652"/>
            <a:ext cx="4580328" cy="3079876"/>
          </a:xfrm>
          <a:prstGeom prst="rect">
            <a:avLst/>
          </a:prstGeom>
        </p:spPr>
      </p:pic>
      <p:pic>
        <p:nvPicPr>
          <p:cNvPr id="5" name="Picture 4" descr="A map with red stars&#10;&#10;Description automatically generated">
            <a:extLst>
              <a:ext uri="{FF2B5EF4-FFF2-40B4-BE49-F238E27FC236}">
                <a16:creationId xmlns:a16="http://schemas.microsoft.com/office/drawing/2014/main" id="{6D21204A-D75E-D67A-0A4C-BFDDD87D98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0525" y="108319"/>
            <a:ext cx="4042673" cy="2758282"/>
          </a:xfrm>
          <a:prstGeom prst="rect">
            <a:avLst/>
          </a:prstGeom>
        </p:spPr>
      </p:pic>
    </p:spTree>
    <p:extLst>
      <p:ext uri="{BB962C8B-B14F-4D97-AF65-F5344CB8AC3E}">
        <p14:creationId xmlns:p14="http://schemas.microsoft.com/office/powerpoint/2010/main" val="3146407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415925" y="166687"/>
            <a:ext cx="5105399" cy="129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14388" eaLnBrk="0" hangingPunct="0"/>
            <a:endParaRPr lang="en-US" sz="4000" dirty="0">
              <a:solidFill>
                <a:schemeClr val="accent2">
                  <a:lumMod val="75000"/>
                </a:schemeClr>
              </a:solidFill>
            </a:endParaRPr>
          </a:p>
          <a:p>
            <a:pPr algn="ctr" defTabSz="814388" eaLnBrk="0" hangingPunct="0"/>
            <a:r>
              <a:rPr lang="en-US" sz="4000" dirty="0">
                <a:solidFill>
                  <a:schemeClr val="accent2">
                    <a:lumMod val="75000"/>
                  </a:schemeClr>
                </a:solidFill>
                <a:latin typeface="Arial" charset="0"/>
              </a:rPr>
              <a:t>Zygomycota </a:t>
            </a:r>
          </a:p>
          <a:p>
            <a:pPr algn="ctr" defTabSz="814388" eaLnBrk="0" hangingPunct="0"/>
            <a:r>
              <a:rPr lang="en-US" sz="4000" dirty="0">
                <a:solidFill>
                  <a:schemeClr val="accent2">
                    <a:lumMod val="75000"/>
                  </a:schemeClr>
                </a:solidFill>
                <a:latin typeface="Arial" charset="0"/>
              </a:rPr>
              <a:t>(Bread molds)</a:t>
            </a:r>
          </a:p>
          <a:p>
            <a:pPr algn="ctr" defTabSz="814388" eaLnBrk="0" hangingPunct="0"/>
            <a:endParaRPr lang="en-US" sz="4000" dirty="0">
              <a:solidFill>
                <a:schemeClr val="accent2">
                  <a:lumMod val="75000"/>
                </a:schemeClr>
              </a:solidFill>
            </a:endParaRPr>
          </a:p>
        </p:txBody>
      </p:sp>
      <p:pic>
        <p:nvPicPr>
          <p:cNvPr id="38915" name="Picture 2" descr="http://t3.gstatic.com/images?q=tbn:ANd9GcSpr58tWf-rBRs_c-HJJ9e_pU226KlLiEPUBfHCY821dPI9Yur1sydLd0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05" y="3215457"/>
            <a:ext cx="2944042" cy="195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http://www.buzzle.com/img/articleImages/375982-2387-34.jpg"/>
          <p:cNvPicPr>
            <a:picLocks noChangeAspect="1" noChangeArrowheads="1"/>
          </p:cNvPicPr>
          <p:nvPr/>
        </p:nvPicPr>
        <p:blipFill rotWithShape="1">
          <a:blip r:embed="rId3">
            <a:extLst>
              <a:ext uri="{28A0092B-C50C-407E-A947-70E740481C1C}">
                <a14:useLocalDpi xmlns:a14="http://schemas.microsoft.com/office/drawing/2010/main" val="0"/>
              </a:ext>
            </a:extLst>
          </a:blip>
          <a:srcRect t="10842" r="9058"/>
          <a:stretch/>
        </p:blipFill>
        <p:spPr bwMode="auto">
          <a:xfrm>
            <a:off x="7815217" y="0"/>
            <a:ext cx="3048804" cy="259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http://media.web.britannica.com/eb-media/23/59223-004-8654DD58.jpg"/>
          <p:cNvPicPr>
            <a:picLocks noChangeAspect="1" noChangeArrowheads="1"/>
          </p:cNvPicPr>
          <p:nvPr/>
        </p:nvPicPr>
        <p:blipFill>
          <a:blip r:embed="rId4">
            <a:extLst>
              <a:ext uri="{28A0092B-C50C-407E-A947-70E740481C1C}">
                <a14:useLocalDpi xmlns:a14="http://schemas.microsoft.com/office/drawing/2010/main" val="0"/>
              </a:ext>
            </a:extLst>
          </a:blip>
          <a:srcRect t="25789"/>
          <a:stretch>
            <a:fillRect/>
          </a:stretch>
        </p:blipFill>
        <p:spPr bwMode="auto">
          <a:xfrm>
            <a:off x="8025175" y="2403474"/>
            <a:ext cx="2905125"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F7564EB-5929-F290-7E6A-D5A479687762}"/>
              </a:ext>
            </a:extLst>
          </p:cNvPr>
          <p:cNvSpPr txBox="1"/>
          <p:nvPr/>
        </p:nvSpPr>
        <p:spPr>
          <a:xfrm>
            <a:off x="339725" y="1756178"/>
            <a:ext cx="4710264" cy="1323439"/>
          </a:xfrm>
          <a:prstGeom prst="rect">
            <a:avLst/>
          </a:prstGeom>
          <a:noFill/>
        </p:spPr>
        <p:txBody>
          <a:bodyPr wrap="none" rtlCol="0">
            <a:spAutoFit/>
          </a:bodyPr>
          <a:lstStyle/>
          <a:p>
            <a:pPr marL="347663" indent="-347663">
              <a:buFont typeface="Arial" panose="020B0604020202020204" pitchFamily="34" charset="0"/>
              <a:buChar char="•"/>
            </a:pPr>
            <a:r>
              <a:rPr lang="en-US" sz="2000" dirty="0">
                <a:latin typeface="Arial" pitchFamily="34" charset="0"/>
                <a:cs typeface="Arial" pitchFamily="34" charset="0"/>
              </a:rPr>
              <a:t>1000 species</a:t>
            </a:r>
          </a:p>
          <a:p>
            <a:pPr marL="347663" indent="-347663">
              <a:buFont typeface="Arial" panose="020B0604020202020204" pitchFamily="34" charset="0"/>
              <a:buChar char="•"/>
            </a:pPr>
            <a:r>
              <a:rPr lang="en-US" sz="2000" dirty="0">
                <a:latin typeface="Arial" pitchFamily="34" charset="0"/>
                <a:cs typeface="Arial" pitchFamily="34" charset="0"/>
              </a:rPr>
              <a:t>All hyphae coenocytic</a:t>
            </a:r>
          </a:p>
          <a:p>
            <a:pPr marL="347663" indent="-347663">
              <a:buFont typeface="Arial" panose="020B0604020202020204" pitchFamily="34" charset="0"/>
              <a:buChar char="•"/>
            </a:pPr>
            <a:r>
              <a:rPr lang="en-US" sz="2000" dirty="0">
                <a:latin typeface="Arial" pitchFamily="34" charset="0"/>
                <a:cs typeface="Arial" pitchFamily="34" charset="0"/>
              </a:rPr>
              <a:t>Asexual reproduction super common</a:t>
            </a:r>
          </a:p>
          <a:p>
            <a:pPr marL="347663" indent="-347663">
              <a:buFont typeface="Arial" panose="020B0604020202020204" pitchFamily="34" charset="0"/>
              <a:buChar char="•"/>
            </a:pPr>
            <a:r>
              <a:rPr lang="en-US" sz="2000" dirty="0">
                <a:latin typeface="Arial" pitchFamily="34" charset="0"/>
                <a:cs typeface="Arial" pitchFamily="34" charset="0"/>
              </a:rPr>
              <a:t>Weird sexual structures (draw)</a:t>
            </a:r>
          </a:p>
        </p:txBody>
      </p:sp>
      <p:pic>
        <p:nvPicPr>
          <p:cNvPr id="3" name="Picture 2" descr="0786al">
            <a:extLst>
              <a:ext uri="{FF2B5EF4-FFF2-40B4-BE49-F238E27FC236}">
                <a16:creationId xmlns:a16="http://schemas.microsoft.com/office/drawing/2014/main" id="{E08C62EA-27BA-A026-6CD0-6D49FA70AC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72" t="2505" r="40185"/>
          <a:stretch/>
        </p:blipFill>
        <p:spPr bwMode="auto">
          <a:xfrm>
            <a:off x="5490227" y="990295"/>
            <a:ext cx="2255868" cy="289674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descr="http://farm4.static.flickr.com/3336/3226473328_d221d88b44.jpg">
            <a:extLst>
              <a:ext uri="{FF2B5EF4-FFF2-40B4-BE49-F238E27FC236}">
                <a16:creationId xmlns:a16="http://schemas.microsoft.com/office/drawing/2014/main" id="{C8F7403D-0BCB-A7B0-0D3A-7A5F3D4FFC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2743" y="4198918"/>
            <a:ext cx="2612382" cy="195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4351875-B30A-2871-4829-E1A132E3AD75}"/>
              </a:ext>
            </a:extLst>
          </p:cNvPr>
          <p:cNvSpPr txBox="1"/>
          <p:nvPr/>
        </p:nvSpPr>
        <p:spPr>
          <a:xfrm>
            <a:off x="68310" y="5288826"/>
            <a:ext cx="5800627" cy="830997"/>
          </a:xfrm>
          <a:prstGeom prst="rect">
            <a:avLst/>
          </a:prstGeom>
          <a:noFill/>
        </p:spPr>
        <p:txBody>
          <a:bodyPr wrap="none" rtlCol="0">
            <a:spAutoFit/>
          </a:bodyPr>
          <a:lstStyle/>
          <a:p>
            <a:r>
              <a:rPr lang="en-US" dirty="0">
                <a:solidFill>
                  <a:srgbClr val="FF0000"/>
                </a:solidFill>
                <a:latin typeface="Arial" pitchFamily="34" charset="0"/>
                <a:cs typeface="Arial" pitchFamily="34" charset="0"/>
              </a:rPr>
              <a:t>DRAW: Live bread mold (27.3) </a:t>
            </a:r>
          </a:p>
          <a:p>
            <a:r>
              <a:rPr lang="en-US" dirty="0">
                <a:solidFill>
                  <a:srgbClr val="FF0000"/>
                </a:solidFill>
                <a:latin typeface="Arial" pitchFamily="34" charset="0"/>
                <a:cs typeface="Arial" pitchFamily="34" charset="0"/>
              </a:rPr>
              <a:t>DRAW: Rhizopus zygosporangium (27.3)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2608"/>
          <p:cNvPicPr>
            <a:picLocks noChangeAspect="1" noChangeArrowheads="1"/>
          </p:cNvPicPr>
          <p:nvPr/>
        </p:nvPicPr>
        <p:blipFill>
          <a:blip r:embed="rId3">
            <a:extLst>
              <a:ext uri="{28A0092B-C50C-407E-A947-70E740481C1C}">
                <a14:useLocalDpi xmlns:a14="http://schemas.microsoft.com/office/drawing/2010/main" val="0"/>
              </a:ext>
            </a:extLst>
          </a:blip>
          <a:srcRect b="2425"/>
          <a:stretch>
            <a:fillRect/>
          </a:stretch>
        </p:blipFill>
        <p:spPr bwMode="auto">
          <a:xfrm>
            <a:off x="1376364" y="1589"/>
            <a:ext cx="8137525"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2" hidden="1"/>
          <p:cNvSpPr>
            <a:spLocks noGrp="1" noChangeArrowheads="1"/>
          </p:cNvSpPr>
          <p:nvPr>
            <p:ph type="title"/>
          </p:nvPr>
        </p:nvSpPr>
        <p:spPr/>
        <p:txBody>
          <a:bodyPr/>
          <a:lstStyle/>
          <a:p>
            <a:pPr eaLnBrk="1" hangingPunct="1"/>
            <a:r>
              <a:rPr lang="en-US"/>
              <a:t>	</a:t>
            </a:r>
          </a:p>
        </p:txBody>
      </p:sp>
      <p:sp>
        <p:nvSpPr>
          <p:cNvPr id="43012" name="Rectangle 1"/>
          <p:cNvSpPr>
            <a:spLocks noChangeArrowheads="1"/>
          </p:cNvSpPr>
          <p:nvPr/>
        </p:nvSpPr>
        <p:spPr bwMode="auto">
          <a:xfrm>
            <a:off x="1482727" y="5780089"/>
            <a:ext cx="406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dirty="0">
                <a:hlinkClick r:id="rId4"/>
              </a:rPr>
              <a:t>http://www.youtube.com/watch?v=TrKJAojmB1Y</a:t>
            </a:r>
            <a:r>
              <a:rPr lang="en-US" sz="1200" dirty="0"/>
              <a:t> </a:t>
            </a:r>
          </a:p>
        </p:txBody>
      </p:sp>
      <p:sp>
        <p:nvSpPr>
          <p:cNvPr id="2" name="Rectangle 1"/>
          <p:cNvSpPr/>
          <p:nvPr/>
        </p:nvSpPr>
        <p:spPr>
          <a:xfrm>
            <a:off x="5413199" y="5764312"/>
            <a:ext cx="4067175" cy="307777"/>
          </a:xfrm>
          <a:prstGeom prst="rect">
            <a:avLst/>
          </a:prstGeom>
        </p:spPr>
        <p:txBody>
          <a:bodyPr>
            <a:spAutoFit/>
          </a:bodyPr>
          <a:lstStyle/>
          <a:p>
            <a:r>
              <a:rPr lang="en-US" sz="1400" dirty="0">
                <a:hlinkClick r:id="rId5"/>
              </a:rPr>
              <a:t>http://www.youtube.com/watch?v=T8OAmcUnm4g</a:t>
            </a:r>
            <a:r>
              <a:rPr lang="en-US" sz="1400" dirty="0"/>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4034" name="Picture 1029" descr="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4" y="1"/>
            <a:ext cx="8137525"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1030"/>
          <p:cNvSpPr txBox="1">
            <a:spLocks noChangeArrowheads="1"/>
          </p:cNvSpPr>
          <p:nvPr/>
        </p:nvSpPr>
        <p:spPr bwMode="auto">
          <a:xfrm>
            <a:off x="1376364" y="5451475"/>
            <a:ext cx="56689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200" b="1" dirty="0">
                <a:latin typeface="Arial" charset="0"/>
              </a:rPr>
              <a:t>Predatory </a:t>
            </a:r>
            <a:r>
              <a:rPr lang="en-US" sz="3200" b="1" dirty="0" err="1">
                <a:latin typeface="Arial" charset="0"/>
              </a:rPr>
              <a:t>Zygomycetes</a:t>
            </a:r>
            <a:endParaRPr lang="en-US" sz="3200" b="1" dirty="0">
              <a:latin typeface="Arial" charset="0"/>
            </a:endParaRPr>
          </a:p>
        </p:txBody>
      </p:sp>
      <p:sp>
        <p:nvSpPr>
          <p:cNvPr id="2" name="Rectangle 1">
            <a:extLst>
              <a:ext uri="{FF2B5EF4-FFF2-40B4-BE49-F238E27FC236}">
                <a16:creationId xmlns:a16="http://schemas.microsoft.com/office/drawing/2014/main" id="{6A0C6E81-BD18-4BB6-AD7E-892195B84FFF}"/>
              </a:ext>
            </a:extLst>
          </p:cNvPr>
          <p:cNvSpPr/>
          <p:nvPr/>
        </p:nvSpPr>
        <p:spPr>
          <a:xfrm>
            <a:off x="6764063" y="5451476"/>
            <a:ext cx="2743200" cy="584775"/>
          </a:xfrm>
          <a:prstGeom prst="rect">
            <a:avLst/>
          </a:prstGeom>
        </p:spPr>
        <p:txBody>
          <a:bodyPr wrap="square">
            <a:spAutoFit/>
          </a:bodyPr>
          <a:lstStyle/>
          <a:p>
            <a:r>
              <a:rPr lang="en-US" sz="1600" dirty="0">
                <a:hlinkClick r:id="rId3"/>
              </a:rPr>
              <a:t>https://www.youtube.com/watch?v=xFhE9empvj4</a:t>
            </a:r>
            <a:endParaRPr lang="en-US" sz="1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3657" y="472281"/>
            <a:ext cx="4648199"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14388" eaLnBrk="0" hangingPunct="0"/>
            <a:r>
              <a:rPr lang="en-US" sz="3900" b="1" dirty="0" err="1">
                <a:solidFill>
                  <a:srgbClr val="009900"/>
                </a:solidFill>
                <a:latin typeface="Arial" charset="0"/>
              </a:rPr>
              <a:t>Glomeromycota</a:t>
            </a:r>
            <a:endParaRPr lang="en-US" sz="3900" b="1" dirty="0">
              <a:solidFill>
                <a:srgbClr val="009900"/>
              </a:solidFill>
              <a:latin typeface="Arial" charset="0"/>
            </a:endParaRPr>
          </a:p>
        </p:txBody>
      </p:sp>
      <p:pic>
        <p:nvPicPr>
          <p:cNvPr id="46083" name="Picture 2" descr="http://sdhydroponics.com/resources/wp-content/uploads/2010/08/mycorrhiz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8810" y="425449"/>
            <a:ext cx="6049962"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77C0ED0-F593-476E-BCE8-3EBDE06A7E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525" y="3048344"/>
            <a:ext cx="4273047" cy="2995089"/>
          </a:xfrm>
          <a:prstGeom prst="rect">
            <a:avLst/>
          </a:prstGeom>
        </p:spPr>
      </p:pic>
      <p:sp>
        <p:nvSpPr>
          <p:cNvPr id="2" name="TextBox 1">
            <a:extLst>
              <a:ext uri="{FF2B5EF4-FFF2-40B4-BE49-F238E27FC236}">
                <a16:creationId xmlns:a16="http://schemas.microsoft.com/office/drawing/2014/main" id="{DDB1132F-B806-0348-30BB-EBB77AA2BFF4}"/>
              </a:ext>
            </a:extLst>
          </p:cNvPr>
          <p:cNvSpPr txBox="1"/>
          <p:nvPr/>
        </p:nvSpPr>
        <p:spPr>
          <a:xfrm>
            <a:off x="181478" y="1181242"/>
            <a:ext cx="3499997" cy="1631216"/>
          </a:xfrm>
          <a:prstGeom prst="rect">
            <a:avLst/>
          </a:prstGeom>
          <a:noFill/>
        </p:spPr>
        <p:txBody>
          <a:bodyPr wrap="none" rtlCol="0">
            <a:spAutoFit/>
          </a:bodyPr>
          <a:lstStyle/>
          <a:p>
            <a:pPr marL="347663" indent="-347663">
              <a:buFont typeface="Arial" panose="020B0604020202020204" pitchFamily="34" charset="0"/>
              <a:buChar char="•"/>
            </a:pPr>
            <a:r>
              <a:rPr lang="en-US" sz="2000" dirty="0">
                <a:latin typeface="Arial" pitchFamily="34" charset="0"/>
                <a:cs typeface="Arial" pitchFamily="34" charset="0"/>
              </a:rPr>
              <a:t>150 species</a:t>
            </a:r>
          </a:p>
          <a:p>
            <a:pPr marL="347663" indent="-347663">
              <a:buFont typeface="Arial" panose="020B0604020202020204" pitchFamily="34" charset="0"/>
              <a:buChar char="•"/>
            </a:pPr>
            <a:r>
              <a:rPr lang="en-US" sz="2000" dirty="0">
                <a:latin typeface="Arial" pitchFamily="34" charset="0"/>
                <a:cs typeface="Arial" pitchFamily="34" charset="0"/>
              </a:rPr>
              <a:t>Known as </a:t>
            </a:r>
            <a:r>
              <a:rPr lang="en-US" sz="2000" b="1" dirty="0">
                <a:latin typeface="Arial" pitchFamily="34" charset="0"/>
                <a:cs typeface="Arial" pitchFamily="34" charset="0"/>
              </a:rPr>
              <a:t>Mycorrhizae</a:t>
            </a:r>
          </a:p>
          <a:p>
            <a:pPr marL="347663" indent="-347663">
              <a:buFont typeface="Arial" panose="020B0604020202020204" pitchFamily="34" charset="0"/>
              <a:buChar char="•"/>
            </a:pPr>
            <a:r>
              <a:rPr lang="en-US" sz="2000" dirty="0">
                <a:latin typeface="Arial" pitchFamily="34" charset="0"/>
                <a:cs typeface="Arial" pitchFamily="34" charset="0"/>
              </a:rPr>
              <a:t>Symbiosis with plant roots</a:t>
            </a:r>
          </a:p>
          <a:p>
            <a:pPr marL="347663" indent="-347663">
              <a:buFont typeface="Arial" panose="020B0604020202020204" pitchFamily="34" charset="0"/>
              <a:buChar char="•"/>
            </a:pPr>
            <a:r>
              <a:rPr lang="en-US" sz="2000" dirty="0">
                <a:latin typeface="Arial" pitchFamily="34" charset="0"/>
                <a:cs typeface="Arial" pitchFamily="34" charset="0"/>
              </a:rPr>
              <a:t>Found in 90% plants</a:t>
            </a:r>
          </a:p>
          <a:p>
            <a:pPr marL="347663" indent="-347663">
              <a:buFont typeface="Arial" panose="020B0604020202020204" pitchFamily="34" charset="0"/>
              <a:buChar char="•"/>
            </a:pPr>
            <a:r>
              <a:rPr lang="en-US" sz="2000" dirty="0">
                <a:latin typeface="Arial" pitchFamily="34" charset="0"/>
                <a:cs typeface="Arial" pitchFamily="34" charset="0"/>
              </a:rPr>
              <a:t>Two different types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20" descr="2611"/>
          <p:cNvPicPr>
            <a:picLocks noChangeAspect="1" noChangeArrowheads="1"/>
          </p:cNvPicPr>
          <p:nvPr/>
        </p:nvPicPr>
        <p:blipFill>
          <a:blip r:embed="rId3">
            <a:extLst>
              <a:ext uri="{28A0092B-C50C-407E-A947-70E740481C1C}">
                <a14:useLocalDpi xmlns:a14="http://schemas.microsoft.com/office/drawing/2010/main" val="0"/>
              </a:ext>
            </a:extLst>
          </a:blip>
          <a:srcRect b="3432"/>
          <a:stretch>
            <a:fillRect/>
          </a:stretch>
        </p:blipFill>
        <p:spPr bwMode="auto">
          <a:xfrm>
            <a:off x="2119314" y="984251"/>
            <a:ext cx="6645275"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hidden="1"/>
          <p:cNvSpPr>
            <a:spLocks noGrp="1" noChangeArrowheads="1"/>
          </p:cNvSpPr>
          <p:nvPr>
            <p:ph type="title"/>
          </p:nvPr>
        </p:nvSpPr>
        <p:spPr/>
        <p:txBody>
          <a:bodyPr/>
          <a:lstStyle/>
          <a:p>
            <a:pPr eaLnBrk="1" hangingPunct="1"/>
            <a:r>
              <a:rPr lang="en-US"/>
              <a:t>	</a:t>
            </a:r>
          </a:p>
        </p:txBody>
      </p:sp>
      <p:sp>
        <p:nvSpPr>
          <p:cNvPr id="47108" name="Text Box 5"/>
          <p:cNvSpPr txBox="1">
            <a:spLocks noChangeArrowheads="1"/>
          </p:cNvSpPr>
          <p:nvPr/>
        </p:nvSpPr>
        <p:spPr bwMode="auto">
          <a:xfrm>
            <a:off x="2528888" y="68264"/>
            <a:ext cx="13398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00" tIns="40750" rIns="81500" bIns="407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rgbClr val="221906"/>
                </a:solidFill>
                <a:latin typeface="Arial" charset="0"/>
              </a:rPr>
              <a:t>Cells of root cortex</a:t>
            </a:r>
          </a:p>
        </p:txBody>
      </p:sp>
      <p:sp>
        <p:nvSpPr>
          <p:cNvPr id="47109" name="Text Box 6"/>
          <p:cNvSpPr txBox="1">
            <a:spLocks noChangeArrowheads="1"/>
          </p:cNvSpPr>
          <p:nvPr/>
        </p:nvSpPr>
        <p:spPr bwMode="auto">
          <a:xfrm>
            <a:off x="4156076" y="339726"/>
            <a:ext cx="16510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00" tIns="40750" rIns="81500" bIns="407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rgbClr val="221906"/>
                </a:solidFill>
                <a:latin typeface="Arial" charset="0"/>
              </a:rPr>
              <a:t>Root epidermis</a:t>
            </a:r>
          </a:p>
        </p:txBody>
      </p:sp>
      <p:sp>
        <p:nvSpPr>
          <p:cNvPr id="47110" name="Text Box 8"/>
          <p:cNvSpPr txBox="1">
            <a:spLocks noChangeArrowheads="1"/>
          </p:cNvSpPr>
          <p:nvPr/>
        </p:nvSpPr>
        <p:spPr bwMode="auto">
          <a:xfrm>
            <a:off x="7546977" y="1089026"/>
            <a:ext cx="54292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00" tIns="40750" rIns="81500" bIns="407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rgbClr val="221906"/>
                </a:solidFill>
                <a:latin typeface="Arial" charset="0"/>
              </a:rPr>
              <a:t>Soil</a:t>
            </a:r>
          </a:p>
        </p:txBody>
      </p:sp>
      <p:sp>
        <p:nvSpPr>
          <p:cNvPr id="47111" name="Text Box 9"/>
          <p:cNvSpPr txBox="1">
            <a:spLocks noChangeArrowheads="1"/>
          </p:cNvSpPr>
          <p:nvPr/>
        </p:nvSpPr>
        <p:spPr bwMode="auto">
          <a:xfrm>
            <a:off x="7480302" y="1973263"/>
            <a:ext cx="1062037"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00" tIns="40750" rIns="81500" bIns="407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rgbClr val="221906"/>
                </a:solidFill>
                <a:latin typeface="Arial" charset="0"/>
              </a:rPr>
              <a:t>Root hair</a:t>
            </a:r>
          </a:p>
        </p:txBody>
      </p:sp>
      <p:sp>
        <p:nvSpPr>
          <p:cNvPr id="47112" name="Text Box 11"/>
          <p:cNvSpPr txBox="1">
            <a:spLocks noChangeArrowheads="1"/>
          </p:cNvSpPr>
          <p:nvPr/>
        </p:nvSpPr>
        <p:spPr bwMode="auto">
          <a:xfrm>
            <a:off x="8096252" y="3484563"/>
            <a:ext cx="74612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00" tIns="40750" rIns="81500" bIns="407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rgbClr val="221906"/>
                </a:solidFill>
                <a:latin typeface="Arial" charset="0"/>
              </a:rPr>
              <a:t>Spore</a:t>
            </a:r>
          </a:p>
        </p:txBody>
      </p:sp>
      <p:sp>
        <p:nvSpPr>
          <p:cNvPr id="47113" name="Text Box 12"/>
          <p:cNvSpPr txBox="1">
            <a:spLocks noChangeArrowheads="1"/>
          </p:cNvSpPr>
          <p:nvPr/>
        </p:nvSpPr>
        <p:spPr bwMode="auto">
          <a:xfrm>
            <a:off x="3817939" y="4940301"/>
            <a:ext cx="10382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00" tIns="40750" rIns="81500" bIns="407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rgbClr val="221906"/>
                </a:solidFill>
                <a:latin typeface="Arial" charset="0"/>
              </a:rPr>
              <a:t>Cortex cell</a:t>
            </a:r>
          </a:p>
        </p:txBody>
      </p:sp>
      <p:sp>
        <p:nvSpPr>
          <p:cNvPr id="47114" name="Text Box 13"/>
          <p:cNvSpPr txBox="1">
            <a:spLocks noChangeArrowheads="1"/>
          </p:cNvSpPr>
          <p:nvPr/>
        </p:nvSpPr>
        <p:spPr bwMode="auto">
          <a:xfrm>
            <a:off x="6869113" y="5389563"/>
            <a:ext cx="1887538"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00" tIns="40750" rIns="81500" bIns="407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rgbClr val="221906"/>
                </a:solidFill>
                <a:latin typeface="Arial" charset="0"/>
              </a:rPr>
              <a:t>Hyphae of fungus</a:t>
            </a:r>
          </a:p>
        </p:txBody>
      </p:sp>
      <p:sp>
        <p:nvSpPr>
          <p:cNvPr id="47115" name="Line 14"/>
          <p:cNvSpPr>
            <a:spLocks noChangeShapeType="1"/>
          </p:cNvSpPr>
          <p:nvPr/>
        </p:nvSpPr>
        <p:spPr bwMode="auto">
          <a:xfrm>
            <a:off x="3206751" y="612776"/>
            <a:ext cx="0" cy="5445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81500" tIns="40750" rIns="81500" bIns="40750" anchor="ctr"/>
          <a:lstStyle/>
          <a:p>
            <a:endParaRPr lang="en-US"/>
          </a:p>
        </p:txBody>
      </p:sp>
      <p:sp>
        <p:nvSpPr>
          <p:cNvPr id="47116" name="Line 15"/>
          <p:cNvSpPr>
            <a:spLocks noChangeShapeType="1"/>
          </p:cNvSpPr>
          <p:nvPr/>
        </p:nvSpPr>
        <p:spPr bwMode="auto">
          <a:xfrm>
            <a:off x="3206752" y="617538"/>
            <a:ext cx="492125" cy="539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81500" tIns="40750" rIns="81500" bIns="40750" anchor="ctr"/>
          <a:lstStyle/>
          <a:p>
            <a:endParaRPr lang="en-US"/>
          </a:p>
        </p:txBody>
      </p:sp>
      <p:sp>
        <p:nvSpPr>
          <p:cNvPr id="47117" name="Line 16"/>
          <p:cNvSpPr>
            <a:spLocks noChangeShapeType="1"/>
          </p:cNvSpPr>
          <p:nvPr/>
        </p:nvSpPr>
        <p:spPr bwMode="auto">
          <a:xfrm>
            <a:off x="5078414" y="623888"/>
            <a:ext cx="519113" cy="5270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81500" tIns="40750" rIns="81500" bIns="40750" anchor="ctr"/>
          <a:lstStyle/>
          <a:p>
            <a:endParaRPr lang="en-US"/>
          </a:p>
        </p:txBody>
      </p:sp>
      <p:sp>
        <p:nvSpPr>
          <p:cNvPr id="47118" name="Line 17"/>
          <p:cNvSpPr>
            <a:spLocks noChangeShapeType="1"/>
          </p:cNvSpPr>
          <p:nvPr/>
        </p:nvSpPr>
        <p:spPr bwMode="auto">
          <a:xfrm flipV="1">
            <a:off x="7151688" y="2268539"/>
            <a:ext cx="700088" cy="7715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81500" tIns="40750" rIns="81500" bIns="40750" anchor="ctr"/>
          <a:lstStyle/>
          <a:p>
            <a:endParaRPr lang="en-US"/>
          </a:p>
        </p:txBody>
      </p:sp>
      <p:sp>
        <p:nvSpPr>
          <p:cNvPr id="47119" name="Line 18"/>
          <p:cNvSpPr>
            <a:spLocks noChangeShapeType="1"/>
          </p:cNvSpPr>
          <p:nvPr/>
        </p:nvSpPr>
        <p:spPr bwMode="auto">
          <a:xfrm flipV="1">
            <a:off x="7716838" y="3648076"/>
            <a:ext cx="395288" cy="1809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81500" tIns="40750" rIns="81500" bIns="40750" anchor="ctr"/>
          <a:lstStyle/>
          <a:p>
            <a:endParaRPr lang="en-US"/>
          </a:p>
        </p:txBody>
      </p:sp>
      <p:sp>
        <p:nvSpPr>
          <p:cNvPr id="47120" name="Line 19"/>
          <p:cNvSpPr>
            <a:spLocks noChangeShapeType="1"/>
          </p:cNvSpPr>
          <p:nvPr/>
        </p:nvSpPr>
        <p:spPr bwMode="auto">
          <a:xfrm flipV="1">
            <a:off x="7107238" y="5202238"/>
            <a:ext cx="128588" cy="2206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81500" tIns="40750" rIns="81500" bIns="40750" anchor="ct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2619a"/>
          <p:cNvPicPr>
            <a:picLocks noChangeAspect="1" noChangeArrowheads="1"/>
          </p:cNvPicPr>
          <p:nvPr/>
        </p:nvPicPr>
        <p:blipFill>
          <a:blip r:embed="rId2">
            <a:lum bright="8000"/>
            <a:extLst>
              <a:ext uri="{28A0092B-C50C-407E-A947-70E740481C1C}">
                <a14:useLocalDpi xmlns:a14="http://schemas.microsoft.com/office/drawing/2010/main" val="0"/>
              </a:ext>
            </a:extLst>
          </a:blip>
          <a:srcRect l="5373" t="12599" r="43013" b="4901"/>
          <a:stretch>
            <a:fillRect/>
          </a:stretch>
        </p:blipFill>
        <p:spPr bwMode="auto">
          <a:xfrm>
            <a:off x="6783388" y="1"/>
            <a:ext cx="2730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4" descr="2619b"/>
          <p:cNvPicPr>
            <a:picLocks noChangeAspect="1" noChangeArrowheads="1"/>
          </p:cNvPicPr>
          <p:nvPr/>
        </p:nvPicPr>
        <p:blipFill>
          <a:blip r:embed="rId3">
            <a:extLst>
              <a:ext uri="{28A0092B-C50C-407E-A947-70E740481C1C}">
                <a14:useLocalDpi xmlns:a14="http://schemas.microsoft.com/office/drawing/2010/main" val="0"/>
              </a:ext>
            </a:extLst>
          </a:blip>
          <a:srcRect l="4433" r="37706" b="3236"/>
          <a:stretch>
            <a:fillRect/>
          </a:stretch>
        </p:blipFill>
        <p:spPr bwMode="auto">
          <a:xfrm>
            <a:off x="6783389" y="2862263"/>
            <a:ext cx="275272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descr="http://www.cof.orst.edu/cof/teach/for442/images/disk6/canby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9964" y="3906839"/>
            <a:ext cx="3078163"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extBox 2"/>
          <p:cNvSpPr txBox="1">
            <a:spLocks noChangeArrowheads="1"/>
          </p:cNvSpPr>
          <p:nvPr/>
        </p:nvSpPr>
        <p:spPr bwMode="auto">
          <a:xfrm>
            <a:off x="1787525" y="3341688"/>
            <a:ext cx="1136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b="1" dirty="0">
                <a:latin typeface="Arial" charset="0"/>
              </a:rPr>
              <a:t>Without</a:t>
            </a:r>
          </a:p>
        </p:txBody>
      </p:sp>
      <p:sp>
        <p:nvSpPr>
          <p:cNvPr id="48136" name="TextBox 6"/>
          <p:cNvSpPr txBox="1">
            <a:spLocks noChangeArrowheads="1"/>
          </p:cNvSpPr>
          <p:nvPr/>
        </p:nvSpPr>
        <p:spPr bwMode="auto">
          <a:xfrm>
            <a:off x="3844925" y="3341688"/>
            <a:ext cx="73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b="1" dirty="0">
                <a:latin typeface="Arial" charset="0"/>
              </a:rPr>
              <a:t>With</a:t>
            </a:r>
          </a:p>
        </p:txBody>
      </p:sp>
      <p:pic>
        <p:nvPicPr>
          <p:cNvPr id="1026" name="Picture 2" descr="Image result for plant roots with and without mycorrhiza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4572" y="65088"/>
            <a:ext cx="3574473" cy="3276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3EA5DF-8B80-4944-AD72-1999B5330716}"/>
              </a:ext>
            </a:extLst>
          </p:cNvPr>
          <p:cNvSpPr txBox="1"/>
          <p:nvPr/>
        </p:nvSpPr>
        <p:spPr>
          <a:xfrm>
            <a:off x="526973" y="4282281"/>
            <a:ext cx="2787729" cy="1015663"/>
          </a:xfrm>
          <a:prstGeom prst="rect">
            <a:avLst/>
          </a:prstGeom>
          <a:noFill/>
        </p:spPr>
        <p:txBody>
          <a:bodyPr wrap="square" rtlCol="0">
            <a:spAutoFit/>
          </a:bodyPr>
          <a:lstStyle/>
          <a:p>
            <a:r>
              <a:rPr lang="en-US" sz="2000" dirty="0">
                <a:latin typeface="Arial" pitchFamily="34" charset="0"/>
                <a:cs typeface="Arial" pitchFamily="34" charset="0"/>
              </a:rPr>
              <a:t>Examples of plant growth with and without mycorrhizae</a:t>
            </a:r>
          </a:p>
        </p:txBody>
      </p:sp>
      <p:sp>
        <p:nvSpPr>
          <p:cNvPr id="9" name="TextBox 2">
            <a:extLst>
              <a:ext uri="{FF2B5EF4-FFF2-40B4-BE49-F238E27FC236}">
                <a16:creationId xmlns:a16="http://schemas.microsoft.com/office/drawing/2014/main" id="{8E1D7206-AE8C-40DB-B5B1-67CE50CA4FBF}"/>
              </a:ext>
            </a:extLst>
          </p:cNvPr>
          <p:cNvSpPr txBox="1">
            <a:spLocks noChangeArrowheads="1"/>
          </p:cNvSpPr>
          <p:nvPr/>
        </p:nvSpPr>
        <p:spPr bwMode="auto">
          <a:xfrm>
            <a:off x="9601438" y="1259692"/>
            <a:ext cx="1136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b="1" dirty="0">
                <a:latin typeface="Arial" charset="0"/>
              </a:rPr>
              <a:t>Without</a:t>
            </a:r>
          </a:p>
        </p:txBody>
      </p:sp>
      <p:sp>
        <p:nvSpPr>
          <p:cNvPr id="10" name="TextBox 6">
            <a:extLst>
              <a:ext uri="{FF2B5EF4-FFF2-40B4-BE49-F238E27FC236}">
                <a16:creationId xmlns:a16="http://schemas.microsoft.com/office/drawing/2014/main" id="{2A54F3A3-6C26-4B9A-8902-65B831DE0D67}"/>
              </a:ext>
            </a:extLst>
          </p:cNvPr>
          <p:cNvSpPr txBox="1">
            <a:spLocks noChangeArrowheads="1"/>
          </p:cNvSpPr>
          <p:nvPr/>
        </p:nvSpPr>
        <p:spPr bwMode="auto">
          <a:xfrm>
            <a:off x="9634032" y="4739481"/>
            <a:ext cx="73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b="1" dirty="0">
                <a:latin typeface="Arial" charset="0"/>
              </a:rPr>
              <a:t>With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33"/>
                                        </p:tgtEl>
                                        <p:attrNameLst>
                                          <p:attrName>style.visibility</p:attrName>
                                        </p:attrNameLst>
                                      </p:cBhvr>
                                      <p:to>
                                        <p:strVal val="visible"/>
                                      </p:to>
                                    </p:set>
                                    <p:animEffect transition="in" filter="fade">
                                      <p:cBhvr>
                                        <p:cTn id="12" dur="500"/>
                                        <p:tgtEl>
                                          <p:spTgt spid="481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130"/>
                                        </p:tgtEl>
                                        <p:attrNameLst>
                                          <p:attrName>style.visibility</p:attrName>
                                        </p:attrNameLst>
                                      </p:cBhvr>
                                      <p:to>
                                        <p:strVal val="visible"/>
                                      </p:to>
                                    </p:set>
                                    <p:animEffect transition="in" filter="fade">
                                      <p:cBhvr>
                                        <p:cTn id="17" dur="500"/>
                                        <p:tgtEl>
                                          <p:spTgt spid="48130"/>
                                        </p:tgtEl>
                                      </p:cBhvr>
                                    </p:animEffect>
                                  </p:childTnLst>
                                </p:cTn>
                              </p:par>
                              <p:par>
                                <p:cTn id="18" presetID="10" presetClass="entr" presetSubtype="0" fill="hold" nodeType="withEffect">
                                  <p:stCondLst>
                                    <p:cond delay="0"/>
                                  </p:stCondLst>
                                  <p:childTnLst>
                                    <p:set>
                                      <p:cBhvr>
                                        <p:cTn id="19" dur="1" fill="hold">
                                          <p:stCondLst>
                                            <p:cond delay="0"/>
                                          </p:stCondLst>
                                        </p:cTn>
                                        <p:tgtEl>
                                          <p:spTgt spid="48131"/>
                                        </p:tgtEl>
                                        <p:attrNameLst>
                                          <p:attrName>style.visibility</p:attrName>
                                        </p:attrNameLst>
                                      </p:cBhvr>
                                      <p:to>
                                        <p:strVal val="visible"/>
                                      </p:to>
                                    </p:set>
                                    <p:animEffect transition="in" filter="fade">
                                      <p:cBhvr>
                                        <p:cTn id="20"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720725" y="573985"/>
            <a:ext cx="6918325" cy="1020762"/>
          </a:xfrm>
        </p:spPr>
        <p:txBody>
          <a:bodyPr/>
          <a:lstStyle/>
          <a:p>
            <a:r>
              <a:rPr lang="en-US" dirty="0">
                <a:latin typeface="Arial" charset="0"/>
                <a:cs typeface="Arial" charset="0"/>
              </a:rPr>
              <a:t>Benefits derived from mycorrhizal fungus</a:t>
            </a:r>
          </a:p>
        </p:txBody>
      </p:sp>
      <p:sp>
        <p:nvSpPr>
          <p:cNvPr id="51203" name="Content Placeholder 2"/>
          <p:cNvSpPr>
            <a:spLocks noGrp="1"/>
          </p:cNvSpPr>
          <p:nvPr>
            <p:ph idx="1"/>
          </p:nvPr>
        </p:nvSpPr>
        <p:spPr>
          <a:xfrm>
            <a:off x="487501" y="2605881"/>
            <a:ext cx="6918325" cy="2911475"/>
          </a:xfrm>
        </p:spPr>
        <p:txBody>
          <a:bodyPr/>
          <a:lstStyle/>
          <a:p>
            <a:r>
              <a:rPr lang="en-US" dirty="0">
                <a:latin typeface="Arial" charset="0"/>
                <a:cs typeface="Arial" charset="0"/>
              </a:rPr>
              <a:t>Improved soil structure</a:t>
            </a:r>
          </a:p>
          <a:p>
            <a:pPr marL="304800" lvl="1" indent="-304800">
              <a:buFontTx/>
              <a:buChar char="•"/>
            </a:pPr>
            <a:r>
              <a:rPr lang="en-US" dirty="0">
                <a:latin typeface="Arial" charset="0"/>
                <a:cs typeface="Arial" charset="0"/>
              </a:rPr>
              <a:t>Increases resistance to soil pathogens</a:t>
            </a:r>
          </a:p>
          <a:p>
            <a:pPr lvl="1"/>
            <a:r>
              <a:rPr lang="en-US" sz="2000" dirty="0">
                <a:latin typeface="Arial" charset="0"/>
                <a:cs typeface="Arial" charset="0"/>
              </a:rPr>
              <a:t>Beneficial effect on other soil microbes</a:t>
            </a:r>
          </a:p>
          <a:p>
            <a:r>
              <a:rPr lang="en-US" dirty="0">
                <a:latin typeface="Arial" charset="0"/>
                <a:cs typeface="Arial" charset="0"/>
              </a:rPr>
              <a:t>Better competitiveness against weed species</a:t>
            </a:r>
          </a:p>
          <a:p>
            <a:r>
              <a:rPr lang="en-US" dirty="0">
                <a:latin typeface="Arial" charset="0"/>
                <a:cs typeface="Arial" charset="0"/>
              </a:rPr>
              <a:t>Greater water transport from soil to plant**</a:t>
            </a:r>
          </a:p>
          <a:p>
            <a:r>
              <a:rPr lang="en-US" dirty="0">
                <a:latin typeface="Arial" charset="0"/>
                <a:cs typeface="Arial" charset="0"/>
              </a:rPr>
              <a:t>Greater nutrient transport from soil to plant**</a:t>
            </a:r>
          </a:p>
        </p:txBody>
      </p:sp>
      <p:pic>
        <p:nvPicPr>
          <p:cNvPr id="51204" name="Picture 2" descr="http://sdhydroponics.com/resources/wp-content/uploads/2010/08/mycorrhiz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75" y="-1484"/>
            <a:ext cx="2492375" cy="217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941103" y="2647582"/>
            <a:ext cx="3461646" cy="830997"/>
          </a:xfrm>
          <a:prstGeom prst="rect">
            <a:avLst/>
          </a:prstGeom>
          <a:noFill/>
        </p:spPr>
        <p:txBody>
          <a:bodyPr wrap="square" rtlCol="0">
            <a:spAutoFit/>
          </a:bodyPr>
          <a:lstStyle/>
          <a:p>
            <a:r>
              <a:rPr lang="en-US" b="1" dirty="0">
                <a:solidFill>
                  <a:srgbClr val="FF6600"/>
                </a:solidFill>
                <a:latin typeface="Arial" pitchFamily="34" charset="0"/>
                <a:cs typeface="Arial" pitchFamily="34" charset="0"/>
              </a:rPr>
              <a:t>What are the benefits to the fungus?</a:t>
            </a:r>
            <a:endParaRPr lang="en-GB" b="1" dirty="0">
              <a:solidFill>
                <a:srgbClr val="FF6600"/>
              </a:solidFill>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339725" y="356305"/>
            <a:ext cx="813752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814388" eaLnBrk="0" hangingPunct="0"/>
            <a:r>
              <a:rPr lang="en-US" sz="4000" b="1" dirty="0">
                <a:solidFill>
                  <a:srgbClr val="009900"/>
                </a:solidFill>
                <a:latin typeface="Arial" charset="0"/>
              </a:rPr>
              <a:t>Phylum Ascomycota</a:t>
            </a:r>
          </a:p>
        </p:txBody>
      </p:sp>
      <p:pic>
        <p:nvPicPr>
          <p:cNvPr id="53251" name="Picture 2" descr="http://ohiodnr.com/Portals/19/apr05/images/morels300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882" y="1067351"/>
            <a:ext cx="2021298" cy="201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2" descr="http://www.mushroomthejournal.com/bestof/images/SarcoOc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2142" y="0"/>
            <a:ext cx="275007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9FE0698-EE1F-1315-EBDD-67B865DC3786}"/>
              </a:ext>
            </a:extLst>
          </p:cNvPr>
          <p:cNvSpPr txBox="1"/>
          <p:nvPr/>
        </p:nvSpPr>
        <p:spPr>
          <a:xfrm>
            <a:off x="415925" y="1652586"/>
            <a:ext cx="4715644" cy="1200329"/>
          </a:xfrm>
          <a:prstGeom prst="rect">
            <a:avLst/>
          </a:prstGeom>
          <a:noFill/>
        </p:spPr>
        <p:txBody>
          <a:bodyPr wrap="square" rtlCol="0">
            <a:spAutoFit/>
          </a:bodyPr>
          <a:lstStyle/>
          <a:p>
            <a:pPr marL="347663" indent="-347663">
              <a:buFont typeface="Arial" panose="020B0604020202020204" pitchFamily="34" charset="0"/>
              <a:buChar char="•"/>
            </a:pPr>
            <a:r>
              <a:rPr lang="en-US" dirty="0">
                <a:latin typeface="Arial" pitchFamily="34" charset="0"/>
                <a:cs typeface="Arial" pitchFamily="34" charset="0"/>
              </a:rPr>
              <a:t>60,000 species</a:t>
            </a:r>
          </a:p>
          <a:p>
            <a:pPr marL="347663" indent="-347663">
              <a:buFont typeface="Arial" panose="020B0604020202020204" pitchFamily="34" charset="0"/>
              <a:buChar char="•"/>
            </a:pPr>
            <a:r>
              <a:rPr lang="en-US" dirty="0">
                <a:latin typeface="Arial" pitchFamily="34" charset="0"/>
                <a:cs typeface="Arial" pitchFamily="34" charset="0"/>
              </a:rPr>
              <a:t>Many well-known species</a:t>
            </a:r>
          </a:p>
          <a:p>
            <a:pPr marL="347663" indent="-347663">
              <a:buFont typeface="Arial" panose="020B0604020202020204" pitchFamily="34" charset="0"/>
              <a:buChar char="•"/>
            </a:pPr>
            <a:r>
              <a:rPr lang="en-US" dirty="0">
                <a:latin typeface="Arial" pitchFamily="34" charset="0"/>
                <a:cs typeface="Arial" pitchFamily="34" charset="0"/>
              </a:rPr>
              <a:t>Asexual reproduction (draw)</a:t>
            </a:r>
          </a:p>
        </p:txBody>
      </p:sp>
      <p:pic>
        <p:nvPicPr>
          <p:cNvPr id="3" name="Picture 3" descr="Tritirachium-sp-condiophores-1a-100xpc">
            <a:extLst>
              <a:ext uri="{FF2B5EF4-FFF2-40B4-BE49-F238E27FC236}">
                <a16:creationId xmlns:a16="http://schemas.microsoft.com/office/drawing/2014/main" id="{9E8DFD7A-0309-A897-2415-2D927D7C8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461" y="3309842"/>
            <a:ext cx="2971800" cy="226025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10" descr="2612">
            <a:extLst>
              <a:ext uri="{FF2B5EF4-FFF2-40B4-BE49-F238E27FC236}">
                <a16:creationId xmlns:a16="http://schemas.microsoft.com/office/drawing/2014/main" id="{D07C0DAE-F561-279A-425F-EC6BF9C8A5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2731"/>
          <a:stretch>
            <a:fillRect/>
          </a:stretch>
        </p:blipFill>
        <p:spPr bwMode="auto">
          <a:xfrm>
            <a:off x="8798261" y="3126374"/>
            <a:ext cx="210041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730AFE6-F016-8B0C-E672-A85AD874F2AC}"/>
              </a:ext>
            </a:extLst>
          </p:cNvPr>
          <p:cNvSpPr txBox="1"/>
          <p:nvPr/>
        </p:nvSpPr>
        <p:spPr>
          <a:xfrm>
            <a:off x="12924" y="5567880"/>
            <a:ext cx="8883201" cy="461665"/>
          </a:xfrm>
          <a:prstGeom prst="rect">
            <a:avLst/>
          </a:prstGeom>
          <a:noFill/>
        </p:spPr>
        <p:txBody>
          <a:bodyPr wrap="none" rtlCol="0">
            <a:spAutoFit/>
          </a:bodyPr>
          <a:lstStyle/>
          <a:p>
            <a:r>
              <a:rPr lang="en-US" dirty="0">
                <a:solidFill>
                  <a:srgbClr val="FF0000"/>
                </a:solidFill>
                <a:latin typeface="Arial" pitchFamily="34" charset="0"/>
                <a:cs typeface="Arial" pitchFamily="34" charset="0"/>
              </a:rPr>
              <a:t>DRAW: Slide of conidia and conidiophores, dark pink one (27.5)</a:t>
            </a:r>
          </a:p>
        </p:txBody>
      </p:sp>
      <p:pic>
        <p:nvPicPr>
          <p:cNvPr id="6" name="Picture 4" descr="2614a">
            <a:extLst>
              <a:ext uri="{FF2B5EF4-FFF2-40B4-BE49-F238E27FC236}">
                <a16:creationId xmlns:a16="http://schemas.microsoft.com/office/drawing/2014/main" id="{EB121D67-FAC7-91FE-3CA9-7792B8991D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b="2399"/>
          <a:stretch>
            <a:fillRect/>
          </a:stretch>
        </p:blipFill>
        <p:spPr bwMode="auto">
          <a:xfrm>
            <a:off x="1254125" y="3126374"/>
            <a:ext cx="3243657" cy="216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098" name="Picture 3" descr="fungus"/>
          <p:cNvPicPr>
            <a:picLocks noChangeAspect="1" noChangeArrowheads="1"/>
          </p:cNvPicPr>
          <p:nvPr/>
        </p:nvPicPr>
        <p:blipFill>
          <a:blip r:embed="rId2">
            <a:extLst>
              <a:ext uri="{28A0092B-C50C-407E-A947-70E740481C1C}">
                <a14:useLocalDpi xmlns:a14="http://schemas.microsoft.com/office/drawing/2010/main" val="0"/>
              </a:ext>
            </a:extLst>
          </a:blip>
          <a:srcRect l="2190" t="2081" r="2776" b="2917"/>
          <a:stretch>
            <a:fillRect/>
          </a:stretch>
        </p:blipFill>
        <p:spPr bwMode="auto">
          <a:xfrm>
            <a:off x="1558926" y="147638"/>
            <a:ext cx="41148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descr="http://reerob.files.wordpress.com/2010/05/shelf-fungi.jpg?w=6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838" y="1385889"/>
            <a:ext cx="3595688"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Box 1"/>
          <p:cNvSpPr txBox="1">
            <a:spLocks noChangeArrowheads="1"/>
          </p:cNvSpPr>
          <p:nvPr/>
        </p:nvSpPr>
        <p:spPr bwMode="auto">
          <a:xfrm>
            <a:off x="875436" y="207324"/>
            <a:ext cx="452147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000" dirty="0">
                <a:latin typeface="Arial" charset="0"/>
              </a:rPr>
              <a:t>Sexual Reproduction</a:t>
            </a:r>
          </a:p>
        </p:txBody>
      </p:sp>
      <p:pic>
        <p:nvPicPr>
          <p:cNvPr id="5" name="Picture 2" descr="http://www.mushroomthejournal.com/bestof/images/SarcoOcc.jpg">
            <a:extLst>
              <a:ext uri="{FF2B5EF4-FFF2-40B4-BE49-F238E27FC236}">
                <a16:creationId xmlns:a16="http://schemas.microsoft.com/office/drawing/2014/main" id="{BFA786D1-D190-4951-A0BF-C7420C00A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846" y="11223"/>
            <a:ext cx="4716544" cy="457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2614b">
            <a:extLst>
              <a:ext uri="{FF2B5EF4-FFF2-40B4-BE49-F238E27FC236}">
                <a16:creationId xmlns:a16="http://schemas.microsoft.com/office/drawing/2014/main" id="{CF8240C9-FE25-4745-9DD5-42557A052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740"/>
          <a:stretch>
            <a:fillRect/>
          </a:stretch>
        </p:blipFill>
        <p:spPr bwMode="auto">
          <a:xfrm>
            <a:off x="89860" y="970943"/>
            <a:ext cx="5892312" cy="392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905091-C1A4-42A9-81C1-B54DF5FD26E0}"/>
              </a:ext>
            </a:extLst>
          </p:cNvPr>
          <p:cNvSpPr txBox="1"/>
          <p:nvPr/>
        </p:nvSpPr>
        <p:spPr>
          <a:xfrm>
            <a:off x="5945855" y="4896391"/>
            <a:ext cx="4953277" cy="830997"/>
          </a:xfrm>
          <a:prstGeom prst="rect">
            <a:avLst/>
          </a:prstGeom>
          <a:noFill/>
        </p:spPr>
        <p:txBody>
          <a:bodyPr wrap="square" rtlCol="0">
            <a:spAutoFit/>
          </a:bodyPr>
          <a:lstStyle/>
          <a:p>
            <a:pPr algn="ctr"/>
            <a:r>
              <a:rPr lang="en-US" dirty="0">
                <a:solidFill>
                  <a:srgbClr val="FF6600"/>
                </a:solidFill>
                <a:latin typeface="Arial" pitchFamily="34" charset="0"/>
                <a:cs typeface="Arial" pitchFamily="34" charset="0"/>
              </a:rPr>
              <a:t>Apply n, </a:t>
            </a:r>
            <a:r>
              <a:rPr lang="en-US" dirty="0" err="1">
                <a:solidFill>
                  <a:srgbClr val="FF6600"/>
                </a:solidFill>
                <a:latin typeface="Arial" pitchFamily="34" charset="0"/>
                <a:cs typeface="Arial" pitchFamily="34" charset="0"/>
              </a:rPr>
              <a:t>n+n</a:t>
            </a:r>
            <a:r>
              <a:rPr lang="en-US" dirty="0">
                <a:solidFill>
                  <a:srgbClr val="FF6600"/>
                </a:solidFill>
                <a:latin typeface="Arial" pitchFamily="34" charset="0"/>
                <a:cs typeface="Arial" pitchFamily="34" charset="0"/>
              </a:rPr>
              <a:t>, 2n, plasmogamy &amp; karyogamy to the cycle</a:t>
            </a:r>
          </a:p>
        </p:txBody>
      </p:sp>
      <p:sp>
        <p:nvSpPr>
          <p:cNvPr id="3" name="TextBox 2">
            <a:extLst>
              <a:ext uri="{FF2B5EF4-FFF2-40B4-BE49-F238E27FC236}">
                <a16:creationId xmlns:a16="http://schemas.microsoft.com/office/drawing/2014/main" id="{D320D559-8A3C-CB62-CD3C-6D8F258F0A99}"/>
              </a:ext>
            </a:extLst>
          </p:cNvPr>
          <p:cNvSpPr txBox="1"/>
          <p:nvPr/>
        </p:nvSpPr>
        <p:spPr>
          <a:xfrm>
            <a:off x="12924" y="5567880"/>
            <a:ext cx="6037871" cy="461665"/>
          </a:xfrm>
          <a:prstGeom prst="rect">
            <a:avLst/>
          </a:prstGeom>
          <a:noFill/>
        </p:spPr>
        <p:txBody>
          <a:bodyPr wrap="none" rtlCol="0">
            <a:spAutoFit/>
          </a:bodyPr>
          <a:lstStyle/>
          <a:p>
            <a:r>
              <a:rPr lang="en-US" dirty="0">
                <a:solidFill>
                  <a:srgbClr val="FF0000"/>
                </a:solidFill>
                <a:latin typeface="Arial" pitchFamily="34" charset="0"/>
                <a:cs typeface="Arial" pitchFamily="34" charset="0"/>
              </a:rPr>
              <a:t>DRAW: slide of asci and ascospores (27.6)</a:t>
            </a:r>
          </a:p>
        </p:txBody>
      </p:sp>
    </p:spTree>
    <p:extLst>
      <p:ext uri="{BB962C8B-B14F-4D97-AF65-F5344CB8AC3E}">
        <p14:creationId xmlns:p14="http://schemas.microsoft.com/office/powerpoint/2010/main" val="28030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0788l"/>
          <p:cNvPicPr>
            <a:picLocks noChangeAspect="1" noChangeArrowheads="1"/>
          </p:cNvPicPr>
          <p:nvPr/>
        </p:nvPicPr>
        <p:blipFill rotWithShape="1">
          <a:blip r:embed="rId3">
            <a:extLst>
              <a:ext uri="{28A0092B-C50C-407E-A947-70E740481C1C}">
                <a14:useLocalDpi xmlns:a14="http://schemas.microsoft.com/office/drawing/2010/main" val="0"/>
              </a:ext>
            </a:extLst>
          </a:blip>
          <a:srcRect l="10625" t="13760" r="9687" b="3736"/>
          <a:stretch/>
        </p:blipFill>
        <p:spPr bwMode="auto">
          <a:xfrm>
            <a:off x="6853783" y="1"/>
            <a:ext cx="4066136" cy="315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9E9835B-CBDC-691C-D4BC-6CEDEF9B395B}"/>
              </a:ext>
            </a:extLst>
          </p:cNvPr>
          <p:cNvSpPr txBox="1">
            <a:spLocks noChangeArrowheads="1"/>
          </p:cNvSpPr>
          <p:nvPr/>
        </p:nvSpPr>
        <p:spPr bwMode="auto">
          <a:xfrm>
            <a:off x="568805" y="319881"/>
            <a:ext cx="50571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000" dirty="0">
                <a:latin typeface="Arial" charset="0"/>
              </a:rPr>
              <a:t>Miscellaneous Ascomycetes</a:t>
            </a:r>
          </a:p>
        </p:txBody>
      </p:sp>
      <p:sp>
        <p:nvSpPr>
          <p:cNvPr id="3" name="TextBox 2">
            <a:extLst>
              <a:ext uri="{FF2B5EF4-FFF2-40B4-BE49-F238E27FC236}">
                <a16:creationId xmlns:a16="http://schemas.microsoft.com/office/drawing/2014/main" id="{4A62B72E-CA68-EA43-87C6-71C69FBF5339}"/>
              </a:ext>
            </a:extLst>
          </p:cNvPr>
          <p:cNvSpPr txBox="1"/>
          <p:nvPr/>
        </p:nvSpPr>
        <p:spPr>
          <a:xfrm>
            <a:off x="249475" y="3360555"/>
            <a:ext cx="1995098" cy="2677656"/>
          </a:xfrm>
          <a:prstGeom prst="rect">
            <a:avLst/>
          </a:prstGeom>
          <a:noFill/>
        </p:spPr>
        <p:txBody>
          <a:bodyPr wrap="none" rtlCol="0">
            <a:spAutoFit/>
          </a:bodyPr>
          <a:lstStyle/>
          <a:p>
            <a:r>
              <a:rPr lang="en-US" dirty="0">
                <a:solidFill>
                  <a:srgbClr val="FF0000"/>
                </a:solidFill>
                <a:latin typeface="Arial" pitchFamily="34" charset="0"/>
                <a:cs typeface="Arial" pitchFamily="34" charset="0"/>
              </a:rPr>
              <a:t>HW</a:t>
            </a:r>
          </a:p>
          <a:p>
            <a:r>
              <a:rPr lang="en-US" dirty="0">
                <a:solidFill>
                  <a:srgbClr val="FF0000"/>
                </a:solidFill>
                <a:latin typeface="Arial" pitchFamily="34" charset="0"/>
                <a:cs typeface="Arial" pitchFamily="34" charset="0"/>
              </a:rPr>
              <a:t>DRAW TWO:</a:t>
            </a:r>
          </a:p>
          <a:p>
            <a:endParaRPr lang="en-US" dirty="0">
              <a:solidFill>
                <a:srgbClr val="FF0000"/>
              </a:solidFill>
              <a:latin typeface="Arial" pitchFamily="34" charset="0"/>
              <a:cs typeface="Arial" pitchFamily="34" charset="0"/>
            </a:endParaRPr>
          </a:p>
          <a:p>
            <a:r>
              <a:rPr lang="en-US" dirty="0">
                <a:solidFill>
                  <a:srgbClr val="FF0000"/>
                </a:solidFill>
                <a:latin typeface="Arial" pitchFamily="34" charset="0"/>
                <a:cs typeface="Arial" pitchFamily="34" charset="0"/>
              </a:rPr>
              <a:t>Yeast (27.6)</a:t>
            </a:r>
          </a:p>
          <a:p>
            <a:r>
              <a:rPr lang="en-US" dirty="0">
                <a:solidFill>
                  <a:srgbClr val="FF0000"/>
                </a:solidFill>
                <a:latin typeface="Arial" pitchFamily="34" charset="0"/>
                <a:cs typeface="Arial" pitchFamily="34" charset="0"/>
              </a:rPr>
              <a:t>Morels</a:t>
            </a:r>
          </a:p>
          <a:p>
            <a:r>
              <a:rPr lang="en-US" dirty="0" err="1">
                <a:solidFill>
                  <a:srgbClr val="FF0000"/>
                </a:solidFill>
                <a:latin typeface="Arial" pitchFamily="34" charset="0"/>
                <a:cs typeface="Arial" pitchFamily="34" charset="0"/>
              </a:rPr>
              <a:t>Hypoxilon</a:t>
            </a:r>
            <a:endParaRPr lang="en-US" dirty="0">
              <a:solidFill>
                <a:srgbClr val="FF0000"/>
              </a:solidFill>
              <a:latin typeface="Arial" pitchFamily="34" charset="0"/>
              <a:cs typeface="Arial" pitchFamily="34" charset="0"/>
            </a:endParaRPr>
          </a:p>
          <a:p>
            <a:r>
              <a:rPr lang="en-US" dirty="0">
                <a:solidFill>
                  <a:srgbClr val="FF0000"/>
                </a:solidFill>
                <a:latin typeface="Arial" pitchFamily="34" charset="0"/>
                <a:cs typeface="Arial" pitchFamily="34" charset="0"/>
              </a:rPr>
              <a:t>Scarlet cup</a:t>
            </a:r>
          </a:p>
        </p:txBody>
      </p:sp>
      <p:pic>
        <p:nvPicPr>
          <p:cNvPr id="63492" name="Picture 2" descr="searching for black truff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515" y="1005681"/>
            <a:ext cx="3230561" cy="215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7" descr="truffles"/>
          <p:cNvPicPr>
            <a:picLocks noChangeAspect="1" noChangeArrowheads="1"/>
          </p:cNvPicPr>
          <p:nvPr/>
        </p:nvPicPr>
        <p:blipFill>
          <a:blip r:embed="rId5">
            <a:lum bright="18000" contrast="6000"/>
            <a:extLst>
              <a:ext uri="{28A0092B-C50C-407E-A947-70E740481C1C}">
                <a14:useLocalDpi xmlns:a14="http://schemas.microsoft.com/office/drawing/2010/main" val="0"/>
              </a:ext>
            </a:extLst>
          </a:blip>
          <a:srcRect/>
          <a:stretch>
            <a:fillRect/>
          </a:stretch>
        </p:blipFill>
        <p:spPr bwMode="auto">
          <a:xfrm>
            <a:off x="-2692" y="1349063"/>
            <a:ext cx="1714018" cy="171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Picture 2" descr="https://upload.wikimedia.org/wikipedia/commons/f/f1/Chestnut_blight.jpg"/>
          <p:cNvPicPr>
            <a:picLocks noChangeAspect="1" noChangeArrowheads="1"/>
          </p:cNvPicPr>
          <p:nvPr/>
        </p:nvPicPr>
        <p:blipFill>
          <a:blip r:embed="rId6">
            <a:extLst>
              <a:ext uri="{28A0092B-C50C-407E-A947-70E740481C1C}">
                <a14:useLocalDpi xmlns:a14="http://schemas.microsoft.com/office/drawing/2010/main" val="0"/>
              </a:ext>
            </a:extLst>
          </a:blip>
          <a:srcRect r="6122"/>
          <a:stretch>
            <a:fillRect/>
          </a:stretch>
        </p:blipFill>
        <p:spPr bwMode="auto">
          <a:xfrm>
            <a:off x="2870565" y="3280880"/>
            <a:ext cx="1721853" cy="274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9" descr="TN%20family%20Chestnut"/>
          <p:cNvPicPr>
            <a:picLocks noChangeAspect="1" noChangeArrowheads="1"/>
          </p:cNvPicPr>
          <p:nvPr/>
        </p:nvPicPr>
        <p:blipFill>
          <a:blip r:embed="rId7" cstate="print">
            <a:lum bright="12000" contrast="6000"/>
            <a:extLst>
              <a:ext uri="{28A0092B-C50C-407E-A947-70E740481C1C}">
                <a14:useLocalDpi xmlns:a14="http://schemas.microsoft.com/office/drawing/2010/main" val="0"/>
              </a:ext>
            </a:extLst>
          </a:blip>
          <a:srcRect/>
          <a:stretch>
            <a:fillRect/>
          </a:stretch>
        </p:blipFill>
        <p:spPr bwMode="auto">
          <a:xfrm>
            <a:off x="4634741" y="3189845"/>
            <a:ext cx="1919229" cy="296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4" descr="2624a"/>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37897" b="3441"/>
          <a:stretch>
            <a:fillRect/>
          </a:stretch>
        </p:blipFill>
        <p:spPr bwMode="auto">
          <a:xfrm>
            <a:off x="7384708" y="3391708"/>
            <a:ext cx="1919229" cy="271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2" descr="File:Monilinia fructicol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75060" y="3336579"/>
            <a:ext cx="1702976" cy="275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0789al"/>
          <p:cNvPicPr>
            <a:picLocks noChangeAspect="1" noChangeArrowheads="1"/>
          </p:cNvPicPr>
          <p:nvPr/>
        </p:nvPicPr>
        <p:blipFill rotWithShape="1">
          <a:blip r:embed="rId2">
            <a:extLst>
              <a:ext uri="{28A0092B-C50C-407E-A947-70E740481C1C}">
                <a14:useLocalDpi xmlns:a14="http://schemas.microsoft.com/office/drawing/2010/main" val="0"/>
              </a:ext>
            </a:extLst>
          </a:blip>
          <a:srcRect t="12738"/>
          <a:stretch/>
        </p:blipFill>
        <p:spPr bwMode="auto">
          <a:xfrm>
            <a:off x="4240853" y="807243"/>
            <a:ext cx="7274871" cy="47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28064F-0D72-46E5-8322-000E91CEDC75}"/>
              </a:ext>
            </a:extLst>
          </p:cNvPr>
          <p:cNvSpPr txBox="1"/>
          <p:nvPr/>
        </p:nvSpPr>
        <p:spPr>
          <a:xfrm>
            <a:off x="2549525" y="91281"/>
            <a:ext cx="5791200" cy="646331"/>
          </a:xfrm>
          <a:prstGeom prst="rect">
            <a:avLst/>
          </a:prstGeom>
          <a:noFill/>
        </p:spPr>
        <p:txBody>
          <a:bodyPr wrap="square" rtlCol="0">
            <a:spAutoFit/>
          </a:bodyPr>
          <a:lstStyle/>
          <a:p>
            <a:pPr algn="ctr"/>
            <a:r>
              <a:rPr lang="en-US" sz="3600" dirty="0">
                <a:solidFill>
                  <a:srgbClr val="009900"/>
                </a:solidFill>
                <a:latin typeface="Arial" pitchFamily="34" charset="0"/>
                <a:cs typeface="Arial" pitchFamily="34" charset="0"/>
              </a:rPr>
              <a:t>Basidiomycota</a:t>
            </a:r>
          </a:p>
        </p:txBody>
      </p:sp>
      <p:sp>
        <p:nvSpPr>
          <p:cNvPr id="3" name="TextBox 2">
            <a:extLst>
              <a:ext uri="{FF2B5EF4-FFF2-40B4-BE49-F238E27FC236}">
                <a16:creationId xmlns:a16="http://schemas.microsoft.com/office/drawing/2014/main" id="{112E55E0-29DB-5144-B957-FA117BEECAD2}"/>
              </a:ext>
            </a:extLst>
          </p:cNvPr>
          <p:cNvSpPr txBox="1"/>
          <p:nvPr/>
        </p:nvSpPr>
        <p:spPr>
          <a:xfrm>
            <a:off x="339725" y="1354921"/>
            <a:ext cx="3962400" cy="2308324"/>
          </a:xfrm>
          <a:prstGeom prst="rect">
            <a:avLst/>
          </a:prstGeom>
          <a:noFill/>
        </p:spPr>
        <p:txBody>
          <a:bodyPr wrap="square" rtlCol="0">
            <a:spAutoFit/>
          </a:bodyPr>
          <a:lstStyle/>
          <a:p>
            <a:pPr marL="347663" indent="-347663">
              <a:buFont typeface="Arial" panose="020B0604020202020204" pitchFamily="34" charset="0"/>
              <a:buChar char="•"/>
            </a:pPr>
            <a:r>
              <a:rPr lang="en-US" dirty="0">
                <a:latin typeface="Arial" pitchFamily="34" charset="0"/>
                <a:cs typeface="Arial" pitchFamily="34" charset="0"/>
              </a:rPr>
              <a:t>30,000 species</a:t>
            </a:r>
          </a:p>
          <a:p>
            <a:pPr marL="347663" indent="-347663">
              <a:buFont typeface="Arial" panose="020B0604020202020204" pitchFamily="34" charset="0"/>
              <a:buChar char="•"/>
            </a:pPr>
            <a:r>
              <a:rPr lang="en-US" dirty="0">
                <a:latin typeface="Arial" pitchFamily="34" charset="0"/>
                <a:cs typeface="Arial" pitchFamily="34" charset="0"/>
              </a:rPr>
              <a:t>Mushrooms, toadstools, shelf fungi, puffballs</a:t>
            </a:r>
          </a:p>
          <a:p>
            <a:pPr marL="347663" indent="-347663">
              <a:buFont typeface="Arial" panose="020B0604020202020204" pitchFamily="34" charset="0"/>
              <a:buChar char="•"/>
            </a:pPr>
            <a:r>
              <a:rPr lang="en-US" dirty="0">
                <a:latin typeface="Arial" pitchFamily="34" charset="0"/>
                <a:cs typeface="Arial" pitchFamily="34" charset="0"/>
              </a:rPr>
              <a:t>Many important plant pathogens (grains)</a:t>
            </a:r>
          </a:p>
          <a:p>
            <a:pPr marL="347663" indent="-347663">
              <a:buFont typeface="Arial" panose="020B0604020202020204" pitchFamily="34" charset="0"/>
              <a:buChar char="•"/>
            </a:pPr>
            <a:r>
              <a:rPr lang="en-US" dirty="0">
                <a:latin typeface="Arial" pitchFamily="34" charset="0"/>
                <a:cs typeface="Arial" pitchFamily="34" charset="0"/>
              </a:rPr>
              <a:t>No asexual phase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sciencephoto.com/image/102338/large/C0038112-Mushroom_gills-SPL.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52" b="10914"/>
          <a:stretch/>
        </p:blipFill>
        <p:spPr bwMode="auto">
          <a:xfrm>
            <a:off x="1390648" y="857501"/>
            <a:ext cx="8123238" cy="386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Box 1"/>
          <p:cNvSpPr txBox="1">
            <a:spLocks noChangeArrowheads="1"/>
          </p:cNvSpPr>
          <p:nvPr/>
        </p:nvSpPr>
        <p:spPr bwMode="auto">
          <a:xfrm>
            <a:off x="2017840" y="4744855"/>
            <a:ext cx="40373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b="1" dirty="0" err="1">
                <a:latin typeface="Arial" charset="0"/>
              </a:rPr>
              <a:t>Basidia</a:t>
            </a:r>
            <a:r>
              <a:rPr lang="en-US" sz="2000" b="1" dirty="0">
                <a:latin typeface="Arial" charset="0"/>
              </a:rPr>
              <a:t> bearing surfaces</a:t>
            </a:r>
          </a:p>
        </p:txBody>
      </p:sp>
      <p:pic>
        <p:nvPicPr>
          <p:cNvPr id="1026" name="Picture 2" descr="https://s-media-cache-ak0.pinimg.com/236x/ea/56/ce/ea56ce62fd6f7c75e4c36bf33e2f37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 y="-61119"/>
            <a:ext cx="3569217" cy="26769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ushroom-appreciation.com/image-files/identify-mushrooms-tooth-fung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422" y="3662712"/>
            <a:ext cx="4177430" cy="24462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DE8285-82E8-42DE-B1BA-741D46F2DA75}"/>
              </a:ext>
            </a:extLst>
          </p:cNvPr>
          <p:cNvSpPr txBox="1"/>
          <p:nvPr/>
        </p:nvSpPr>
        <p:spPr>
          <a:xfrm>
            <a:off x="4378325" y="130750"/>
            <a:ext cx="5628020" cy="646331"/>
          </a:xfrm>
          <a:prstGeom prst="rect">
            <a:avLst/>
          </a:prstGeom>
          <a:noFill/>
        </p:spPr>
        <p:txBody>
          <a:bodyPr wrap="square" rtlCol="0">
            <a:spAutoFit/>
          </a:bodyPr>
          <a:lstStyle/>
          <a:p>
            <a:pPr algn="ctr"/>
            <a:r>
              <a:rPr lang="en-US" sz="3600" b="1" dirty="0">
                <a:latin typeface="Arial" pitchFamily="34" charset="0"/>
                <a:cs typeface="Arial" pitchFamily="34" charset="0"/>
              </a:rPr>
              <a:t>Sexual Reproduction</a:t>
            </a:r>
          </a:p>
        </p:txBody>
      </p:sp>
      <p:sp>
        <p:nvSpPr>
          <p:cNvPr id="4" name="TextBox 3">
            <a:extLst>
              <a:ext uri="{FF2B5EF4-FFF2-40B4-BE49-F238E27FC236}">
                <a16:creationId xmlns:a16="http://schemas.microsoft.com/office/drawing/2014/main" id="{CFE48839-2A41-C852-ED7E-6152B7F29862}"/>
              </a:ext>
            </a:extLst>
          </p:cNvPr>
          <p:cNvSpPr txBox="1"/>
          <p:nvPr/>
        </p:nvSpPr>
        <p:spPr>
          <a:xfrm>
            <a:off x="12924" y="5192216"/>
            <a:ext cx="7449283" cy="461665"/>
          </a:xfrm>
          <a:prstGeom prst="rect">
            <a:avLst/>
          </a:prstGeom>
          <a:noFill/>
        </p:spPr>
        <p:txBody>
          <a:bodyPr wrap="none" rtlCol="0">
            <a:spAutoFit/>
          </a:bodyPr>
          <a:lstStyle/>
          <a:p>
            <a:r>
              <a:rPr lang="en-US" dirty="0">
                <a:solidFill>
                  <a:srgbClr val="FF0000"/>
                </a:solidFill>
                <a:latin typeface="Arial" pitchFamily="34" charset="0"/>
                <a:cs typeface="Arial" pitchFamily="34" charset="0"/>
              </a:rPr>
              <a:t>DRAW 2: Miscellaneous basidiomycete fungus (27.7)</a:t>
            </a:r>
          </a:p>
        </p:txBody>
      </p:sp>
      <p:sp>
        <p:nvSpPr>
          <p:cNvPr id="3" name="TextBox 2">
            <a:extLst>
              <a:ext uri="{FF2B5EF4-FFF2-40B4-BE49-F238E27FC236}">
                <a16:creationId xmlns:a16="http://schemas.microsoft.com/office/drawing/2014/main" id="{D1EE1F29-7F21-5099-2F44-C365DAF75477}"/>
              </a:ext>
            </a:extLst>
          </p:cNvPr>
          <p:cNvSpPr txBox="1"/>
          <p:nvPr/>
        </p:nvSpPr>
        <p:spPr>
          <a:xfrm>
            <a:off x="12924" y="5649416"/>
            <a:ext cx="8047203" cy="461665"/>
          </a:xfrm>
          <a:prstGeom prst="rect">
            <a:avLst/>
          </a:prstGeom>
          <a:noFill/>
        </p:spPr>
        <p:txBody>
          <a:bodyPr wrap="none" rtlCol="0">
            <a:spAutoFit/>
          </a:bodyPr>
          <a:lstStyle/>
          <a:p>
            <a:r>
              <a:rPr lang="en-US" dirty="0">
                <a:solidFill>
                  <a:srgbClr val="FF0000"/>
                </a:solidFill>
                <a:latin typeface="Arial" pitchFamily="34" charset="0"/>
                <a:cs typeface="Arial" pitchFamily="34" charset="0"/>
              </a:rPr>
              <a:t>HW DRAW 2: Miscellaneous basidiomycete fungus (27.7)</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r>
              <a:rPr lang="en-US"/>
              <a:t>	</a:t>
            </a:r>
          </a:p>
        </p:txBody>
      </p:sp>
      <p:pic>
        <p:nvPicPr>
          <p:cNvPr id="70659" name="Picture 2"/>
          <p:cNvPicPr>
            <a:picLocks noChangeAspect="1" noChangeArrowheads="1"/>
          </p:cNvPicPr>
          <p:nvPr/>
        </p:nvPicPr>
        <p:blipFill>
          <a:blip r:embed="rId3">
            <a:extLst>
              <a:ext uri="{28A0092B-C50C-407E-A947-70E740481C1C}">
                <a14:useLocalDpi xmlns:a14="http://schemas.microsoft.com/office/drawing/2010/main" val="0"/>
              </a:ext>
            </a:extLst>
          </a:blip>
          <a:srcRect r="22278"/>
          <a:stretch>
            <a:fillRect/>
          </a:stretch>
        </p:blipFill>
        <p:spPr bwMode="auto">
          <a:xfrm>
            <a:off x="3311525" y="0"/>
            <a:ext cx="5315334" cy="536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4.bp.blogspot.com/_Hc27foH9KAw/S9gJOaH4RBI/AAAAAAAACoE/JqIq1bZVhnM/s1600/corpinus.jpg"/>
          <p:cNvPicPr>
            <a:picLocks noChangeAspect="1" noChangeArrowheads="1"/>
          </p:cNvPicPr>
          <p:nvPr/>
        </p:nvPicPr>
        <p:blipFill rotWithShape="1">
          <a:blip r:embed="rId4">
            <a:extLst>
              <a:ext uri="{28A0092B-C50C-407E-A947-70E740481C1C}">
                <a14:useLocalDpi xmlns:a14="http://schemas.microsoft.com/office/drawing/2010/main" val="0"/>
              </a:ext>
            </a:extLst>
          </a:blip>
          <a:srcRect l="51642"/>
          <a:stretch/>
        </p:blipFill>
        <p:spPr bwMode="auto">
          <a:xfrm>
            <a:off x="8453614" y="2922208"/>
            <a:ext cx="2436636" cy="3228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04389EC-0DC3-5A9D-0F3D-29CD25DBD28A}"/>
              </a:ext>
            </a:extLst>
          </p:cNvPr>
          <p:cNvSpPr txBox="1"/>
          <p:nvPr/>
        </p:nvSpPr>
        <p:spPr>
          <a:xfrm>
            <a:off x="12924" y="5567880"/>
            <a:ext cx="6879447" cy="461665"/>
          </a:xfrm>
          <a:prstGeom prst="rect">
            <a:avLst/>
          </a:prstGeom>
          <a:noFill/>
        </p:spPr>
        <p:txBody>
          <a:bodyPr wrap="none" rtlCol="0">
            <a:spAutoFit/>
          </a:bodyPr>
          <a:lstStyle/>
          <a:p>
            <a:r>
              <a:rPr lang="en-US" dirty="0">
                <a:solidFill>
                  <a:srgbClr val="FF0000"/>
                </a:solidFill>
                <a:latin typeface="Arial" pitchFamily="34" charset="0"/>
                <a:cs typeface="Arial" pitchFamily="34" charset="0"/>
              </a:rPr>
              <a:t>DRAW: slide of basidia and basidiospores (27.8)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hidden="1"/>
          <p:cNvSpPr>
            <a:spLocks noGrp="1" noChangeArrowheads="1"/>
          </p:cNvSpPr>
          <p:nvPr>
            <p:ph type="title"/>
          </p:nvPr>
        </p:nvSpPr>
        <p:spPr/>
        <p:txBody>
          <a:bodyPr/>
          <a:lstStyle/>
          <a:p>
            <a:pPr eaLnBrk="1" hangingPunct="1"/>
            <a:r>
              <a:rPr lang="en-US"/>
              <a:t>	</a:t>
            </a:r>
          </a:p>
        </p:txBody>
      </p:sp>
      <p:pic>
        <p:nvPicPr>
          <p:cNvPr id="72708" name="Picture 4" descr="2615b"/>
          <p:cNvPicPr>
            <a:picLocks noChangeAspect="1" noChangeArrowheads="1"/>
          </p:cNvPicPr>
          <p:nvPr/>
        </p:nvPicPr>
        <p:blipFill>
          <a:blip r:embed="rId3">
            <a:extLst>
              <a:ext uri="{28A0092B-C50C-407E-A947-70E740481C1C}">
                <a14:useLocalDpi xmlns:a14="http://schemas.microsoft.com/office/drawing/2010/main" val="0"/>
              </a:ext>
            </a:extLst>
          </a:blip>
          <a:srcRect b="2647"/>
          <a:stretch>
            <a:fillRect/>
          </a:stretch>
        </p:blipFill>
        <p:spPr bwMode="auto">
          <a:xfrm>
            <a:off x="5597527" y="161925"/>
            <a:ext cx="3768725"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C00CEA3-2BAF-444D-A7D2-B6558F77A40D}"/>
              </a:ext>
            </a:extLst>
          </p:cNvPr>
          <p:cNvSpPr txBox="1"/>
          <p:nvPr/>
        </p:nvSpPr>
        <p:spPr>
          <a:xfrm>
            <a:off x="1101725" y="4552476"/>
            <a:ext cx="2720810" cy="1200329"/>
          </a:xfrm>
          <a:prstGeom prst="rect">
            <a:avLst/>
          </a:prstGeom>
          <a:noFill/>
        </p:spPr>
        <p:txBody>
          <a:bodyPr wrap="square">
            <a:spAutoFit/>
          </a:bodyPr>
          <a:lstStyle/>
          <a:p>
            <a:r>
              <a:rPr lang="en-US" dirty="0">
                <a:hlinkClick r:id="rId4"/>
              </a:rPr>
              <a:t>https://www.youtube.com/watch?v=ADrBo7u3tR4</a:t>
            </a:r>
            <a:r>
              <a:rPr lang="en-US" dirty="0"/>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hidden="1"/>
          <p:cNvSpPr>
            <a:spLocks noGrp="1" noChangeArrowheads="1"/>
          </p:cNvSpPr>
          <p:nvPr>
            <p:ph type="title"/>
          </p:nvPr>
        </p:nvSpPr>
        <p:spPr/>
        <p:txBody>
          <a:bodyPr/>
          <a:lstStyle/>
          <a:p>
            <a:pPr eaLnBrk="1" hangingPunct="1"/>
            <a:r>
              <a:rPr lang="en-US"/>
              <a:t>	</a:t>
            </a:r>
          </a:p>
        </p:txBody>
      </p:sp>
      <p:pic>
        <p:nvPicPr>
          <p:cNvPr id="74755" name="Picture 4" descr="http://blog.chron.com/sciguy/files/2011/06/Stem_rust_close_up.jpg"/>
          <p:cNvPicPr>
            <a:picLocks noChangeAspect="1" noChangeArrowheads="1"/>
          </p:cNvPicPr>
          <p:nvPr/>
        </p:nvPicPr>
        <p:blipFill>
          <a:blip r:embed="rId3" cstate="print">
            <a:extLst>
              <a:ext uri="{28A0092B-C50C-407E-A947-70E740481C1C}">
                <a14:useLocalDpi xmlns:a14="http://schemas.microsoft.com/office/drawing/2010/main" val="0"/>
              </a:ext>
            </a:extLst>
          </a:blip>
          <a:srcRect l="31677" r="25467"/>
          <a:stretch>
            <a:fillRect/>
          </a:stretch>
        </p:blipFill>
        <p:spPr bwMode="auto">
          <a:xfrm>
            <a:off x="644525" y="-1"/>
            <a:ext cx="3952875"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descr="2624d"/>
          <p:cNvPicPr>
            <a:picLocks noChangeAspect="1" noChangeArrowheads="1"/>
          </p:cNvPicPr>
          <p:nvPr/>
        </p:nvPicPr>
        <p:blipFill>
          <a:blip r:embed="rId4">
            <a:extLst>
              <a:ext uri="{28A0092B-C50C-407E-A947-70E740481C1C}">
                <a14:useLocalDpi xmlns:a14="http://schemas.microsoft.com/office/drawing/2010/main" val="0"/>
              </a:ext>
            </a:extLst>
          </a:blip>
          <a:srcRect b="2213"/>
          <a:stretch>
            <a:fillRect/>
          </a:stretch>
        </p:blipFill>
        <p:spPr bwMode="auto">
          <a:xfrm>
            <a:off x="5027614" y="1"/>
            <a:ext cx="4486275"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6C15F2F-088F-274D-BB3A-FA32484E668F}"/>
              </a:ext>
            </a:extLst>
          </p:cNvPr>
          <p:cNvSpPr txBox="1"/>
          <p:nvPr/>
        </p:nvSpPr>
        <p:spPr>
          <a:xfrm>
            <a:off x="873125" y="5501481"/>
            <a:ext cx="6934200" cy="461665"/>
          </a:xfrm>
          <a:prstGeom prst="rect">
            <a:avLst/>
          </a:prstGeom>
          <a:noFill/>
        </p:spPr>
        <p:txBody>
          <a:bodyPr wrap="square">
            <a:spAutoFit/>
          </a:bodyPr>
          <a:lstStyle/>
          <a:p>
            <a:r>
              <a:rPr lang="en-US" dirty="0">
                <a:hlinkClick r:id="rId5"/>
              </a:rPr>
              <a:t>https://www.youtube.com/watch?v=Lg9-HTtgFOk</a:t>
            </a:r>
            <a:r>
              <a:rPr lang="en-US" dirty="0"/>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469977" y="700881"/>
            <a:ext cx="3330575" cy="289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38138" lvl="1" indent="-338138" defTabSz="814388" eaLnBrk="0" hangingPunct="0">
              <a:spcBef>
                <a:spcPct val="20000"/>
              </a:spcBef>
              <a:buSzPct val="100000"/>
              <a:buFont typeface="Arial" charset="0"/>
              <a:buChar char="•"/>
            </a:pPr>
            <a:r>
              <a:rPr lang="en-US" sz="2800" dirty="0">
                <a:latin typeface="Arial" charset="0"/>
              </a:rPr>
              <a:t>Human products</a:t>
            </a:r>
          </a:p>
          <a:p>
            <a:pPr marL="744538" lvl="2" indent="-287338" defTabSz="814388" eaLnBrk="0" hangingPunct="0">
              <a:spcBef>
                <a:spcPct val="20000"/>
              </a:spcBef>
              <a:buSzPct val="100000"/>
              <a:buFont typeface="Arial" charset="0"/>
              <a:buChar char="-"/>
            </a:pPr>
            <a:r>
              <a:rPr lang="en-US" sz="2200" dirty="0">
                <a:latin typeface="Arial" charset="0"/>
              </a:rPr>
              <a:t>Bread </a:t>
            </a:r>
          </a:p>
          <a:p>
            <a:pPr marL="744538" lvl="2" indent="-287338" defTabSz="814388" eaLnBrk="0" hangingPunct="0">
              <a:spcBef>
                <a:spcPct val="20000"/>
              </a:spcBef>
              <a:buSzPct val="100000"/>
              <a:buFont typeface="Arial" charset="0"/>
              <a:buChar char="-"/>
            </a:pPr>
            <a:r>
              <a:rPr lang="en-US" sz="2200" dirty="0">
                <a:latin typeface="Arial" charset="0"/>
              </a:rPr>
              <a:t>Cheese</a:t>
            </a:r>
          </a:p>
          <a:p>
            <a:pPr marL="744538" lvl="2" indent="-287338" defTabSz="814388" eaLnBrk="0" hangingPunct="0">
              <a:spcBef>
                <a:spcPct val="20000"/>
              </a:spcBef>
              <a:buSzPct val="100000"/>
              <a:buFont typeface="Arial" charset="0"/>
              <a:buChar char="-"/>
            </a:pPr>
            <a:r>
              <a:rPr lang="en-US" sz="2200" dirty="0">
                <a:latin typeface="Arial" charset="0"/>
              </a:rPr>
              <a:t>Alcohol</a:t>
            </a:r>
          </a:p>
          <a:p>
            <a:pPr marL="744538" lvl="2" indent="-287338" defTabSz="814388" eaLnBrk="0" hangingPunct="0">
              <a:spcBef>
                <a:spcPct val="20000"/>
              </a:spcBef>
              <a:buSzPct val="100000"/>
              <a:buFont typeface="Arial" charset="0"/>
              <a:buChar char="-"/>
            </a:pPr>
            <a:r>
              <a:rPr lang="en-US" sz="2200" dirty="0">
                <a:latin typeface="Arial" charset="0"/>
              </a:rPr>
              <a:t>Antibiotics</a:t>
            </a:r>
          </a:p>
          <a:p>
            <a:pPr marL="338138" lvl="1" indent="-338138" defTabSz="814388" eaLnBrk="0" hangingPunct="0">
              <a:spcBef>
                <a:spcPct val="20000"/>
              </a:spcBef>
              <a:buSzPct val="100000"/>
              <a:buFont typeface="Arial" charset="0"/>
              <a:buChar char="•"/>
            </a:pPr>
            <a:r>
              <a:rPr lang="en-US" sz="2800" dirty="0">
                <a:latin typeface="Arial" charset="0"/>
              </a:rPr>
              <a:t>Paper processing</a:t>
            </a:r>
          </a:p>
        </p:txBody>
      </p:sp>
      <p:sp>
        <p:nvSpPr>
          <p:cNvPr id="77827" name="Title 1"/>
          <p:cNvSpPr txBox="1">
            <a:spLocks/>
          </p:cNvSpPr>
          <p:nvPr/>
        </p:nvSpPr>
        <p:spPr bwMode="auto">
          <a:xfrm>
            <a:off x="2016127" y="90488"/>
            <a:ext cx="69183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14388" eaLnBrk="0" hangingPunct="0">
              <a:defRPr sz="2400">
                <a:solidFill>
                  <a:schemeClr val="tx1"/>
                </a:solidFill>
                <a:latin typeface="Times New Roman" pitchFamily="18" charset="0"/>
              </a:defRPr>
            </a:lvl1pPr>
            <a:lvl2pPr marL="742950" indent="-285750" defTabSz="814388" eaLnBrk="0" hangingPunct="0">
              <a:defRPr sz="2400">
                <a:solidFill>
                  <a:schemeClr val="tx1"/>
                </a:solidFill>
                <a:latin typeface="Times New Roman" pitchFamily="18" charset="0"/>
              </a:defRPr>
            </a:lvl2pPr>
            <a:lvl3pPr marL="1143000" indent="-228600" defTabSz="814388" eaLnBrk="0" hangingPunct="0">
              <a:defRPr sz="2400">
                <a:solidFill>
                  <a:schemeClr val="tx1"/>
                </a:solidFill>
                <a:latin typeface="Times New Roman" pitchFamily="18" charset="0"/>
              </a:defRPr>
            </a:lvl3pPr>
            <a:lvl4pPr marL="1600200" indent="-228600" defTabSz="814388" eaLnBrk="0" hangingPunct="0">
              <a:defRPr sz="2400">
                <a:solidFill>
                  <a:schemeClr val="tx1"/>
                </a:solidFill>
                <a:latin typeface="Times New Roman" pitchFamily="18" charset="0"/>
              </a:defRPr>
            </a:lvl4pPr>
            <a:lvl5pPr marL="2057400" indent="-228600" defTabSz="814388" eaLnBrk="0" hangingPunct="0">
              <a:defRPr sz="2400">
                <a:solidFill>
                  <a:schemeClr val="tx1"/>
                </a:solidFill>
                <a:latin typeface="Times New Roman" pitchFamily="18" charset="0"/>
              </a:defRPr>
            </a:lvl5pPr>
            <a:lvl6pPr marL="2514600" indent="-228600" defTabSz="814388" eaLnBrk="0" fontAlgn="base" hangingPunct="0">
              <a:spcBef>
                <a:spcPct val="0"/>
              </a:spcBef>
              <a:spcAft>
                <a:spcPct val="0"/>
              </a:spcAft>
              <a:defRPr sz="2400">
                <a:solidFill>
                  <a:schemeClr val="tx1"/>
                </a:solidFill>
                <a:latin typeface="Times New Roman" pitchFamily="18" charset="0"/>
              </a:defRPr>
            </a:lvl6pPr>
            <a:lvl7pPr marL="2971800" indent="-228600" defTabSz="814388" eaLnBrk="0" fontAlgn="base" hangingPunct="0">
              <a:spcBef>
                <a:spcPct val="0"/>
              </a:spcBef>
              <a:spcAft>
                <a:spcPct val="0"/>
              </a:spcAft>
              <a:defRPr sz="2400">
                <a:solidFill>
                  <a:schemeClr val="tx1"/>
                </a:solidFill>
                <a:latin typeface="Times New Roman" pitchFamily="18" charset="0"/>
              </a:defRPr>
            </a:lvl7pPr>
            <a:lvl8pPr marL="3429000" indent="-228600" defTabSz="814388" eaLnBrk="0" fontAlgn="base" hangingPunct="0">
              <a:spcBef>
                <a:spcPct val="0"/>
              </a:spcBef>
              <a:spcAft>
                <a:spcPct val="0"/>
              </a:spcAft>
              <a:defRPr sz="2400">
                <a:solidFill>
                  <a:schemeClr val="tx1"/>
                </a:solidFill>
                <a:latin typeface="Times New Roman" pitchFamily="18" charset="0"/>
              </a:defRPr>
            </a:lvl8pPr>
            <a:lvl9pPr marL="3886200" indent="-228600" defTabSz="814388" eaLnBrk="0" fontAlgn="base" hangingPunct="0">
              <a:spcBef>
                <a:spcPct val="0"/>
              </a:spcBef>
              <a:spcAft>
                <a:spcPct val="0"/>
              </a:spcAft>
              <a:defRPr sz="2400">
                <a:solidFill>
                  <a:schemeClr val="tx1"/>
                </a:solidFill>
                <a:latin typeface="Times New Roman" pitchFamily="18" charset="0"/>
              </a:defRPr>
            </a:lvl9pPr>
          </a:lstStyle>
          <a:p>
            <a:pPr algn="ctr"/>
            <a:r>
              <a:rPr lang="en-US" sz="3900" b="1" dirty="0">
                <a:solidFill>
                  <a:srgbClr val="CC6600"/>
                </a:solidFill>
                <a:latin typeface="Arial" charset="0"/>
              </a:rPr>
              <a:t>Fungal Economics</a:t>
            </a:r>
          </a:p>
        </p:txBody>
      </p:sp>
      <p:pic>
        <p:nvPicPr>
          <p:cNvPr id="77828" name="Picture 3" descr="fung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8400" y="878285"/>
            <a:ext cx="3421062"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2" descr="http://ypcproject.files.wordpress.com/2010/02/blue-chee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1" y="3546707"/>
            <a:ext cx="3505202" cy="262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4" descr="http://www.chemistryland.com/CHM107/EarlyChemistry/PreservationChemistry/yeastToW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1977" y="3451226"/>
            <a:ext cx="3421062"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6" descr="http://faculty.clintoncc.suny.edu/faculty/michael.gregory/files/bio%20102/bio%20102%20lectures/fungi/penicillium_conidia_X_4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5764" y="3595689"/>
            <a:ext cx="189706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5C4BD9E-26B0-4288-9C4B-587FDF59A455}"/>
              </a:ext>
            </a:extLst>
          </p:cNvPr>
          <p:cNvSpPr txBox="1"/>
          <p:nvPr/>
        </p:nvSpPr>
        <p:spPr>
          <a:xfrm>
            <a:off x="4105354" y="2126449"/>
            <a:ext cx="2552742" cy="646331"/>
          </a:xfrm>
          <a:prstGeom prst="rect">
            <a:avLst/>
          </a:prstGeom>
          <a:noFill/>
        </p:spPr>
        <p:txBody>
          <a:bodyPr wrap="square" rtlCol="0">
            <a:spAutoFit/>
          </a:bodyPr>
          <a:lstStyle/>
          <a:p>
            <a:pPr algn="ctr"/>
            <a:r>
              <a:rPr lang="en-US" sz="1800" b="1" dirty="0">
                <a:solidFill>
                  <a:srgbClr val="FF6600"/>
                </a:solidFill>
                <a:latin typeface="Arial" pitchFamily="34" charset="0"/>
                <a:cs typeface="Arial" pitchFamily="34" charset="0"/>
              </a:rPr>
              <a:t>How is alcohol produced?</a:t>
            </a:r>
          </a:p>
        </p:txBody>
      </p:sp>
      <p:sp>
        <p:nvSpPr>
          <p:cNvPr id="10" name="TextBox 9">
            <a:extLst>
              <a:ext uri="{FF2B5EF4-FFF2-40B4-BE49-F238E27FC236}">
                <a16:creationId xmlns:a16="http://schemas.microsoft.com/office/drawing/2014/main" id="{72DC578F-84C6-4600-9834-D5609547E793}"/>
              </a:ext>
            </a:extLst>
          </p:cNvPr>
          <p:cNvSpPr txBox="1"/>
          <p:nvPr/>
        </p:nvSpPr>
        <p:spPr>
          <a:xfrm>
            <a:off x="4249235" y="3047083"/>
            <a:ext cx="2264981" cy="923330"/>
          </a:xfrm>
          <a:prstGeom prst="rect">
            <a:avLst/>
          </a:prstGeom>
          <a:noFill/>
        </p:spPr>
        <p:txBody>
          <a:bodyPr wrap="square">
            <a:spAutoFit/>
          </a:bodyPr>
          <a:lstStyle/>
          <a:p>
            <a:r>
              <a:rPr lang="en-US" sz="1800" dirty="0">
                <a:hlinkClick r:id="rId6"/>
              </a:rPr>
              <a:t>https://www.youtube.com/watch?v=GvD-8ZfxfOY</a:t>
            </a:r>
            <a:r>
              <a:rPr lang="en-US" sz="1800" dirty="0"/>
              <a:t> </a:t>
            </a:r>
          </a:p>
        </p:txBody>
      </p:sp>
      <p:sp>
        <p:nvSpPr>
          <p:cNvPr id="11" name="TextBox 10">
            <a:extLst>
              <a:ext uri="{FF2B5EF4-FFF2-40B4-BE49-F238E27FC236}">
                <a16:creationId xmlns:a16="http://schemas.microsoft.com/office/drawing/2014/main" id="{3264C00B-3F93-441B-87DB-4AF498432A24}"/>
              </a:ext>
            </a:extLst>
          </p:cNvPr>
          <p:cNvSpPr txBox="1"/>
          <p:nvPr/>
        </p:nvSpPr>
        <p:spPr>
          <a:xfrm>
            <a:off x="4143615" y="1169765"/>
            <a:ext cx="2552742" cy="646331"/>
          </a:xfrm>
          <a:prstGeom prst="rect">
            <a:avLst/>
          </a:prstGeom>
          <a:noFill/>
        </p:spPr>
        <p:txBody>
          <a:bodyPr wrap="square" rtlCol="0">
            <a:spAutoFit/>
          </a:bodyPr>
          <a:lstStyle/>
          <a:p>
            <a:pPr algn="ctr"/>
            <a:r>
              <a:rPr lang="en-US" sz="1800" b="1" dirty="0">
                <a:solidFill>
                  <a:srgbClr val="FF6600"/>
                </a:solidFill>
                <a:latin typeface="Arial" pitchFamily="34" charset="0"/>
                <a:cs typeface="Arial" pitchFamily="34" charset="0"/>
              </a:rPr>
              <a:t>How does yeast produce bread?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http://cdn.c.photoshelter.com/img-get/I0000tBiLKlIVFG8/s/750/750/05ANT-20204-Deception-Is.jpg"/>
          <p:cNvPicPr>
            <a:picLocks noChangeAspect="1" noChangeArrowheads="1"/>
          </p:cNvPicPr>
          <p:nvPr/>
        </p:nvPicPr>
        <p:blipFill>
          <a:blip r:embed="rId2">
            <a:extLst>
              <a:ext uri="{28A0092B-C50C-407E-A947-70E740481C1C}">
                <a14:useLocalDpi xmlns:a14="http://schemas.microsoft.com/office/drawing/2010/main" val="0"/>
              </a:ext>
            </a:extLst>
          </a:blip>
          <a:srcRect b="4823"/>
          <a:stretch>
            <a:fillRect/>
          </a:stretch>
        </p:blipFill>
        <p:spPr bwMode="auto">
          <a:xfrm>
            <a:off x="0" y="11113"/>
            <a:ext cx="5367880" cy="382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p:cNvSpPr>
            <a:spLocks noChangeArrowheads="1"/>
          </p:cNvSpPr>
          <p:nvPr/>
        </p:nvSpPr>
        <p:spPr bwMode="auto">
          <a:xfrm>
            <a:off x="6969125" y="624681"/>
            <a:ext cx="23320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14388" eaLnBrk="0" hangingPunct="0"/>
            <a:r>
              <a:rPr lang="en-US" sz="4000" b="1" dirty="0">
                <a:solidFill>
                  <a:srgbClr val="CC3300"/>
                </a:solidFill>
                <a:latin typeface="Arial" charset="0"/>
              </a:rPr>
              <a:t>Lichens</a:t>
            </a:r>
          </a:p>
        </p:txBody>
      </p:sp>
      <p:pic>
        <p:nvPicPr>
          <p:cNvPr id="79877" name="Picture 5" descr="E:\My Pictures\NP Arches\2009_05_24\IMG_15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880" y="1982847"/>
            <a:ext cx="5522370" cy="414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5C45DDE-87E2-4A5E-B298-BEC0319D4C8A}"/>
              </a:ext>
            </a:extLst>
          </p:cNvPr>
          <p:cNvSpPr txBox="1"/>
          <p:nvPr/>
        </p:nvSpPr>
        <p:spPr>
          <a:xfrm>
            <a:off x="354066" y="4815681"/>
            <a:ext cx="4557659" cy="523220"/>
          </a:xfrm>
          <a:prstGeom prst="rect">
            <a:avLst/>
          </a:prstGeom>
          <a:noFill/>
        </p:spPr>
        <p:txBody>
          <a:bodyPr wrap="none" rtlCol="0">
            <a:spAutoFit/>
          </a:bodyPr>
          <a:lstStyle/>
          <a:p>
            <a:pPr algn="ctr"/>
            <a:r>
              <a:rPr lang="en-US" sz="2800" b="1" dirty="0">
                <a:solidFill>
                  <a:srgbClr val="FF6600"/>
                </a:solidFill>
                <a:latin typeface="Arial" pitchFamily="34" charset="0"/>
                <a:cs typeface="Arial" pitchFamily="34" charset="0"/>
              </a:rPr>
              <a:t>Symbiosis between who?</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www.sciencephoto.com/image/16697/large/B3500274-Lichen,_light_micrograph-SP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98588" y="14289"/>
            <a:ext cx="8115300"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4" descr="LichenSE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64325" y="3627955"/>
            <a:ext cx="4144963"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BE1915E-D6BC-B05C-EF0C-3C76385237F3}"/>
              </a:ext>
            </a:extLst>
          </p:cNvPr>
          <p:cNvSpPr txBox="1"/>
          <p:nvPr/>
        </p:nvSpPr>
        <p:spPr>
          <a:xfrm>
            <a:off x="12924" y="5567880"/>
            <a:ext cx="4856458" cy="461665"/>
          </a:xfrm>
          <a:prstGeom prst="rect">
            <a:avLst/>
          </a:prstGeom>
          <a:noFill/>
        </p:spPr>
        <p:txBody>
          <a:bodyPr wrap="none" rtlCol="0">
            <a:spAutoFit/>
          </a:bodyPr>
          <a:lstStyle/>
          <a:p>
            <a:r>
              <a:rPr lang="en-US" dirty="0">
                <a:solidFill>
                  <a:srgbClr val="FF0000"/>
                </a:solidFill>
                <a:latin typeface="Arial" pitchFamily="34" charset="0"/>
                <a:cs typeface="Arial" pitchFamily="34" charset="0"/>
              </a:rPr>
              <a:t>DRAW: lichen cross section (27.9)</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122" name="Picture 4" descr="http://4.bp.blogspot.com/-9VNueYRX6yQ/T5cUpvjXdZI/AAAAAAAAGdc/1foBqm0jgCM/s640/morels.jpg"/>
          <p:cNvPicPr>
            <a:picLocks noChangeAspect="1" noChangeArrowheads="1"/>
          </p:cNvPicPr>
          <p:nvPr/>
        </p:nvPicPr>
        <p:blipFill>
          <a:blip r:embed="rId2">
            <a:extLst>
              <a:ext uri="{28A0092B-C50C-407E-A947-70E740481C1C}">
                <a14:useLocalDpi xmlns:a14="http://schemas.microsoft.com/office/drawing/2010/main" val="0"/>
              </a:ext>
            </a:extLst>
          </a:blip>
          <a:srcRect r="19020" b="11993"/>
          <a:stretch>
            <a:fillRect/>
          </a:stretch>
        </p:blipFill>
        <p:spPr bwMode="auto">
          <a:xfrm>
            <a:off x="1863726" y="171450"/>
            <a:ext cx="7192962"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Text Box 20"/>
          <p:cNvSpPr txBox="1">
            <a:spLocks noChangeArrowheads="1"/>
          </p:cNvSpPr>
          <p:nvPr/>
        </p:nvSpPr>
        <p:spPr bwMode="auto">
          <a:xfrm>
            <a:off x="1787525" y="4053681"/>
            <a:ext cx="31448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dirty="0">
                <a:latin typeface="Arial" charset="0"/>
              </a:rPr>
              <a:t>Lichen Growth-Forms</a:t>
            </a:r>
          </a:p>
        </p:txBody>
      </p:sp>
      <p:pic>
        <p:nvPicPr>
          <p:cNvPr id="81923" name="Picture 4" descr="http://09au1905.files.wordpress.com/2009/11/liche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0312" y="-76003"/>
            <a:ext cx="4525963"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6" descr="http://www.teara.govt.nz/files/p10992lc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6275" y="0"/>
            <a:ext cx="3863975"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pnwhandbooks.org/plantdisease/sites/default/files/images/29577habitedite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8125" y="2983309"/>
            <a:ext cx="4302125" cy="32265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7C4A9D-08B8-E3B9-CBDA-C85A58542CF5}"/>
              </a:ext>
            </a:extLst>
          </p:cNvPr>
          <p:cNvSpPr txBox="1"/>
          <p:nvPr/>
        </p:nvSpPr>
        <p:spPr>
          <a:xfrm>
            <a:off x="12924" y="5567880"/>
            <a:ext cx="5100884" cy="461665"/>
          </a:xfrm>
          <a:prstGeom prst="rect">
            <a:avLst/>
          </a:prstGeom>
          <a:noFill/>
        </p:spPr>
        <p:txBody>
          <a:bodyPr wrap="none" rtlCol="0">
            <a:spAutoFit/>
          </a:bodyPr>
          <a:lstStyle/>
          <a:p>
            <a:r>
              <a:rPr lang="en-US" dirty="0">
                <a:solidFill>
                  <a:srgbClr val="FF0000"/>
                </a:solidFill>
                <a:latin typeface="Arial" pitchFamily="34" charset="0"/>
                <a:cs typeface="Arial" pitchFamily="34" charset="0"/>
              </a:rPr>
              <a:t>DRAW 2: lichen growth forms (27.9)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7" descr="2620a"/>
          <p:cNvPicPr>
            <a:picLocks noChangeAspect="1" noChangeArrowheads="1"/>
          </p:cNvPicPr>
          <p:nvPr/>
        </p:nvPicPr>
        <p:blipFill>
          <a:blip r:embed="rId3">
            <a:extLst>
              <a:ext uri="{28A0092B-C50C-407E-A947-70E740481C1C}">
                <a14:useLocalDpi xmlns:a14="http://schemas.microsoft.com/office/drawing/2010/main" val="0"/>
              </a:ext>
            </a:extLst>
          </a:blip>
          <a:srcRect l="2036" b="3885"/>
          <a:stretch>
            <a:fillRect/>
          </a:stretch>
        </p:blipFill>
        <p:spPr bwMode="auto">
          <a:xfrm>
            <a:off x="64293" y="1489868"/>
            <a:ext cx="601503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hidden="1"/>
          <p:cNvSpPr>
            <a:spLocks noGrp="1" noChangeArrowheads="1"/>
          </p:cNvSpPr>
          <p:nvPr>
            <p:ph type="title"/>
          </p:nvPr>
        </p:nvSpPr>
        <p:spPr/>
        <p:txBody>
          <a:bodyPr/>
          <a:lstStyle/>
          <a:p>
            <a:pPr eaLnBrk="1" hangingPunct="1"/>
            <a:r>
              <a:rPr lang="en-US"/>
              <a:t>	</a:t>
            </a:r>
          </a:p>
        </p:txBody>
      </p:sp>
      <p:sp>
        <p:nvSpPr>
          <p:cNvPr id="84996" name="Text Box 14"/>
          <p:cNvSpPr txBox="1">
            <a:spLocks noChangeArrowheads="1"/>
          </p:cNvSpPr>
          <p:nvPr/>
        </p:nvSpPr>
        <p:spPr bwMode="auto">
          <a:xfrm>
            <a:off x="7818438" y="2767013"/>
            <a:ext cx="16954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00" tIns="40750" rIns="81500" bIns="407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rgbClr val="221906"/>
                </a:solidFill>
                <a:latin typeface="Arial" charset="0"/>
              </a:rPr>
              <a:t>Surface </a:t>
            </a:r>
          </a:p>
          <a:p>
            <a:r>
              <a:rPr lang="en-US" sz="1600" b="1">
                <a:solidFill>
                  <a:srgbClr val="221906"/>
                </a:solidFill>
                <a:latin typeface="Arial" charset="0"/>
              </a:rPr>
              <a:t>layer </a:t>
            </a:r>
          </a:p>
          <a:p>
            <a:r>
              <a:rPr lang="en-US" sz="1600" b="1">
                <a:solidFill>
                  <a:srgbClr val="221906"/>
                </a:solidFill>
                <a:latin typeface="Arial" charset="0"/>
              </a:rPr>
              <a:t>(fungal hyphae)</a:t>
            </a:r>
          </a:p>
        </p:txBody>
      </p:sp>
      <p:sp>
        <p:nvSpPr>
          <p:cNvPr id="84997" name="Text Box 15"/>
          <p:cNvSpPr txBox="1">
            <a:spLocks noChangeArrowheads="1"/>
          </p:cNvSpPr>
          <p:nvPr/>
        </p:nvSpPr>
        <p:spPr bwMode="auto">
          <a:xfrm>
            <a:off x="7818439" y="3703639"/>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00" tIns="40750" rIns="81500" bIns="407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dirty="0">
                <a:solidFill>
                  <a:srgbClr val="221906"/>
                </a:solidFill>
                <a:latin typeface="Arial" charset="0"/>
              </a:rPr>
              <a:t>Fungal hyphae interwoven with photoautotroph</a:t>
            </a:r>
          </a:p>
        </p:txBody>
      </p:sp>
      <p:sp>
        <p:nvSpPr>
          <p:cNvPr id="84999" name="Text Box 17"/>
          <p:cNvSpPr txBox="1">
            <a:spLocks noChangeArrowheads="1"/>
          </p:cNvSpPr>
          <p:nvPr/>
        </p:nvSpPr>
        <p:spPr bwMode="auto">
          <a:xfrm>
            <a:off x="7818438" y="5240339"/>
            <a:ext cx="1695450" cy="32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00" tIns="40750" rIns="81500" bIns="407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dirty="0">
                <a:solidFill>
                  <a:srgbClr val="221906"/>
                </a:solidFill>
                <a:latin typeface="Arial" charset="0"/>
              </a:rPr>
              <a:t>Fungal hyphae</a:t>
            </a:r>
          </a:p>
        </p:txBody>
      </p:sp>
      <p:sp>
        <p:nvSpPr>
          <p:cNvPr id="85000" name="Text Box 18"/>
          <p:cNvSpPr txBox="1">
            <a:spLocks noChangeArrowheads="1"/>
          </p:cNvSpPr>
          <p:nvPr/>
        </p:nvSpPr>
        <p:spPr bwMode="auto">
          <a:xfrm>
            <a:off x="293686" y="5761628"/>
            <a:ext cx="5785645" cy="32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500" tIns="40750" rIns="81500" bIns="407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dirty="0">
                <a:solidFill>
                  <a:srgbClr val="221906"/>
                </a:solidFill>
                <a:latin typeface="Arial" charset="0"/>
              </a:rPr>
              <a:t>Rock or other surface to which lichen is attached</a:t>
            </a:r>
          </a:p>
        </p:txBody>
      </p:sp>
      <p:sp>
        <p:nvSpPr>
          <p:cNvPr id="85002" name="Line 22"/>
          <p:cNvSpPr>
            <a:spLocks noChangeShapeType="1"/>
          </p:cNvSpPr>
          <p:nvPr/>
        </p:nvSpPr>
        <p:spPr bwMode="auto">
          <a:xfrm flipH="1" flipV="1">
            <a:off x="5749924" y="3933409"/>
            <a:ext cx="2027239" cy="12027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81500" tIns="40750" rIns="81500" bIns="40750" anchor="ctr"/>
          <a:lstStyle/>
          <a:p>
            <a:endParaRPr lang="en-US"/>
          </a:p>
        </p:txBody>
      </p:sp>
      <p:sp>
        <p:nvSpPr>
          <p:cNvPr id="85004" name="Line 25"/>
          <p:cNvSpPr>
            <a:spLocks noChangeShapeType="1"/>
          </p:cNvSpPr>
          <p:nvPr/>
        </p:nvSpPr>
        <p:spPr bwMode="auto">
          <a:xfrm flipH="1" flipV="1">
            <a:off x="5292724" y="4815681"/>
            <a:ext cx="2484439" cy="67230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81500" tIns="40750" rIns="81500" bIns="40750" anchor="ctr"/>
          <a:lstStyle/>
          <a:p>
            <a:endParaRPr lang="en-US"/>
          </a:p>
        </p:txBody>
      </p:sp>
      <p:sp>
        <p:nvSpPr>
          <p:cNvPr id="85006" name="Line 29"/>
          <p:cNvSpPr>
            <a:spLocks noChangeShapeType="1"/>
          </p:cNvSpPr>
          <p:nvPr/>
        </p:nvSpPr>
        <p:spPr bwMode="auto">
          <a:xfrm flipH="1">
            <a:off x="7312027" y="3144839"/>
            <a:ext cx="473075" cy="104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81500" tIns="40750" rIns="81500" bIns="40750" anchor="ctr"/>
          <a:lstStyle/>
          <a:p>
            <a:endParaRPr lang="en-US"/>
          </a:p>
        </p:txBody>
      </p:sp>
      <p:pic>
        <p:nvPicPr>
          <p:cNvPr id="85007" name="Picture 2" descr="http://www.dr-ralf-wagner.de/Bilder/Lobaria_pulmonaria-QS-Soral_05.jpg"/>
          <p:cNvPicPr>
            <a:picLocks noChangeAspect="1" noChangeArrowheads="1"/>
          </p:cNvPicPr>
          <p:nvPr/>
        </p:nvPicPr>
        <p:blipFill>
          <a:blip r:embed="rId4" cstate="print">
            <a:extLst>
              <a:ext uri="{28A0092B-C50C-407E-A947-70E740481C1C}">
                <a14:useLocalDpi xmlns:a14="http://schemas.microsoft.com/office/drawing/2010/main" val="0"/>
              </a:ext>
            </a:extLst>
          </a:blip>
          <a:srcRect t="20856" b="32050"/>
          <a:stretch>
            <a:fillRect/>
          </a:stretch>
        </p:blipFill>
        <p:spPr bwMode="auto">
          <a:xfrm>
            <a:off x="-1" y="42070"/>
            <a:ext cx="3463925" cy="122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8" name="Picture 4" descr="http://www.biology.ed.ac.uk/archive/jdeacon/microbes/sor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365" y="34534"/>
            <a:ext cx="1724899" cy="158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96EFCA26-2FBB-4EFE-9118-E0F7D5541117}"/>
              </a:ext>
            </a:extLst>
          </p:cNvPr>
          <p:cNvSpPr txBox="1">
            <a:spLocks/>
          </p:cNvSpPr>
          <p:nvPr/>
        </p:nvSpPr>
        <p:spPr bwMode="auto">
          <a:xfrm>
            <a:off x="3776983" y="1842879"/>
            <a:ext cx="2918696"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2550" tIns="41275" rIns="82550" bIns="41275" numCol="1" anchor="ctr" anchorCtr="0" compatLnSpc="1">
            <a:prstTxWarp prst="textNoShape">
              <a:avLst/>
            </a:prstTxWarp>
          </a:bodyPr>
          <a:lstStyle>
            <a:lvl1pPr algn="ctr" defTabSz="814388" rtl="0" eaLnBrk="0" fontAlgn="base" hangingPunct="0">
              <a:spcBef>
                <a:spcPct val="0"/>
              </a:spcBef>
              <a:spcAft>
                <a:spcPct val="0"/>
              </a:spcAft>
              <a:defRPr sz="3900">
                <a:solidFill>
                  <a:schemeClr val="tx2"/>
                </a:solidFill>
                <a:latin typeface="+mj-lt"/>
                <a:ea typeface="+mj-ea"/>
                <a:cs typeface="+mj-cs"/>
              </a:defRPr>
            </a:lvl1pPr>
            <a:lvl2pPr algn="ctr" defTabSz="814388" rtl="0" eaLnBrk="0" fontAlgn="base" hangingPunct="0">
              <a:spcBef>
                <a:spcPct val="0"/>
              </a:spcBef>
              <a:spcAft>
                <a:spcPct val="0"/>
              </a:spcAft>
              <a:defRPr sz="3900">
                <a:solidFill>
                  <a:schemeClr val="tx2"/>
                </a:solidFill>
                <a:latin typeface="Times New Roman" pitchFamily="18" charset="0"/>
              </a:defRPr>
            </a:lvl2pPr>
            <a:lvl3pPr algn="ctr" defTabSz="814388" rtl="0" eaLnBrk="0" fontAlgn="base" hangingPunct="0">
              <a:spcBef>
                <a:spcPct val="0"/>
              </a:spcBef>
              <a:spcAft>
                <a:spcPct val="0"/>
              </a:spcAft>
              <a:defRPr sz="3900">
                <a:solidFill>
                  <a:schemeClr val="tx2"/>
                </a:solidFill>
                <a:latin typeface="Times New Roman" pitchFamily="18" charset="0"/>
              </a:defRPr>
            </a:lvl3pPr>
            <a:lvl4pPr algn="ctr" defTabSz="814388" rtl="0" eaLnBrk="0" fontAlgn="base" hangingPunct="0">
              <a:spcBef>
                <a:spcPct val="0"/>
              </a:spcBef>
              <a:spcAft>
                <a:spcPct val="0"/>
              </a:spcAft>
              <a:defRPr sz="3900">
                <a:solidFill>
                  <a:schemeClr val="tx2"/>
                </a:solidFill>
                <a:latin typeface="Times New Roman" pitchFamily="18" charset="0"/>
              </a:defRPr>
            </a:lvl4pPr>
            <a:lvl5pPr algn="ctr" defTabSz="814388" rtl="0" eaLnBrk="0" fontAlgn="base" hangingPunct="0">
              <a:spcBef>
                <a:spcPct val="0"/>
              </a:spcBef>
              <a:spcAft>
                <a:spcPct val="0"/>
              </a:spcAft>
              <a:defRPr sz="3900">
                <a:solidFill>
                  <a:schemeClr val="tx2"/>
                </a:solidFill>
                <a:latin typeface="Times New Roman" pitchFamily="18" charset="0"/>
              </a:defRPr>
            </a:lvl5pPr>
            <a:lvl6pPr marL="457200" algn="ctr" defTabSz="814388" rtl="0" eaLnBrk="0" fontAlgn="base" hangingPunct="0">
              <a:spcBef>
                <a:spcPct val="0"/>
              </a:spcBef>
              <a:spcAft>
                <a:spcPct val="0"/>
              </a:spcAft>
              <a:defRPr sz="3900">
                <a:solidFill>
                  <a:schemeClr val="tx2"/>
                </a:solidFill>
                <a:latin typeface="Times New Roman" pitchFamily="18" charset="0"/>
              </a:defRPr>
            </a:lvl6pPr>
            <a:lvl7pPr marL="914400" algn="ctr" defTabSz="814388" rtl="0" eaLnBrk="0" fontAlgn="base" hangingPunct="0">
              <a:spcBef>
                <a:spcPct val="0"/>
              </a:spcBef>
              <a:spcAft>
                <a:spcPct val="0"/>
              </a:spcAft>
              <a:defRPr sz="3900">
                <a:solidFill>
                  <a:schemeClr val="tx2"/>
                </a:solidFill>
                <a:latin typeface="Times New Roman" pitchFamily="18" charset="0"/>
              </a:defRPr>
            </a:lvl7pPr>
            <a:lvl8pPr marL="1371600" algn="ctr" defTabSz="814388" rtl="0" eaLnBrk="0" fontAlgn="base" hangingPunct="0">
              <a:spcBef>
                <a:spcPct val="0"/>
              </a:spcBef>
              <a:spcAft>
                <a:spcPct val="0"/>
              </a:spcAft>
              <a:defRPr sz="3900">
                <a:solidFill>
                  <a:schemeClr val="tx2"/>
                </a:solidFill>
                <a:latin typeface="Times New Roman" pitchFamily="18" charset="0"/>
              </a:defRPr>
            </a:lvl8pPr>
            <a:lvl9pPr marL="1828800" algn="ctr" defTabSz="814388" rtl="0" eaLnBrk="0" fontAlgn="base" hangingPunct="0">
              <a:spcBef>
                <a:spcPct val="0"/>
              </a:spcBef>
              <a:spcAft>
                <a:spcPct val="0"/>
              </a:spcAft>
              <a:defRPr sz="3900">
                <a:solidFill>
                  <a:schemeClr val="tx2"/>
                </a:solidFill>
                <a:latin typeface="Times New Roman" pitchFamily="18" charset="0"/>
              </a:defRPr>
            </a:lvl9pPr>
          </a:lstStyle>
          <a:p>
            <a:r>
              <a:rPr lang="en-US" sz="3200" kern="0" dirty="0">
                <a:latin typeface="Arial" charset="0"/>
                <a:cs typeface="Arial" charset="0"/>
              </a:rPr>
              <a:t>Lichen Reproduction</a:t>
            </a:r>
          </a:p>
        </p:txBody>
      </p:sp>
      <p:pic>
        <p:nvPicPr>
          <p:cNvPr id="2" name="Picture 2" descr="http://bobklips.com/BOBS_WEBSITE/PHYSSTEL-apo-czm-22Mar09-SP.jpg">
            <a:extLst>
              <a:ext uri="{FF2B5EF4-FFF2-40B4-BE49-F238E27FC236}">
                <a16:creationId xmlns:a16="http://schemas.microsoft.com/office/drawing/2014/main" id="{79E2E076-DB1E-D403-F1D4-C24858944C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4981" y="-52030"/>
            <a:ext cx="4035189" cy="269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Title 1"/>
          <p:cNvSpPr>
            <a:spLocks noGrp="1"/>
          </p:cNvSpPr>
          <p:nvPr>
            <p:ph type="title"/>
          </p:nvPr>
        </p:nvSpPr>
        <p:spPr>
          <a:xfrm>
            <a:off x="3692525" y="167481"/>
            <a:ext cx="3505200" cy="1371600"/>
          </a:xfrm>
          <a:ln w="57150">
            <a:solidFill>
              <a:srgbClr val="009900"/>
            </a:solidFill>
            <a:miter lim="800000"/>
            <a:headEnd/>
            <a:tailEnd/>
          </a:ln>
        </p:spPr>
        <p:txBody>
          <a:bodyPr/>
          <a:lstStyle/>
          <a:p>
            <a:r>
              <a:rPr lang="en-US" sz="3400" b="1" dirty="0">
                <a:solidFill>
                  <a:srgbClr val="FF6600"/>
                </a:solidFill>
                <a:latin typeface="Arial" charset="0"/>
                <a:cs typeface="Arial" charset="0"/>
              </a:rPr>
              <a:t>What does each partner get?</a:t>
            </a:r>
          </a:p>
        </p:txBody>
      </p:sp>
      <p:sp>
        <p:nvSpPr>
          <p:cNvPr id="2" name="TextBox 1"/>
          <p:cNvSpPr txBox="1"/>
          <p:nvPr/>
        </p:nvSpPr>
        <p:spPr>
          <a:xfrm>
            <a:off x="2333177" y="2070993"/>
            <a:ext cx="1723549" cy="1077218"/>
          </a:xfrm>
          <a:prstGeom prst="rect">
            <a:avLst/>
          </a:prstGeom>
          <a:noFill/>
        </p:spPr>
        <p:txBody>
          <a:bodyPr wrap="none" rtlCol="0">
            <a:spAutoFit/>
          </a:bodyPr>
          <a:lstStyle/>
          <a:p>
            <a:pPr algn="ctr"/>
            <a:r>
              <a:rPr lang="en-US" sz="3600" u="sng" dirty="0">
                <a:latin typeface="Arial" pitchFamily="34" charset="0"/>
                <a:cs typeface="Arial" pitchFamily="34" charset="0"/>
              </a:rPr>
              <a:t>Fungus</a:t>
            </a:r>
          </a:p>
          <a:p>
            <a:pPr algn="ctr"/>
            <a:r>
              <a:rPr lang="en-US" sz="2800" dirty="0">
                <a:latin typeface="Arial" pitchFamily="34" charset="0"/>
                <a:cs typeface="Arial" pitchFamily="34" charset="0"/>
              </a:rPr>
              <a:t>Carbs</a:t>
            </a:r>
          </a:p>
        </p:txBody>
      </p:sp>
      <p:sp>
        <p:nvSpPr>
          <p:cNvPr id="5" name="TextBox 4"/>
          <p:cNvSpPr txBox="1"/>
          <p:nvPr/>
        </p:nvSpPr>
        <p:spPr>
          <a:xfrm>
            <a:off x="5292725" y="2070993"/>
            <a:ext cx="3685624" cy="2369880"/>
          </a:xfrm>
          <a:prstGeom prst="rect">
            <a:avLst/>
          </a:prstGeom>
          <a:noFill/>
        </p:spPr>
        <p:txBody>
          <a:bodyPr wrap="none" rtlCol="0">
            <a:spAutoFit/>
          </a:bodyPr>
          <a:lstStyle/>
          <a:p>
            <a:pPr algn="ctr"/>
            <a:r>
              <a:rPr lang="en-US" sz="3600" u="sng" dirty="0">
                <a:latin typeface="Arial" pitchFamily="34" charset="0"/>
                <a:cs typeface="Arial" pitchFamily="34" charset="0"/>
              </a:rPr>
              <a:t>Algae</a:t>
            </a:r>
          </a:p>
          <a:p>
            <a:pPr algn="ctr"/>
            <a:r>
              <a:rPr lang="en-US" sz="2800" dirty="0">
                <a:latin typeface="Arial" pitchFamily="34" charset="0"/>
                <a:cs typeface="Arial" pitchFamily="34" charset="0"/>
              </a:rPr>
              <a:t>Support</a:t>
            </a:r>
          </a:p>
          <a:p>
            <a:pPr algn="ctr"/>
            <a:r>
              <a:rPr lang="en-US" sz="2800" dirty="0">
                <a:latin typeface="Arial" pitchFamily="34" charset="0"/>
                <a:cs typeface="Arial" pitchFamily="34" charset="0"/>
              </a:rPr>
              <a:t>Mechanical protection</a:t>
            </a:r>
          </a:p>
          <a:p>
            <a:pPr algn="ctr"/>
            <a:r>
              <a:rPr lang="en-US" sz="2800" dirty="0">
                <a:latin typeface="Arial" pitchFamily="34" charset="0"/>
                <a:cs typeface="Arial" pitchFamily="34" charset="0"/>
              </a:rPr>
              <a:t>Protection from UV</a:t>
            </a:r>
          </a:p>
          <a:p>
            <a:pPr algn="ctr"/>
            <a:r>
              <a:rPr lang="en-US" sz="2800" dirty="0">
                <a:latin typeface="Arial" pitchFamily="34" charset="0"/>
                <a:cs typeface="Arial" pitchFamily="34" charset="0"/>
              </a:rPr>
              <a:t>Water</a:t>
            </a:r>
          </a:p>
        </p:txBody>
      </p:sp>
      <p:sp>
        <p:nvSpPr>
          <p:cNvPr id="3" name="Rectangle 2"/>
          <p:cNvSpPr/>
          <p:nvPr/>
        </p:nvSpPr>
        <p:spPr bwMode="auto">
          <a:xfrm>
            <a:off x="1711325" y="1920081"/>
            <a:ext cx="7467600" cy="29718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cdn2.arkive.org/media/86/869846DB-9AF5-4713-B406-A7F1E4F47332/Presentation.Large/Leaf-cutter-ants-carrying-leaves-back-to-the-nest.jpg"/>
          <p:cNvPicPr>
            <a:picLocks noChangeAspect="1" noChangeArrowheads="1"/>
          </p:cNvPicPr>
          <p:nvPr/>
        </p:nvPicPr>
        <p:blipFill>
          <a:blip r:embed="rId2">
            <a:extLst>
              <a:ext uri="{28A0092B-C50C-407E-A947-70E740481C1C}">
                <a14:useLocalDpi xmlns:a14="http://schemas.microsoft.com/office/drawing/2010/main" val="0"/>
              </a:ext>
            </a:extLst>
          </a:blip>
          <a:srcRect r="11565"/>
          <a:stretch>
            <a:fillRect/>
          </a:stretch>
        </p:blipFill>
        <p:spPr bwMode="auto">
          <a:xfrm>
            <a:off x="1357314" y="-1588"/>
            <a:ext cx="8156575" cy="614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6"/>
          <p:cNvSpPr txBox="1">
            <a:spLocks noChangeArrowheads="1"/>
          </p:cNvSpPr>
          <p:nvPr/>
        </p:nvSpPr>
        <p:spPr bwMode="auto">
          <a:xfrm>
            <a:off x="1390652" y="5653088"/>
            <a:ext cx="3673475" cy="461962"/>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atin typeface="Arial" charset="0"/>
              </a:rPr>
              <a:t>Leafcutter Ants &amp; Fungus</a:t>
            </a:r>
          </a:p>
        </p:txBody>
      </p:sp>
      <p:sp>
        <p:nvSpPr>
          <p:cNvPr id="87044" name="Rectangle 1"/>
          <p:cNvSpPr>
            <a:spLocks noChangeArrowheads="1"/>
          </p:cNvSpPr>
          <p:nvPr/>
        </p:nvSpPr>
        <p:spPr bwMode="auto">
          <a:xfrm>
            <a:off x="4759326" y="242888"/>
            <a:ext cx="4373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3000" b="1">
                <a:latin typeface="Arial" charset="0"/>
              </a:rPr>
              <a:t>Other Fungal Mutualisms</a:t>
            </a:r>
            <a:endParaRPr lang="en-US" sz="3000">
              <a:latin typeface="Arial"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f30-17_ant-fungal_symbi"/>
          <p:cNvPicPr>
            <a:picLocks noChangeAspect="1" noChangeArrowheads="1"/>
          </p:cNvPicPr>
          <p:nvPr/>
        </p:nvPicPr>
        <p:blipFill>
          <a:blip r:embed="rId2">
            <a:extLst>
              <a:ext uri="{28A0092B-C50C-407E-A947-70E740481C1C}">
                <a14:useLocalDpi xmlns:a14="http://schemas.microsoft.com/office/drawing/2010/main" val="0"/>
              </a:ext>
            </a:extLst>
          </a:blip>
          <a:srcRect t="7349" b="6989"/>
          <a:stretch>
            <a:fillRect/>
          </a:stretch>
        </p:blipFill>
        <p:spPr bwMode="auto">
          <a:xfrm>
            <a:off x="796925" y="-1"/>
            <a:ext cx="9532266"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0" name="Picture 3" descr="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219201"/>
            <a:ext cx="2917826" cy="39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4" descr="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952" y="1232326"/>
            <a:ext cx="1624014" cy="389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5" desc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0508" y="1219201"/>
            <a:ext cx="3152994" cy="389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6" desc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5479" y="1257326"/>
            <a:ext cx="3492246" cy="385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 Box 7"/>
          <p:cNvSpPr txBox="1">
            <a:spLocks noChangeArrowheads="1"/>
          </p:cNvSpPr>
          <p:nvPr/>
        </p:nvSpPr>
        <p:spPr bwMode="auto">
          <a:xfrm>
            <a:off x="2290763" y="228601"/>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4000" b="1">
                <a:solidFill>
                  <a:srgbClr val="CC3300"/>
                </a:solidFill>
                <a:latin typeface="Arial" charset="0"/>
              </a:rPr>
              <a:t>Fungus Factoids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Text Box 8"/>
          <p:cNvSpPr txBox="1">
            <a:spLocks noChangeArrowheads="1"/>
          </p:cNvSpPr>
          <p:nvPr/>
        </p:nvSpPr>
        <p:spPr bwMode="auto">
          <a:xfrm>
            <a:off x="720725" y="243681"/>
            <a:ext cx="55006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dirty="0">
                <a:latin typeface="Arial" charset="0"/>
              </a:rPr>
              <a:t>Largest Basidiocarp: 2 m across, 625 pounds</a:t>
            </a:r>
          </a:p>
        </p:txBody>
      </p:sp>
      <p:pic>
        <p:nvPicPr>
          <p:cNvPr id="90117" name="Picture 2" descr="http://i.dailymail.co.uk/i/pix/2011/12/05/article-2070344-0F10442800000578-538_468x6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739" y="0"/>
            <a:ext cx="2492375"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www.fungi.com/tl_files/V1/images/about-pages/blog-bridgeoporus/bridgeopor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769" y="1439568"/>
            <a:ext cx="6235756" cy="468374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2826367"/>
            <a:ext cx="3009900" cy="343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0783l"/>
          <p:cNvPicPr>
            <a:picLocks noChangeAspect="1" noChangeArrowheads="1"/>
          </p:cNvPicPr>
          <p:nvPr/>
        </p:nvPicPr>
        <p:blipFill>
          <a:blip r:embed="rId2">
            <a:extLst>
              <a:ext uri="{28A0092B-C50C-407E-A947-70E740481C1C}">
                <a14:useLocalDpi xmlns:a14="http://schemas.microsoft.com/office/drawing/2010/main" val="0"/>
              </a:ext>
            </a:extLst>
          </a:blip>
          <a:srcRect t="3934"/>
          <a:stretch>
            <a:fillRect/>
          </a:stretch>
        </p:blipFill>
        <p:spPr bwMode="auto">
          <a:xfrm>
            <a:off x="1381126" y="254000"/>
            <a:ext cx="8128000"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3"/>
          <p:cNvSpPr txBox="1">
            <a:spLocks noChangeArrowheads="1"/>
          </p:cNvSpPr>
          <p:nvPr/>
        </p:nvSpPr>
        <p:spPr bwMode="auto">
          <a:xfrm>
            <a:off x="1863726" y="928688"/>
            <a:ext cx="4292600" cy="8318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dirty="0">
                <a:latin typeface="Arial" charset="0"/>
              </a:rPr>
              <a:t>Largest mycelium: 1500 acres</a:t>
            </a:r>
          </a:p>
          <a:p>
            <a:r>
              <a:rPr lang="en-US" dirty="0">
                <a:latin typeface="Arial" charset="0"/>
              </a:rPr>
              <a:t>Several thousand years old</a:t>
            </a:r>
          </a:p>
        </p:txBody>
      </p:sp>
      <p:sp>
        <p:nvSpPr>
          <p:cNvPr id="2" name="TextBox 1"/>
          <p:cNvSpPr txBox="1"/>
          <p:nvPr/>
        </p:nvSpPr>
        <p:spPr>
          <a:xfrm>
            <a:off x="1863726" y="1927395"/>
            <a:ext cx="2895600" cy="1015663"/>
          </a:xfrm>
          <a:prstGeom prst="rect">
            <a:avLst/>
          </a:prstGeom>
          <a:solidFill>
            <a:schemeClr val="bg1"/>
          </a:solidFill>
        </p:spPr>
        <p:txBody>
          <a:bodyPr wrap="square" rtlCol="0">
            <a:spAutoFit/>
          </a:bodyPr>
          <a:lstStyle/>
          <a:p>
            <a:r>
              <a:rPr lang="en-US" sz="2000" dirty="0">
                <a:solidFill>
                  <a:srgbClr val="FF6600"/>
                </a:solidFill>
                <a:latin typeface="Arial" pitchFamily="34" charset="0"/>
                <a:cs typeface="Arial" pitchFamily="34" charset="0"/>
              </a:rPr>
              <a:t>Why are parasitic fungi more problematic than other parasites?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fairyring-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587" y="91281"/>
            <a:ext cx="4819651" cy="361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Box 1"/>
          <p:cNvSpPr txBox="1">
            <a:spLocks noChangeArrowheads="1"/>
          </p:cNvSpPr>
          <p:nvPr/>
        </p:nvSpPr>
        <p:spPr bwMode="auto">
          <a:xfrm>
            <a:off x="1939925" y="1298462"/>
            <a:ext cx="19431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600" b="1" dirty="0">
                <a:latin typeface="Arial" charset="0"/>
              </a:rPr>
              <a:t>Fairy Rings</a:t>
            </a:r>
          </a:p>
        </p:txBody>
      </p:sp>
      <p:pic>
        <p:nvPicPr>
          <p:cNvPr id="92165" name="Picture 2" descr="File:FairyRingSchoolFie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735" y="3825082"/>
            <a:ext cx="6357503"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fade">
                                      <p:cBhvr>
                                        <p:cTn id="7" dur="500"/>
                                        <p:tgtEl>
                                          <p:spTgt spid="92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568325" y="548481"/>
            <a:ext cx="6476999" cy="685800"/>
          </a:xfrm>
        </p:spPr>
        <p:txBody>
          <a:bodyPr/>
          <a:lstStyle/>
          <a:p>
            <a:r>
              <a:rPr lang="en-US" b="1" dirty="0">
                <a:solidFill>
                  <a:schemeClr val="hlink"/>
                </a:solidFill>
                <a:latin typeface="Arial" charset="0"/>
              </a:rPr>
              <a:t>Mycoses: fungal infection</a:t>
            </a:r>
          </a:p>
        </p:txBody>
      </p:sp>
      <p:sp>
        <p:nvSpPr>
          <p:cNvPr id="93187" name="Rectangle 3"/>
          <p:cNvSpPr>
            <a:spLocks noGrp="1" noChangeArrowheads="1"/>
          </p:cNvSpPr>
          <p:nvPr>
            <p:ph type="body" idx="1"/>
          </p:nvPr>
        </p:nvSpPr>
        <p:spPr>
          <a:xfrm>
            <a:off x="339725" y="1767681"/>
            <a:ext cx="8305800" cy="3810001"/>
          </a:xfrm>
        </p:spPr>
        <p:txBody>
          <a:bodyPr/>
          <a:lstStyle/>
          <a:p>
            <a:r>
              <a:rPr lang="en-US" sz="2000" b="1" dirty="0">
                <a:latin typeface="Arial" charset="0"/>
              </a:rPr>
              <a:t>Dermatomycoses</a:t>
            </a:r>
            <a:r>
              <a:rPr lang="en-US" sz="2000" dirty="0">
                <a:latin typeface="Arial" charset="0"/>
              </a:rPr>
              <a:t>: jock itch, athlete's foot, ringworm</a:t>
            </a:r>
          </a:p>
          <a:p>
            <a:endParaRPr lang="en-US" sz="2000" b="1" dirty="0">
              <a:latin typeface="Arial" charset="0"/>
            </a:endParaRPr>
          </a:p>
          <a:p>
            <a:r>
              <a:rPr lang="en-US" sz="2000" b="1" dirty="0">
                <a:latin typeface="Arial" charset="0"/>
              </a:rPr>
              <a:t>Candidiasis</a:t>
            </a:r>
            <a:r>
              <a:rPr lang="en-US" sz="2000" dirty="0">
                <a:latin typeface="Arial" charset="0"/>
              </a:rPr>
              <a:t>: yeast infections (</a:t>
            </a:r>
            <a:r>
              <a:rPr lang="en-US" sz="2000" i="1" dirty="0">
                <a:latin typeface="Arial" charset="0"/>
              </a:rPr>
              <a:t>Candida </a:t>
            </a:r>
            <a:r>
              <a:rPr lang="en-US" sz="2000" i="1" dirty="0" err="1">
                <a:latin typeface="Arial" charset="0"/>
              </a:rPr>
              <a:t>albicans</a:t>
            </a:r>
            <a:r>
              <a:rPr lang="en-US" sz="2000" dirty="0">
                <a:latin typeface="Arial" charset="0"/>
              </a:rPr>
              <a:t>)</a:t>
            </a:r>
          </a:p>
          <a:p>
            <a:endParaRPr lang="en-US" sz="2000" b="1" dirty="0">
              <a:latin typeface="Arial" charset="0"/>
            </a:endParaRPr>
          </a:p>
          <a:p>
            <a:r>
              <a:rPr lang="en-US" sz="2000" b="1" dirty="0" err="1">
                <a:latin typeface="Arial" charset="0"/>
              </a:rPr>
              <a:t>Histoplasmosis</a:t>
            </a:r>
            <a:r>
              <a:rPr lang="en-US" sz="2000" dirty="0">
                <a:latin typeface="Arial" charset="0"/>
              </a:rPr>
              <a:t>: respiratory infection due to exposure to bird feces (</a:t>
            </a:r>
            <a:r>
              <a:rPr lang="en-US" sz="2000" i="1" dirty="0" err="1">
                <a:latin typeface="Arial" charset="0"/>
              </a:rPr>
              <a:t>Histoplasmosis</a:t>
            </a:r>
            <a:r>
              <a:rPr lang="en-US" sz="2000" i="1" dirty="0">
                <a:latin typeface="Arial" charset="0"/>
              </a:rPr>
              <a:t> </a:t>
            </a:r>
            <a:r>
              <a:rPr lang="en-US" sz="2000" i="1" dirty="0" err="1">
                <a:latin typeface="Arial" charset="0"/>
              </a:rPr>
              <a:t>capsulatum</a:t>
            </a:r>
            <a:r>
              <a:rPr lang="en-US" sz="2000" dirty="0">
                <a:latin typeface="Arial" charset="0"/>
              </a:rPr>
              <a:t>)</a:t>
            </a:r>
          </a:p>
          <a:p>
            <a:endParaRPr lang="en-US" sz="2000" b="1" dirty="0">
              <a:latin typeface="Arial" charset="0"/>
            </a:endParaRPr>
          </a:p>
          <a:p>
            <a:r>
              <a:rPr lang="en-US" sz="2000" b="1" dirty="0" err="1">
                <a:latin typeface="Arial" charset="0"/>
              </a:rPr>
              <a:t>Coccidiomycoses</a:t>
            </a:r>
            <a:r>
              <a:rPr lang="en-US" sz="2000" dirty="0">
                <a:latin typeface="Arial" charset="0"/>
              </a:rPr>
              <a:t>:  Valley Fever (</a:t>
            </a:r>
            <a:r>
              <a:rPr lang="en-US" sz="2000" i="1" dirty="0" err="1">
                <a:latin typeface="Arial" charset="0"/>
              </a:rPr>
              <a:t>Coccidiomyces</a:t>
            </a:r>
            <a:r>
              <a:rPr lang="en-US" sz="2000" i="1" dirty="0">
                <a:latin typeface="Arial" charset="0"/>
              </a:rPr>
              <a:t> </a:t>
            </a:r>
            <a:r>
              <a:rPr lang="en-US" sz="2000" i="1" dirty="0" err="1">
                <a:latin typeface="Arial" charset="0"/>
              </a:rPr>
              <a:t>immitis</a:t>
            </a:r>
            <a:r>
              <a:rPr lang="en-US" sz="2000" dirty="0">
                <a:latin typeface="Arial" charset="0"/>
              </a:rPr>
              <a:t>)</a:t>
            </a:r>
          </a:p>
          <a:p>
            <a:endParaRPr lang="en-US" sz="2000" dirty="0">
              <a:latin typeface="Arial" charset="0"/>
            </a:endParaRPr>
          </a:p>
          <a:p>
            <a:r>
              <a:rPr lang="en-US" sz="2000" dirty="0">
                <a:solidFill>
                  <a:srgbClr val="FF6600"/>
                </a:solidFill>
                <a:latin typeface="Arial" charset="0"/>
              </a:rPr>
              <a:t>What is the problem with treating fungal infections?</a:t>
            </a:r>
          </a:p>
        </p:txBody>
      </p:sp>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47" r="15753" b="22168"/>
          <a:stretch/>
        </p:blipFill>
        <p:spPr bwMode="auto">
          <a:xfrm>
            <a:off x="7502525" y="203110"/>
            <a:ext cx="3246958" cy="3024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6146" name="Picture 2" descr="http://www.mushroomexpert.com/images/takahashi/takahashi_aleuria_rhenana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1252538"/>
            <a:ext cx="813435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0778l"/>
          <p:cNvPicPr>
            <a:picLocks noChangeAspect="1" noChangeArrowheads="1"/>
          </p:cNvPicPr>
          <p:nvPr/>
        </p:nvPicPr>
        <p:blipFill>
          <a:blip r:embed="rId2">
            <a:extLst>
              <a:ext uri="{28A0092B-C50C-407E-A947-70E740481C1C}">
                <a14:useLocalDpi xmlns:a14="http://schemas.microsoft.com/office/drawing/2010/main" val="0"/>
              </a:ext>
            </a:extLst>
          </a:blip>
          <a:srcRect t="2103" r="53966"/>
          <a:stretch>
            <a:fillRect/>
          </a:stretch>
        </p:blipFill>
        <p:spPr bwMode="auto">
          <a:xfrm>
            <a:off x="1381127" y="0"/>
            <a:ext cx="3830637"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1"/>
          <p:cNvSpPr txBox="1">
            <a:spLocks noChangeArrowheads="1"/>
          </p:cNvSpPr>
          <p:nvPr/>
        </p:nvSpPr>
        <p:spPr bwMode="auto">
          <a:xfrm>
            <a:off x="5678488" y="472281"/>
            <a:ext cx="46481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600" b="1" dirty="0">
                <a:latin typeface="Arial" charset="0"/>
              </a:rPr>
              <a:t>Diverse Kingdom</a:t>
            </a:r>
          </a:p>
        </p:txBody>
      </p:sp>
      <p:pic>
        <p:nvPicPr>
          <p:cNvPr id="7172" name="Picture 2" descr="http://bugs.bio.usyd.edu.au/learning/resources/Mycology/images/Topics/StructureFunction/buddingYeastCel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387" y="1615281"/>
            <a:ext cx="320040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604963" y="1295401"/>
            <a:ext cx="76962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600" b="1" dirty="0">
                <a:solidFill>
                  <a:srgbClr val="CC3300"/>
                </a:solidFill>
              </a:rPr>
              <a:t>“</a:t>
            </a:r>
            <a:r>
              <a:rPr lang="en-US" sz="3600" b="1" dirty="0">
                <a:solidFill>
                  <a:srgbClr val="CC3300"/>
                </a:solidFill>
                <a:latin typeface="Arial" charset="0"/>
              </a:rPr>
              <a:t>The fungi are a cursed tribe, invention of the devil, devised by him to disturb the harmony of the rest of nature created by God.”</a:t>
            </a:r>
          </a:p>
        </p:txBody>
      </p:sp>
      <p:sp>
        <p:nvSpPr>
          <p:cNvPr id="10243" name="Text Box 4"/>
          <p:cNvSpPr txBox="1">
            <a:spLocks noChangeArrowheads="1"/>
          </p:cNvSpPr>
          <p:nvPr/>
        </p:nvSpPr>
        <p:spPr bwMode="auto">
          <a:xfrm>
            <a:off x="6100763" y="3581400"/>
            <a:ext cx="320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CC3300"/>
                </a:solidFill>
                <a:latin typeface="Arial" charset="0"/>
              </a:rPr>
              <a:t>Linnaeus, 1758</a:t>
            </a:r>
            <a:r>
              <a:rPr lang="en-US" sz="3200">
                <a:solidFill>
                  <a:srgbClr val="CC3300"/>
                </a:solidFill>
              </a:rPr>
              <a:t> </a:t>
            </a:r>
          </a:p>
        </p:txBody>
      </p:sp>
      <p:sp>
        <p:nvSpPr>
          <p:cNvPr id="2" name="TextBox 1">
            <a:extLst>
              <a:ext uri="{FF2B5EF4-FFF2-40B4-BE49-F238E27FC236}">
                <a16:creationId xmlns:a16="http://schemas.microsoft.com/office/drawing/2014/main" id="{325708E6-97AB-49C2-8BE3-166E295ACAB5}"/>
              </a:ext>
            </a:extLst>
          </p:cNvPr>
          <p:cNvSpPr txBox="1"/>
          <p:nvPr/>
        </p:nvSpPr>
        <p:spPr>
          <a:xfrm>
            <a:off x="1787525" y="5120482"/>
            <a:ext cx="7961148" cy="461665"/>
          </a:xfrm>
          <a:prstGeom prst="rect">
            <a:avLst/>
          </a:prstGeom>
          <a:noFill/>
        </p:spPr>
        <p:txBody>
          <a:bodyPr wrap="square" rtlCol="0">
            <a:spAutoFit/>
          </a:bodyPr>
          <a:lstStyle/>
          <a:p>
            <a:r>
              <a:rPr lang="en-US" dirty="0">
                <a:solidFill>
                  <a:srgbClr val="FF6600"/>
                </a:solidFill>
                <a:latin typeface="Arial" pitchFamily="34" charset="0"/>
                <a:cs typeface="Arial" pitchFamily="34" charset="0"/>
              </a:rPr>
              <a:t>If you were Linnaeus, where would you put them?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2504"/>
          <p:cNvPicPr>
            <a:picLocks noChangeAspect="1" noChangeArrowheads="1"/>
          </p:cNvPicPr>
          <p:nvPr/>
        </p:nvPicPr>
        <p:blipFill>
          <a:blip r:embed="rId2">
            <a:extLst>
              <a:ext uri="{28A0092B-C50C-407E-A947-70E740481C1C}">
                <a14:useLocalDpi xmlns:a14="http://schemas.microsoft.com/office/drawing/2010/main" val="0"/>
              </a:ext>
            </a:extLst>
          </a:blip>
          <a:srcRect b="1639"/>
          <a:stretch>
            <a:fillRect/>
          </a:stretch>
        </p:blipFill>
        <p:spPr bwMode="auto">
          <a:xfrm>
            <a:off x="4521201" y="90487"/>
            <a:ext cx="6181724" cy="539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Grp="1" noChangeArrowheads="1"/>
          </p:cNvSpPr>
          <p:nvPr>
            <p:ph type="title"/>
          </p:nvPr>
        </p:nvSpPr>
        <p:spPr>
          <a:xfrm>
            <a:off x="796925" y="509588"/>
            <a:ext cx="2971800" cy="1333500"/>
          </a:xfrm>
        </p:spPr>
        <p:txBody>
          <a:bodyPr/>
          <a:lstStyle/>
          <a:p>
            <a:r>
              <a:rPr lang="en-US" sz="3800" b="1" dirty="0">
                <a:solidFill>
                  <a:srgbClr val="CC3300"/>
                </a:solidFill>
                <a:latin typeface="Arial" charset="0"/>
              </a:rPr>
              <a:t>History &amp; Phylogeny</a:t>
            </a:r>
          </a:p>
        </p:txBody>
      </p:sp>
      <p:sp>
        <p:nvSpPr>
          <p:cNvPr id="26628" name="Rectangle 3"/>
          <p:cNvSpPr>
            <a:spLocks noGrp="1" noChangeArrowheads="1"/>
          </p:cNvSpPr>
          <p:nvPr>
            <p:ph type="body" idx="1"/>
          </p:nvPr>
        </p:nvSpPr>
        <p:spPr>
          <a:xfrm>
            <a:off x="415925" y="3291681"/>
            <a:ext cx="5943600" cy="2094706"/>
          </a:xfrm>
        </p:spPr>
        <p:txBody>
          <a:bodyPr/>
          <a:lstStyle/>
          <a:p>
            <a:pPr>
              <a:lnSpc>
                <a:spcPct val="90000"/>
              </a:lnSpc>
            </a:pPr>
            <a:r>
              <a:rPr lang="en-US" dirty="0">
                <a:latin typeface="Arial" charset="0"/>
              </a:rPr>
              <a:t>Sister group to animals</a:t>
            </a:r>
          </a:p>
          <a:p>
            <a:pPr>
              <a:lnSpc>
                <a:spcPct val="90000"/>
              </a:lnSpc>
            </a:pPr>
            <a:r>
              <a:rPr lang="en-US" dirty="0">
                <a:solidFill>
                  <a:srgbClr val="FF6600"/>
                </a:solidFill>
                <a:latin typeface="Arial" charset="0"/>
              </a:rPr>
              <a:t>When do they evolve?</a:t>
            </a:r>
          </a:p>
          <a:p>
            <a:pPr>
              <a:lnSpc>
                <a:spcPct val="90000"/>
              </a:lnSpc>
            </a:pPr>
            <a:r>
              <a:rPr lang="en-US" dirty="0">
                <a:solidFill>
                  <a:srgbClr val="FF6600"/>
                </a:solidFill>
                <a:latin typeface="Arial" charset="0"/>
              </a:rPr>
              <a:t>Ancestor?</a:t>
            </a:r>
          </a:p>
          <a:p>
            <a:pPr>
              <a:lnSpc>
                <a:spcPct val="90000"/>
              </a:lnSpc>
            </a:pPr>
            <a:r>
              <a:rPr lang="en-US" dirty="0">
                <a:solidFill>
                  <a:srgbClr val="FF6600"/>
                </a:solidFill>
                <a:latin typeface="Arial" charset="0"/>
              </a:rPr>
              <a:t>When did they colonize 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8">
                                            <p:txEl>
                                              <p:pRg st="2" end="2"/>
                                            </p:txEl>
                                          </p:spTgt>
                                        </p:tgtEl>
                                        <p:attrNameLst>
                                          <p:attrName>style.visibility</p:attrName>
                                        </p:attrNameLst>
                                      </p:cBhvr>
                                      <p:to>
                                        <p:strVal val="visible"/>
                                      </p:to>
                                    </p:set>
                                    <p:animEffect transition="in" filter="fade">
                                      <p:cBhvr>
                                        <p:cTn id="7" dur="500"/>
                                        <p:tgtEl>
                                          <p:spTgt spid="2662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8">
                                            <p:txEl>
                                              <p:pRg st="3" end="3"/>
                                            </p:txEl>
                                          </p:spTgt>
                                        </p:tgtEl>
                                        <p:attrNameLst>
                                          <p:attrName>style.visibility</p:attrName>
                                        </p:attrNameLst>
                                      </p:cBhvr>
                                      <p:to>
                                        <p:strVal val="visible"/>
                                      </p:to>
                                    </p:set>
                                    <p:animEffect transition="in" filter="fade">
                                      <p:cBhvr>
                                        <p:cTn id="12" dur="500"/>
                                        <p:tgtEl>
                                          <p:spTgt spid="266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hidden="1"/>
          <p:cNvSpPr>
            <a:spLocks noGrp="1" noChangeArrowheads="1"/>
          </p:cNvSpPr>
          <p:nvPr>
            <p:ph type="title"/>
          </p:nvPr>
        </p:nvSpPr>
        <p:spPr/>
        <p:txBody>
          <a:bodyPr/>
          <a:lstStyle/>
          <a:p>
            <a:pPr eaLnBrk="1" hangingPunct="1"/>
            <a:r>
              <a:rPr lang="en-US"/>
              <a:t>	</a:t>
            </a:r>
          </a:p>
        </p:txBody>
      </p:sp>
      <p:sp>
        <p:nvSpPr>
          <p:cNvPr id="18" name="TextBox 1"/>
          <p:cNvSpPr txBox="1">
            <a:spLocks noChangeArrowheads="1"/>
          </p:cNvSpPr>
          <p:nvPr/>
        </p:nvSpPr>
        <p:spPr bwMode="auto">
          <a:xfrm>
            <a:off x="387024" y="243681"/>
            <a:ext cx="101162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600" b="1" dirty="0">
                <a:latin typeface="Arial" charset="0"/>
              </a:rPr>
              <a:t>Evolutionary Relationships</a:t>
            </a:r>
          </a:p>
        </p:txBody>
      </p:sp>
      <p:sp>
        <p:nvSpPr>
          <p:cNvPr id="2" name="TextBox 1">
            <a:extLst>
              <a:ext uri="{FF2B5EF4-FFF2-40B4-BE49-F238E27FC236}">
                <a16:creationId xmlns:a16="http://schemas.microsoft.com/office/drawing/2014/main" id="{C9EA6499-913B-6CAA-8378-56D7665B5BB0}"/>
              </a:ext>
            </a:extLst>
          </p:cNvPr>
          <p:cNvSpPr txBox="1"/>
          <p:nvPr/>
        </p:nvSpPr>
        <p:spPr>
          <a:xfrm>
            <a:off x="720725" y="1310481"/>
            <a:ext cx="4476225" cy="830997"/>
          </a:xfrm>
          <a:prstGeom prst="rect">
            <a:avLst/>
          </a:prstGeom>
          <a:noFill/>
        </p:spPr>
        <p:txBody>
          <a:bodyPr wrap="none" rtlCol="0">
            <a:spAutoFit/>
          </a:bodyPr>
          <a:lstStyle/>
          <a:p>
            <a:pPr marL="347663" indent="-347663">
              <a:buFont typeface="Arial" panose="020B0604020202020204" pitchFamily="34" charset="0"/>
              <a:buChar char="•"/>
            </a:pPr>
            <a:r>
              <a:rPr lang="en-US" dirty="0">
                <a:latin typeface="Arial" pitchFamily="34" charset="0"/>
                <a:cs typeface="Arial" pitchFamily="34" charset="0"/>
              </a:rPr>
              <a:t>Kingdom divided into 5 phyla</a:t>
            </a:r>
          </a:p>
          <a:p>
            <a:pPr marL="347663" indent="-347663">
              <a:buFont typeface="Arial" panose="020B0604020202020204" pitchFamily="34" charset="0"/>
              <a:buChar char="•"/>
            </a:pPr>
            <a:r>
              <a:rPr lang="en-US" dirty="0">
                <a:latin typeface="Arial" pitchFamily="34" charset="0"/>
                <a:cs typeface="Arial" pitchFamily="34" charset="0"/>
              </a:rPr>
              <a:t>Cladogram: </a:t>
            </a:r>
          </a:p>
        </p:txBody>
      </p:sp>
    </p:spTree>
    <p:extLst>
      <p:ext uri="{BB962C8B-B14F-4D97-AF65-F5344CB8AC3E}">
        <p14:creationId xmlns:p14="http://schemas.microsoft.com/office/powerpoint/2010/main" val="1427927787"/>
      </p:ext>
    </p:extLst>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a:noFill/>
      </a:spPr>
      <a:bodyPr wrap="none" rtlCol="0">
        <a:spAutoFit/>
      </a:bodyPr>
      <a:lstStyle>
        <a:defPPr algn="ctr">
          <a:defRPr sz="3600" b="1" dirty="0" smtClean="0">
            <a:latin typeface="Arial" pitchFamily="34" charset="0"/>
            <a:cs typeface="Arial" pitchFamily="34" charset="0"/>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Candy's Mac:APPLICATIONS:Microsoft Office:Microsoft PowerPoint 4:</Template>
  <TotalTime>46303046</TotalTime>
  <Pages>14</Pages>
  <Words>1117</Words>
  <Application>Microsoft Office PowerPoint</Application>
  <PresentationFormat>Custom</PresentationFormat>
  <Paragraphs>198</Paragraphs>
  <Slides>49</Slides>
  <Notes>10</Notes>
  <HiddenSlides>4</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49</vt:i4>
      </vt:variant>
    </vt:vector>
  </HeadingPairs>
  <TitlesOfParts>
    <vt:vector size="52" baseType="lpstr">
      <vt:lpstr>Arial</vt:lpstr>
      <vt:lpstr>Times New Roman</vt:lpstr>
      <vt:lpstr>Default Design</vt:lpstr>
      <vt:lpstr>Kingdom Fungi</vt:lpstr>
      <vt:lpstr>PowerPoint Presentation</vt:lpstr>
      <vt:lpstr>PowerPoint Presentation</vt:lpstr>
      <vt:lpstr>PowerPoint Presentation</vt:lpstr>
      <vt:lpstr>PowerPoint Presentation</vt:lpstr>
      <vt:lpstr>PowerPoint Presentation</vt:lpstr>
      <vt:lpstr>PowerPoint Presentation</vt:lpstr>
      <vt:lpstr>History &amp; Phylogeny</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Life-Cycle</vt:lpstr>
      <vt:lpstr>PowerPoint Presentation</vt:lpstr>
      <vt:lpstr>PowerPoint Presentation</vt:lpstr>
      <vt:lpstr>PowerPoint Presentation</vt:lpstr>
      <vt:lpstr> </vt:lpstr>
      <vt:lpstr>PowerPoint Presentation</vt:lpstr>
      <vt:lpstr>PowerPoint Presentation</vt:lpstr>
      <vt:lpstr> </vt:lpstr>
      <vt:lpstr>PowerPoint Presentation</vt:lpstr>
      <vt:lpstr>Benefits derived from mycorrhizal fungus</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 </vt:lpstr>
      <vt:lpstr>What does each partner get?</vt:lpstr>
      <vt:lpstr>PowerPoint Presentation</vt:lpstr>
      <vt:lpstr>PowerPoint Presentation</vt:lpstr>
      <vt:lpstr>PowerPoint Presentation</vt:lpstr>
      <vt:lpstr>PowerPoint Presentation</vt:lpstr>
      <vt:lpstr>PowerPoint Presentation</vt:lpstr>
      <vt:lpstr>PowerPoint Presentation</vt:lpstr>
      <vt:lpstr>Mycoses: fungal infection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36</dc:title>
  <dc:subject>Biology, 6e</dc:subject>
  <dc:creator>Raven/Johnson</dc:creator>
  <cp:lastModifiedBy>Brian Gall</cp:lastModifiedBy>
  <cp:revision>276</cp:revision>
  <cp:lastPrinted>1601-01-01T00:00:00Z</cp:lastPrinted>
  <dcterms:created xsi:type="dcterms:W3CDTF">1998-06-24T10:18:53Z</dcterms:created>
  <dcterms:modified xsi:type="dcterms:W3CDTF">2025-01-30T14:41:48Z</dcterms:modified>
</cp:coreProperties>
</file>