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97" r:id="rId2"/>
    <p:sldId id="529" r:id="rId3"/>
    <p:sldId id="527" r:id="rId4"/>
    <p:sldId id="528" r:id="rId5"/>
    <p:sldId id="548" r:id="rId6"/>
    <p:sldId id="464" r:id="rId7"/>
    <p:sldId id="349" r:id="rId8"/>
    <p:sldId id="533" r:id="rId9"/>
    <p:sldId id="300" r:id="rId10"/>
    <p:sldId id="268" r:id="rId11"/>
    <p:sldId id="534" r:id="rId12"/>
    <p:sldId id="472" r:id="rId13"/>
    <p:sldId id="369" r:id="rId14"/>
    <p:sldId id="365" r:id="rId15"/>
    <p:sldId id="474" r:id="rId16"/>
    <p:sldId id="549" r:id="rId17"/>
    <p:sldId id="367" r:id="rId18"/>
    <p:sldId id="364" r:id="rId19"/>
    <p:sldId id="372" r:id="rId20"/>
    <p:sldId id="536" r:id="rId21"/>
    <p:sldId id="395" r:id="rId22"/>
    <p:sldId id="376" r:id="rId23"/>
    <p:sldId id="378" r:id="rId24"/>
    <p:sldId id="381" r:id="rId25"/>
    <p:sldId id="538" r:id="rId26"/>
    <p:sldId id="560" r:id="rId27"/>
    <p:sldId id="539" r:id="rId28"/>
    <p:sldId id="550" r:id="rId29"/>
    <p:sldId id="383" r:id="rId30"/>
    <p:sldId id="540" r:id="rId31"/>
    <p:sldId id="385" r:id="rId32"/>
    <p:sldId id="552" r:id="rId33"/>
    <p:sldId id="397" r:id="rId34"/>
    <p:sldId id="398" r:id="rId35"/>
    <p:sldId id="399" r:id="rId36"/>
    <p:sldId id="406" r:id="rId37"/>
    <p:sldId id="409" r:id="rId38"/>
    <p:sldId id="412" r:id="rId39"/>
    <p:sldId id="411" r:id="rId40"/>
    <p:sldId id="403" r:id="rId41"/>
    <p:sldId id="404" r:id="rId42"/>
    <p:sldId id="556" r:id="rId43"/>
    <p:sldId id="417" r:id="rId44"/>
    <p:sldId id="423" r:id="rId45"/>
    <p:sldId id="564" r:id="rId46"/>
    <p:sldId id="515" r:id="rId47"/>
    <p:sldId id="519" r:id="rId48"/>
    <p:sldId id="520" r:id="rId49"/>
    <p:sldId id="442" r:id="rId50"/>
    <p:sldId id="309" r:id="rId51"/>
    <p:sldId id="504" r:id="rId52"/>
    <p:sldId id="310" r:id="rId53"/>
    <p:sldId id="547" r:id="rId54"/>
    <p:sldId id="512" r:id="rId55"/>
  </p:sldIdLst>
  <p:sldSz cx="10890250" cy="612616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9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9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9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9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9" userDrawn="1">
          <p15:clr>
            <a:srgbClr val="A4A3A4"/>
          </p15:clr>
        </p15:guide>
        <p15:guide id="2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Gall" initials="BG" lastIdx="1" clrIdx="0">
    <p:extLst>
      <p:ext uri="{19B8F6BF-5375-455C-9EA6-DF929625EA0E}">
        <p15:presenceInfo xmlns:p15="http://schemas.microsoft.com/office/powerpoint/2012/main" userId="S::gall@hanover.edu::827c4fa194b159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0000"/>
    <a:srgbClr val="669900"/>
    <a:srgbClr val="33CC33"/>
    <a:srgbClr val="3399FF"/>
    <a:srgbClr val="99FF33"/>
    <a:srgbClr val="FF9933"/>
    <a:srgbClr val="663300"/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80672" autoAdjust="0"/>
  </p:normalViewPr>
  <p:slideViewPr>
    <p:cSldViewPr>
      <p:cViewPr varScale="1">
        <p:scale>
          <a:sx n="53" d="100"/>
          <a:sy n="53" d="100"/>
        </p:scale>
        <p:origin x="1016" y="44"/>
      </p:cViewPr>
      <p:guideLst>
        <p:guide orient="horz" pos="1929"/>
        <p:guide pos="3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311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462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869950"/>
            <a:ext cx="5438775" cy="306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34169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</a:t>
            </a:r>
            <a:r>
              <a:rPr lang="en-US" baseline="0" dirty="0"/>
              <a:t> – termite species </a:t>
            </a:r>
            <a:r>
              <a:rPr lang="en-US" baseline="0" dirty="0" err="1"/>
              <a:t>Reticulitermes</a:t>
            </a:r>
            <a:r>
              <a:rPr lang="en-US" baseline="0" dirty="0"/>
              <a:t> </a:t>
            </a:r>
            <a:r>
              <a:rPr lang="en-US" baseline="0" dirty="0" err="1"/>
              <a:t>speratus</a:t>
            </a:r>
            <a:endParaRPr lang="en-US" baseline="0" dirty="0"/>
          </a:p>
          <a:p>
            <a:r>
              <a:rPr lang="en-US" baseline="0" dirty="0"/>
              <a:t>Top right – the gut of a termite</a:t>
            </a:r>
          </a:p>
          <a:p>
            <a:r>
              <a:rPr lang="en-US" baseline="0" dirty="0"/>
              <a:t>Lower right – </a:t>
            </a:r>
            <a:r>
              <a:rPr lang="en-US" baseline="0" dirty="0" err="1"/>
              <a:t>protist</a:t>
            </a:r>
            <a:r>
              <a:rPr lang="en-US" baseline="0" dirty="0"/>
              <a:t> found inside the gut of the termite</a:t>
            </a:r>
          </a:p>
          <a:p>
            <a:r>
              <a:rPr lang="en-US" baseline="0" dirty="0"/>
              <a:t>Lower left – lots of bacteria species inside the guts of the </a:t>
            </a:r>
            <a:r>
              <a:rPr lang="en-US" baseline="0" dirty="0" err="1"/>
              <a:t>protist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38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951F8E43-C625-4B2F-8C7D-52E857012969}" type="slidenum">
              <a:rPr lang="en-US"/>
              <a:pPr/>
              <a:t>47</a:t>
            </a:fld>
            <a:endParaRPr 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900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231A06"/>
                </a:solidFill>
                <a:cs typeface="Arial" charset="0"/>
              </a:rPr>
              <a:t>Figure 25.20: Foraminiferans</a:t>
            </a:r>
            <a:r>
              <a:rPr lang="en-US" b="1">
                <a:solidFill>
                  <a:srgbClr val="231A06"/>
                </a:solidFill>
                <a:cs typeface="Arial" charset="0"/>
              </a:rPr>
              <a:t>.</a:t>
            </a:r>
            <a:r>
              <a:rPr lang="el-GR" b="1">
                <a:solidFill>
                  <a:srgbClr val="231A06"/>
                </a:solidFill>
                <a:cs typeface="Arial" charset="0"/>
              </a:rPr>
              <a:t> </a:t>
            </a:r>
            <a:endParaRPr lang="en-US" b="1">
              <a:solidFill>
                <a:srgbClr val="231A06"/>
              </a:solidFill>
              <a:cs typeface="Arial" charset="0"/>
            </a:endParaRPr>
          </a:p>
          <a:p>
            <a:pPr eaLnBrk="1" hangingPunct="1"/>
            <a:r>
              <a:rPr lang="el-GR">
                <a:solidFill>
                  <a:srgbClr val="231A06"/>
                </a:solidFill>
                <a:cs typeface="Arial" charset="0"/>
              </a:rPr>
              <a:t>(b) The White Cliffs of Dover, England, consist largely of the tests of foraminiferans.</a:t>
            </a: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10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7DB81639-E682-461C-A277-6AA6239BE7F0}" type="slidenum">
              <a:rPr lang="en-US"/>
              <a:pPr/>
              <a:t>51</a:t>
            </a:fld>
            <a:endParaRPr 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900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 dirty="0">
                <a:solidFill>
                  <a:srgbClr val="231A06"/>
                </a:solidFill>
                <a:cs typeface="Arial" charset="0"/>
              </a:rPr>
              <a:t>Figure 25.23: The plasmodial slime mold </a:t>
            </a:r>
            <a:r>
              <a:rPr lang="el-GR" b="1" i="1" dirty="0">
                <a:solidFill>
                  <a:srgbClr val="231A06"/>
                </a:solidFill>
                <a:cs typeface="Arial" charset="0"/>
              </a:rPr>
              <a:t>Physarum polycephalum.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59DC09B6-6479-4D8E-91C3-E789D6B86EB6}" type="slidenum">
              <a:rPr lang="en-US"/>
              <a:pPr/>
              <a:t>12</a:t>
            </a:fld>
            <a:endParaRPr lang="en-US"/>
          </a:p>
        </p:txBody>
      </p:sp>
      <p:sp>
        <p:nvSpPr>
          <p:cNvPr id="159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9000"/>
          </a:xfrm>
          <a:ln/>
        </p:spPr>
      </p:sp>
      <p:sp>
        <p:nvSpPr>
          <p:cNvPr id="15974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231A06"/>
                </a:solidFill>
                <a:cs typeface="Arial" charset="0"/>
              </a:rPr>
              <a:t>Figure 25.5: The excavates.</a:t>
            </a: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656FF56C-A842-42AB-8071-85EF1B10B5AF}" type="slidenum">
              <a:rPr lang="en-US"/>
              <a:pPr/>
              <a:t>15</a:t>
            </a:fld>
            <a:endParaRPr lang="en-US"/>
          </a:p>
        </p:txBody>
      </p:sp>
      <p:sp>
        <p:nvSpPr>
          <p:cNvPr id="161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9000"/>
          </a:xfrm>
          <a:ln/>
        </p:spPr>
      </p:sp>
      <p:sp>
        <p:nvSpPr>
          <p:cNvPr id="16179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endParaRPr lang="el-GR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0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7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8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28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869950"/>
            <a:ext cx="5438775" cy="306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right: toxoplasma invading a human fibroblast</a:t>
            </a:r>
          </a:p>
        </p:txBody>
      </p:sp>
    </p:spTree>
    <p:extLst>
      <p:ext uri="{BB962C8B-B14F-4D97-AF65-F5344CB8AC3E}">
        <p14:creationId xmlns:p14="http://schemas.microsoft.com/office/powerpoint/2010/main" val="317215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869950"/>
            <a:ext cx="5438775" cy="3060700"/>
          </a:xfrm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813" y="1903413"/>
            <a:ext cx="9258625" cy="13128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751" y="3471864"/>
            <a:ext cx="7622750" cy="1565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098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26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60845" y="544513"/>
            <a:ext cx="2313593" cy="4900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813" y="544513"/>
            <a:ext cx="6741078" cy="4900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44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76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29" y="3937001"/>
            <a:ext cx="9256499" cy="12160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429" y="2597150"/>
            <a:ext cx="9256499" cy="13398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21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814" y="1770063"/>
            <a:ext cx="4527336" cy="3675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7102" y="1770063"/>
            <a:ext cx="4527335" cy="3675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47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76" y="246063"/>
            <a:ext cx="980250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875" y="1371600"/>
            <a:ext cx="4812021" cy="571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875" y="1943101"/>
            <a:ext cx="4812021" cy="35290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32231" y="1371600"/>
            <a:ext cx="4814145" cy="571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32231" y="1943101"/>
            <a:ext cx="4814145" cy="35290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08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5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80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76" y="244476"/>
            <a:ext cx="3584053" cy="10382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523" y="244475"/>
            <a:ext cx="6088852" cy="52276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3876" y="1282701"/>
            <a:ext cx="3584053" cy="4189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9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35" y="4287838"/>
            <a:ext cx="6532875" cy="5064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135" y="547688"/>
            <a:ext cx="6532875" cy="36750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5135" y="4794250"/>
            <a:ext cx="6532875" cy="7191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66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5813" y="544513"/>
            <a:ext cx="92586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5813" y="1770063"/>
            <a:ext cx="9258625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2pPr>
      <a:lvl3pPr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3pPr>
      <a:lvl4pPr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4pPr>
      <a:lvl5pPr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5pPr>
      <a:lvl6pPr marL="457200"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6pPr>
      <a:lvl7pPr marL="914400"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7pPr>
      <a:lvl8pPr marL="1371600"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8pPr>
      <a:lvl9pPr marL="1828800" algn="ctr" defTabSz="8143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pitchFamily="18" charset="0"/>
        </a:defRPr>
      </a:lvl9pPr>
    </p:titleStyle>
    <p:bodyStyle>
      <a:lvl1pPr marL="304800" indent="-3048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661988" indent="-242888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500">
          <a:solidFill>
            <a:schemeClr val="tx1"/>
          </a:solidFill>
          <a:latin typeface="+mn-lt"/>
        </a:defRPr>
      </a:lvl2pPr>
      <a:lvl3pPr marL="10175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100">
          <a:solidFill>
            <a:schemeClr val="tx1"/>
          </a:solidFill>
          <a:latin typeface="+mn-lt"/>
        </a:defRPr>
      </a:lvl3pPr>
      <a:lvl4pPr marL="14239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4pPr>
      <a:lvl5pPr marL="18303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5pPr>
      <a:lvl6pPr marL="22875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6pPr>
      <a:lvl7pPr marL="27447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7pPr>
      <a:lvl8pPr marL="32019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8pPr>
      <a:lvl9pPr marL="3659188" indent="-203200" algn="l" defTabSz="8143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hUt0RCKYc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foWeRavzuEs" TargetMode="Externa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://www.scubatravel.co.uk/polyp.jpg" TargetMode="Externa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hyperlink" Target="http://www.biology.lsa.umich.edu/courses/bio458/laminaria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hyperlink" Target="http://life.bio.sunysb.edu/marinebio/kf.nereo.terry.jpg" TargetMode="Externa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enNqCbTMb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nOAQAZqvsw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hyperlink" Target="https://www.youtube.com/watch?v=mv6Ehv06mX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youtube.com/watch?v=czk4xgdhdY4" TargetMode="External"/><Relationship Id="rId4" Type="http://schemas.openxmlformats.org/officeDocument/2006/relationships/hyperlink" Target="http://www.youtube.com/watch?v=GScyw3ammmk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kVhLJLG7u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5997" y="92018"/>
            <a:ext cx="6918325" cy="1020763"/>
          </a:xfrm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Arial" charset="0"/>
              </a:rPr>
              <a:t>Domain Eukarya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2543" y="1087806"/>
            <a:ext cx="7385235" cy="2356275"/>
          </a:xfrm>
        </p:spPr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Arial" charset="0"/>
              </a:rPr>
              <a:t>When do they appear?</a:t>
            </a:r>
          </a:p>
          <a:p>
            <a:r>
              <a:rPr lang="en-US" sz="2800" dirty="0">
                <a:solidFill>
                  <a:srgbClr val="FF6600"/>
                </a:solidFill>
                <a:latin typeface="Arial" charset="0"/>
              </a:rPr>
              <a:t>What’s the first kingdom?</a:t>
            </a:r>
          </a:p>
          <a:p>
            <a:r>
              <a:rPr lang="en-US" sz="2800" dirty="0">
                <a:latin typeface="Arial" charset="0"/>
              </a:rPr>
              <a:t>Characteristics that unite the clade</a:t>
            </a:r>
          </a:p>
          <a:p>
            <a:r>
              <a:rPr lang="en-US" sz="2800" dirty="0">
                <a:solidFill>
                  <a:srgbClr val="FF6600"/>
                </a:solidFill>
                <a:latin typeface="Arial" charset="0"/>
              </a:rPr>
              <a:t>What do you think of this list?</a:t>
            </a:r>
          </a:p>
        </p:txBody>
      </p:sp>
      <p:pic>
        <p:nvPicPr>
          <p:cNvPr id="2052" name="Picture 5" descr="paramecium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58738" y="3639060"/>
            <a:ext cx="2578769" cy="193407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" descr="slime_mold_under-mulch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779" y="3639060"/>
            <a:ext cx="2578770" cy="193407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9" descr="diatom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r="1987"/>
          <a:stretch/>
        </p:blipFill>
        <p:spPr bwMode="auto">
          <a:xfrm>
            <a:off x="5515162" y="3316714"/>
            <a:ext cx="1799721" cy="257876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1" descr="KEL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82" y="3316714"/>
            <a:ext cx="1934078" cy="257877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68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3961" r="3403" b="3564"/>
          <a:stretch/>
        </p:blipFill>
        <p:spPr bwMode="auto">
          <a:xfrm>
            <a:off x="1412548" y="1538397"/>
            <a:ext cx="6792529" cy="458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278597" y="4815681"/>
            <a:ext cx="1173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flagella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95245" y="1793246"/>
            <a:ext cx="327788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 Hitchhiker’s diarrhea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6600"/>
                </a:solidFill>
              </a:rPr>
              <a:t>  Large sucker disk?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7725" y="239962"/>
            <a:ext cx="377699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Giardia </a:t>
            </a:r>
            <a:r>
              <a:rPr lang="en-US" b="1" i="1" dirty="0" err="1"/>
              <a:t>lamblia</a:t>
            </a:r>
            <a:endParaRPr lang="en-US" b="1" i="1" dirty="0"/>
          </a:p>
        </p:txBody>
      </p:sp>
      <p:cxnSp>
        <p:nvCxnSpPr>
          <p:cNvPr id="10" name="Straight Arrow Connector 9"/>
          <p:cNvCxnSpPr>
            <a:stCxn id="17411" idx="1"/>
          </p:cNvCxnSpPr>
          <p:nvPr/>
        </p:nvCxnSpPr>
        <p:spPr bwMode="auto">
          <a:xfrm flipH="1">
            <a:off x="6177569" y="5044281"/>
            <a:ext cx="2101028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21" y="1"/>
            <a:ext cx="2291996" cy="33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FBA9CB-B62A-48B4-985E-6A7377E546AF}"/>
              </a:ext>
            </a:extLst>
          </p:cNvPr>
          <p:cNvGrpSpPr/>
          <p:nvPr/>
        </p:nvGrpSpPr>
        <p:grpSpPr>
          <a:xfrm>
            <a:off x="235827" y="232369"/>
            <a:ext cx="1683474" cy="1240235"/>
            <a:chOff x="16532" y="0"/>
            <a:chExt cx="1683474" cy="124023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77BDB2-DA21-411E-8180-B6C78C4DAA45}"/>
                </a:ext>
              </a:extLst>
            </p:cNvPr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EC061B-4F93-423C-BDA7-3BFDC4D8F48C}"/>
                </a:ext>
              </a:extLst>
            </p:cNvPr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02D0B1-3873-4177-A23C-77157C6E941B}"/>
                </a:ext>
              </a:extLst>
            </p:cNvPr>
            <p:cNvSpPr/>
            <p:nvPr/>
          </p:nvSpPr>
          <p:spPr>
            <a:xfrm>
              <a:off x="16532" y="639762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EA07B5-9020-45E8-8655-B59BD372D81F}"/>
                </a:ext>
              </a:extLst>
            </p:cNvPr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Metamonada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ikenresearch.riken.jp/images/figures/hi_31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367"/>
          <a:stretch/>
        </p:blipFill>
        <p:spPr bwMode="auto">
          <a:xfrm>
            <a:off x="3575929" y="1615280"/>
            <a:ext cx="5937960" cy="45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5325" y="3748882"/>
            <a:ext cx="15519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 err="1">
                <a:latin typeface="Arial" pitchFamily="34" charset="0"/>
                <a:cs typeface="Arial" pitchFamily="34" charset="0"/>
              </a:rPr>
              <a:t>Trichonympha</a:t>
            </a:r>
            <a:endParaRPr lang="en-US" sz="17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F51D0B-048B-412A-86D3-DEE3844D784E}"/>
              </a:ext>
            </a:extLst>
          </p:cNvPr>
          <p:cNvGrpSpPr/>
          <p:nvPr/>
        </p:nvGrpSpPr>
        <p:grpSpPr>
          <a:xfrm>
            <a:off x="235827" y="232369"/>
            <a:ext cx="1683474" cy="1240235"/>
            <a:chOff x="16532" y="0"/>
            <a:chExt cx="1683474" cy="12402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2844C9-AD69-4D48-8099-C46B244FDE2E}"/>
                </a:ext>
              </a:extLst>
            </p:cNvPr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FCEBD8-E9C5-4867-B2A5-1A842EB8321A}"/>
                </a:ext>
              </a:extLst>
            </p:cNvPr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1BA2DF-578D-4FAC-9562-9EA498A2E23D}"/>
                </a:ext>
              </a:extLst>
            </p:cNvPr>
            <p:cNvSpPr/>
            <p:nvPr/>
          </p:nvSpPr>
          <p:spPr>
            <a:xfrm>
              <a:off x="16532" y="639762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DAE7E-58E2-4B54-8A6B-53B1DE2EFF4D}"/>
                </a:ext>
              </a:extLst>
            </p:cNvPr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Metamonada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076" name="Picture 4" descr="http://farm8.staticflickr.com/7037/6939384913_ac9d441c84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13399" r="8369" b="22040"/>
          <a:stretch/>
        </p:blipFill>
        <p:spPr bwMode="auto">
          <a:xfrm>
            <a:off x="3471782" y="1615280"/>
            <a:ext cx="7342267" cy="448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7D6133E-7E43-4348-CB24-E5DBF764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27" y="1920081"/>
            <a:ext cx="2999498" cy="333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marL="304800" indent="-3048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1988" indent="-242888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500">
                <a:solidFill>
                  <a:schemeClr val="tx1"/>
                </a:solidFill>
                <a:latin typeface="+mn-lt"/>
              </a:defRPr>
            </a:lvl2pPr>
            <a:lvl3pPr marL="101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423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303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28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7447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201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6591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Anaerobic – symbionts &amp; parasites 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Lack mitochondria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Single cluster      of flagella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Undulating membrane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54E4E6-F422-75CF-F816-ACB5F905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501" y="134857"/>
            <a:ext cx="5834454" cy="12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ctr" anchorCtr="0" compatLnSpc="1">
            <a:prstTxWarp prst="textNoShape">
              <a:avLst/>
            </a:prstTxWarp>
          </a:bodyPr>
          <a:lstStyle>
            <a:lvl1pPr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2pPr>
            <a:lvl3pPr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3pPr>
            <a:lvl4pPr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4pPr>
            <a:lvl5pPr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defTabSz="814388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Phylum: </a:t>
            </a:r>
            <a:r>
              <a:rPr lang="en-US" sz="4000" b="1" kern="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Metamonada</a:t>
            </a:r>
            <a:b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en-US" sz="3200" b="1" kern="0" dirty="0">
                <a:solidFill>
                  <a:srgbClr val="FF0000"/>
                </a:solidFill>
                <a:latin typeface="Arial" charset="0"/>
              </a:rPr>
              <a:t>Class: </a:t>
            </a:r>
            <a:r>
              <a:rPr lang="en-US" sz="3200" b="1" kern="0" dirty="0" err="1">
                <a:solidFill>
                  <a:srgbClr val="FF0000"/>
                </a:solidFill>
                <a:latin typeface="Arial" charset="0"/>
              </a:rPr>
              <a:t>Parabasalia</a:t>
            </a:r>
            <a:endParaRPr lang="en-US" sz="4000" b="1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9272"/>
            <a:ext cx="2778125" cy="2083594"/>
          </a:xfrm>
          <a:prstGeom prst="rect">
            <a:avLst/>
          </a:prstGeom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7941327" y="1730539"/>
            <a:ext cx="314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i="1" dirty="0"/>
              <a:t>Trichomonas vaginalis</a:t>
            </a:r>
          </a:p>
        </p:txBody>
      </p:sp>
    </p:spTree>
    <p:extLst>
      <p:ext uri="{BB962C8B-B14F-4D97-AF65-F5344CB8AC3E}">
        <p14:creationId xmlns:p14="http://schemas.microsoft.com/office/powerpoint/2010/main" val="105181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525" y="246925"/>
            <a:ext cx="906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Make a phylogeny with the following organisms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Bacteria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 err="1"/>
              <a:t>Metamonada</a:t>
            </a:r>
            <a:endParaRPr lang="en-US" sz="2000" dirty="0"/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“other protists”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Plants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Fungi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Animalia</a:t>
            </a:r>
          </a:p>
          <a:p>
            <a:endParaRPr lang="en-US" sz="2400" dirty="0"/>
          </a:p>
          <a:p>
            <a:r>
              <a:rPr lang="en-US" sz="3200" dirty="0"/>
              <a:t>Now add the following synapomorphies to the phylogeny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Nucleus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Mitochondria</a:t>
            </a:r>
          </a:p>
          <a:p>
            <a:pPr marL="749300" indent="-292100">
              <a:buFont typeface="Arial" panose="020B0604020202020204" pitchFamily="34" charset="0"/>
              <a:buChar char="•"/>
            </a:pPr>
            <a:r>
              <a:rPr lang="en-US" sz="2000" dirty="0"/>
              <a:t>Chloroplast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60777" y="1985362"/>
            <a:ext cx="3962400" cy="1585836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Superphylum: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b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Euglenozoa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2533" name="Picture 6" descr="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23" y="142329"/>
            <a:ext cx="5858427" cy="376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reeform 9"/>
          <p:cNvSpPr>
            <a:spLocks/>
          </p:cNvSpPr>
          <p:nvPr/>
        </p:nvSpPr>
        <p:spPr bwMode="auto">
          <a:xfrm>
            <a:off x="5311775" y="2968400"/>
            <a:ext cx="571500" cy="1724025"/>
          </a:xfrm>
          <a:custGeom>
            <a:avLst/>
            <a:gdLst>
              <a:gd name="T0" fmla="*/ 2147483647 w 360"/>
              <a:gd name="T1" fmla="*/ 2147483647 h 1086"/>
              <a:gd name="T2" fmla="*/ 2147483647 w 360"/>
              <a:gd name="T3" fmla="*/ 2147483647 h 1086"/>
              <a:gd name="T4" fmla="*/ 2147483647 w 360"/>
              <a:gd name="T5" fmla="*/ 2147483647 h 1086"/>
              <a:gd name="T6" fmla="*/ 2147483647 w 360"/>
              <a:gd name="T7" fmla="*/ 2147483647 h 1086"/>
              <a:gd name="T8" fmla="*/ 2147483647 w 360"/>
              <a:gd name="T9" fmla="*/ 2147483647 h 1086"/>
              <a:gd name="T10" fmla="*/ 2147483647 w 360"/>
              <a:gd name="T11" fmla="*/ 2147483647 h 1086"/>
              <a:gd name="T12" fmla="*/ 2147483647 w 360"/>
              <a:gd name="T13" fmla="*/ 2147483647 h 1086"/>
              <a:gd name="T14" fmla="*/ 2147483647 w 360"/>
              <a:gd name="T15" fmla="*/ 2147483647 h 1086"/>
              <a:gd name="T16" fmla="*/ 2147483647 w 360"/>
              <a:gd name="T17" fmla="*/ 2147483647 h 1086"/>
              <a:gd name="T18" fmla="*/ 2147483647 w 360"/>
              <a:gd name="T19" fmla="*/ 2147483647 h 10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0"/>
              <a:gd name="T31" fmla="*/ 0 h 1086"/>
              <a:gd name="T32" fmla="*/ 360 w 360"/>
              <a:gd name="T33" fmla="*/ 1086 h 10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0" h="1086">
                <a:moveTo>
                  <a:pt x="168" y="16"/>
                </a:moveTo>
                <a:cubicBezTo>
                  <a:pt x="224" y="10"/>
                  <a:pt x="250" y="0"/>
                  <a:pt x="303" y="9"/>
                </a:cubicBezTo>
                <a:cubicBezTo>
                  <a:pt x="360" y="48"/>
                  <a:pt x="332" y="98"/>
                  <a:pt x="325" y="173"/>
                </a:cubicBezTo>
                <a:cubicBezTo>
                  <a:pt x="323" y="192"/>
                  <a:pt x="310" y="228"/>
                  <a:pt x="295" y="240"/>
                </a:cubicBezTo>
                <a:cubicBezTo>
                  <a:pt x="291" y="243"/>
                  <a:pt x="193" y="282"/>
                  <a:pt x="183" y="285"/>
                </a:cubicBezTo>
                <a:cubicBezTo>
                  <a:pt x="136" y="317"/>
                  <a:pt x="118" y="373"/>
                  <a:pt x="71" y="405"/>
                </a:cubicBezTo>
                <a:cubicBezTo>
                  <a:pt x="56" y="427"/>
                  <a:pt x="48" y="450"/>
                  <a:pt x="33" y="472"/>
                </a:cubicBezTo>
                <a:cubicBezTo>
                  <a:pt x="23" y="505"/>
                  <a:pt x="14" y="538"/>
                  <a:pt x="3" y="570"/>
                </a:cubicBezTo>
                <a:cubicBezTo>
                  <a:pt x="5" y="602"/>
                  <a:pt x="0" y="713"/>
                  <a:pt x="26" y="764"/>
                </a:cubicBezTo>
                <a:cubicBezTo>
                  <a:pt x="86" y="882"/>
                  <a:pt x="228" y="934"/>
                  <a:pt x="228" y="10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7325" y="142329"/>
            <a:ext cx="1683474" cy="1240235"/>
            <a:chOff x="16532" y="0"/>
            <a:chExt cx="1683474" cy="1240235"/>
          </a:xfrm>
        </p:grpSpPr>
        <p:sp>
          <p:nvSpPr>
            <p:cNvPr id="8" name="TextBox 7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45325" y="4522784"/>
            <a:ext cx="30251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Two phyla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BAC6B-8B37-2408-FDC9-34259048F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77533" r="10432"/>
          <a:stretch/>
        </p:blipFill>
        <p:spPr bwMode="auto">
          <a:xfrm>
            <a:off x="0" y="3878975"/>
            <a:ext cx="6461051" cy="22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3125" y="403235"/>
            <a:ext cx="5650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Phylum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Euglenida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6" descr="rav32223_2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6392" r="5506" b="16564"/>
          <a:stretch/>
        </p:blipFill>
        <p:spPr bwMode="auto">
          <a:xfrm>
            <a:off x="5445125" y="1235331"/>
            <a:ext cx="5295899" cy="47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0252" y="148985"/>
            <a:ext cx="1683474" cy="1240235"/>
            <a:chOff x="16532" y="0"/>
            <a:chExt cx="1683474" cy="1240235"/>
          </a:xfrm>
        </p:grpSpPr>
        <p:sp>
          <p:nvSpPr>
            <p:cNvPr id="12" name="TextBox 11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Euglenida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5274B994-D5AB-DD3A-B9F3-A34F20269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27" y="1725143"/>
            <a:ext cx="429489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marL="304800" indent="-3048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1988" indent="-242888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500">
                <a:solidFill>
                  <a:schemeClr val="tx1"/>
                </a:solidFill>
                <a:latin typeface="+mn-lt"/>
              </a:defRPr>
            </a:lvl2pPr>
            <a:lvl3pPr marL="101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423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303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28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7447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201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6591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Unicellular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Freshwater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Photosynthetic</a:t>
            </a:r>
          </a:p>
          <a:p>
            <a:pPr lvl="1">
              <a:lnSpc>
                <a:spcPct val="90000"/>
              </a:lnSpc>
            </a:pPr>
            <a:r>
              <a:rPr lang="en-US" sz="2000" kern="0" dirty="0">
                <a:latin typeface="Arial" charset="0"/>
              </a:rPr>
              <a:t>Chlorophyl a &amp; c</a:t>
            </a:r>
          </a:p>
          <a:p>
            <a:pPr lvl="1">
              <a:lnSpc>
                <a:spcPct val="90000"/>
              </a:lnSpc>
            </a:pPr>
            <a:r>
              <a:rPr lang="en-US" sz="2000" kern="0" dirty="0">
                <a:latin typeface="Arial" charset="0"/>
              </a:rPr>
              <a:t>Numerous small chloroplasts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Unique carbohydrate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Single flagella</a:t>
            </a:r>
          </a:p>
        </p:txBody>
      </p:sp>
      <p:pic>
        <p:nvPicPr>
          <p:cNvPr id="6" name="Picture 5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6C32615-82B1-4B5D-8A60-84D181EB4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86" y="4467828"/>
            <a:ext cx="2377100" cy="1586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C20C4-4B22-E6BF-59E2-31E3A9896EB9}"/>
              </a:ext>
            </a:extLst>
          </p:cNvPr>
          <p:cNvSpPr txBox="1"/>
          <p:nvPr/>
        </p:nvSpPr>
        <p:spPr>
          <a:xfrm>
            <a:off x="5460043" y="5469372"/>
            <a:ext cx="52194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</a:t>
            </a:r>
            <a:r>
              <a:rPr lang="en-US" sz="3200" i="1" dirty="0">
                <a:solidFill>
                  <a:srgbClr val="FF0000"/>
                </a:solidFill>
              </a:rPr>
              <a:t>Euglena sp. </a:t>
            </a:r>
            <a:r>
              <a:rPr lang="en-US" sz="3200" dirty="0">
                <a:solidFill>
                  <a:srgbClr val="FF0000"/>
                </a:solidFill>
              </a:rPr>
              <a:t>(25.10)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6" descr="2506a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"/>
          <a:stretch/>
        </p:blipFill>
        <p:spPr bwMode="auto">
          <a:xfrm>
            <a:off x="644525" y="46931"/>
            <a:ext cx="3321052" cy="603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	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4769810" y="-1588"/>
            <a:ext cx="2629585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221906"/>
                </a:solidFill>
              </a:rPr>
              <a:t>Flagella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5206093" y="938240"/>
            <a:ext cx="2383116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221906"/>
                </a:solidFill>
              </a:rPr>
              <a:t>Stigma (Eyespot)</a:t>
            </a:r>
          </a:p>
        </p:txBody>
      </p:sp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5340254" y="1788828"/>
            <a:ext cx="2824218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221906"/>
                </a:solidFill>
              </a:rPr>
              <a:t>Contractile vacuole</a:t>
            </a:r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5291931" y="2513011"/>
            <a:ext cx="1763878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221906"/>
                </a:solidFill>
              </a:rPr>
              <a:t>Chloroplast</a:t>
            </a:r>
          </a:p>
        </p:txBody>
      </p:sp>
      <p:sp>
        <p:nvSpPr>
          <p:cNvPr id="24585" name="Text Box 17"/>
          <p:cNvSpPr txBox="1">
            <a:spLocks noChangeArrowheads="1"/>
          </p:cNvSpPr>
          <p:nvPr/>
        </p:nvSpPr>
        <p:spPr bwMode="auto">
          <a:xfrm>
            <a:off x="4575177" y="3086992"/>
            <a:ext cx="1328901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221906"/>
                </a:solidFill>
              </a:rPr>
              <a:t>Nucleus</a:t>
            </a:r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6068810" y="3930039"/>
            <a:ext cx="3898093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221906"/>
                </a:solidFill>
              </a:rPr>
              <a:t>Paramylon</a:t>
            </a:r>
            <a:r>
              <a:rPr lang="en-US" sz="2000" b="1" dirty="0">
                <a:solidFill>
                  <a:srgbClr val="221906"/>
                </a:solidFill>
              </a:rPr>
              <a:t> body (stored food)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6084601" y="4673307"/>
            <a:ext cx="1442559" cy="3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00" tIns="40750" rIns="81500" bIns="40750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221906"/>
                </a:solidFill>
              </a:rPr>
              <a:t>Pellicle</a:t>
            </a:r>
          </a:p>
        </p:txBody>
      </p:sp>
      <p:sp>
        <p:nvSpPr>
          <p:cNvPr id="24589" name="Line 27"/>
          <p:cNvSpPr>
            <a:spLocks noChangeShapeType="1"/>
          </p:cNvSpPr>
          <p:nvPr/>
        </p:nvSpPr>
        <p:spPr bwMode="auto">
          <a:xfrm>
            <a:off x="3794128" y="4745930"/>
            <a:ext cx="2194882" cy="1363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0" name="Line 28"/>
          <p:cNvSpPr>
            <a:spLocks noChangeShapeType="1"/>
          </p:cNvSpPr>
          <p:nvPr/>
        </p:nvSpPr>
        <p:spPr bwMode="auto">
          <a:xfrm flipV="1">
            <a:off x="3252788" y="4145286"/>
            <a:ext cx="2831813" cy="8470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1" name="Line 29"/>
          <p:cNvSpPr>
            <a:spLocks noChangeShapeType="1"/>
          </p:cNvSpPr>
          <p:nvPr/>
        </p:nvSpPr>
        <p:spPr bwMode="auto">
          <a:xfrm>
            <a:off x="3387727" y="3274317"/>
            <a:ext cx="11525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2" name="Line 30"/>
          <p:cNvSpPr>
            <a:spLocks noChangeShapeType="1"/>
          </p:cNvSpPr>
          <p:nvPr/>
        </p:nvSpPr>
        <p:spPr bwMode="auto">
          <a:xfrm>
            <a:off x="2481263" y="2712342"/>
            <a:ext cx="2714459" cy="62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3" name="Line 31"/>
          <p:cNvSpPr>
            <a:spLocks noChangeShapeType="1"/>
          </p:cNvSpPr>
          <p:nvPr/>
        </p:nvSpPr>
        <p:spPr bwMode="auto">
          <a:xfrm>
            <a:off x="2481264" y="1435992"/>
            <a:ext cx="2994025" cy="530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4" name="Line 32"/>
          <p:cNvSpPr>
            <a:spLocks noChangeShapeType="1"/>
          </p:cNvSpPr>
          <p:nvPr/>
        </p:nvSpPr>
        <p:spPr bwMode="auto">
          <a:xfrm flipV="1">
            <a:off x="1950410" y="1123648"/>
            <a:ext cx="3245312" cy="821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sp>
        <p:nvSpPr>
          <p:cNvPr id="24595" name="Line 33"/>
          <p:cNvSpPr>
            <a:spLocks noChangeShapeType="1"/>
          </p:cNvSpPr>
          <p:nvPr/>
        </p:nvSpPr>
        <p:spPr bwMode="auto">
          <a:xfrm flipV="1">
            <a:off x="1557337" y="334804"/>
            <a:ext cx="3667126" cy="4217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1500" tIns="40750" rIns="81500" bIns="40750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019451" y="167481"/>
            <a:ext cx="1683474" cy="1240235"/>
            <a:chOff x="16532" y="0"/>
            <a:chExt cx="1683474" cy="1240235"/>
          </a:xfrm>
        </p:grpSpPr>
        <p:sp>
          <p:nvSpPr>
            <p:cNvPr id="19" name="TextBox 18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Euglenida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0EAC86-CD2D-A94B-EE41-4F3578DEA14D}"/>
              </a:ext>
            </a:extLst>
          </p:cNvPr>
          <p:cNvSpPr txBox="1"/>
          <p:nvPr/>
        </p:nvSpPr>
        <p:spPr>
          <a:xfrm>
            <a:off x="4556127" y="5452702"/>
            <a:ext cx="521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</a:t>
            </a:r>
            <a:r>
              <a:rPr lang="en-US" sz="3200" i="1" dirty="0">
                <a:solidFill>
                  <a:srgbClr val="FF0000"/>
                </a:solidFill>
              </a:rPr>
              <a:t>Euglena sp. </a:t>
            </a:r>
            <a:r>
              <a:rPr lang="en-US" sz="3200" dirty="0">
                <a:solidFill>
                  <a:srgbClr val="FF0000"/>
                </a:solidFill>
              </a:rPr>
              <a:t>(25.10)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ology.clc.uc.edu/graphics/bio104/chlorophy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72281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ynarchive.com/images/molecules/Chlorophyll_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55" y="3177381"/>
            <a:ext cx="245622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8924" y="439236"/>
            <a:ext cx="29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Chlorophyll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D9B42-080C-D674-DC61-143DFC2EF28D}"/>
              </a:ext>
            </a:extLst>
          </p:cNvPr>
          <p:cNvSpPr txBox="1"/>
          <p:nvPr/>
        </p:nvSpPr>
        <p:spPr>
          <a:xfrm>
            <a:off x="295278" y="1158081"/>
            <a:ext cx="4495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Pigment that absorbs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Found in all autotrophs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Several structurally different pigments</a:t>
            </a:r>
          </a:p>
        </p:txBody>
      </p:sp>
    </p:spTree>
    <p:extLst>
      <p:ext uri="{BB962C8B-B14F-4D97-AF65-F5344CB8AC3E}">
        <p14:creationId xmlns:p14="http://schemas.microsoft.com/office/powerpoint/2010/main" val="404488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/>
          <a:stretch/>
        </p:blipFill>
        <p:spPr bwMode="auto">
          <a:xfrm>
            <a:off x="1376364" y="548481"/>
            <a:ext cx="81375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778127" y="3313906"/>
            <a:ext cx="771525" cy="488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/>
          <a:p>
            <a:pPr marL="1524000" indent="-1524000">
              <a:tabLst>
                <a:tab pos="1524000" algn="l"/>
              </a:tabLst>
              <a:defRPr/>
            </a:pPr>
            <a:r>
              <a:rPr lang="en-GB" sz="26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Full</a:t>
            </a: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5773737" y="4362449"/>
            <a:ext cx="1271588" cy="519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/>
          <a:p>
            <a:pPr marL="1524000" indent="-1524000">
              <a:tabLst>
                <a:tab pos="1524000" algn="l"/>
              </a:tabLst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Empty</a:t>
            </a: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1668463" y="4210049"/>
            <a:ext cx="2100263" cy="83185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/>
          <a:p>
            <a:pPr algn="r">
              <a:defRPr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Endoplasmic</a:t>
            </a:r>
          </a:p>
          <a:p>
            <a:pPr algn="r">
              <a:defRPr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reticulum</a:t>
            </a:r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 flipH="1" flipV="1">
            <a:off x="2054225" y="1695449"/>
            <a:ext cx="190500" cy="2362200"/>
          </a:xfrm>
          <a:prstGeom prst="line">
            <a:avLst/>
          </a:prstGeom>
          <a:ln w="57150">
            <a:solidFill>
              <a:srgbClr val="FF0000"/>
            </a:solidFill>
            <a:headEnd type="none" w="sm" len="sm"/>
            <a:tailEnd type="stealth" w="med" len="lg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9719" y="5702866"/>
            <a:ext cx="620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hlinkClick r:id="rId3"/>
              </a:rPr>
              <a:t>https://www.youtube.com/watch?v=pahUt0RCKYc</a:t>
            </a:r>
            <a:r>
              <a:rPr lang="en-GB" sz="1800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1781" y="529940"/>
            <a:ext cx="5486399" cy="62986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Kinetoplastea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125" y="66304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Kinetoplastea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26" name="Picture 2" descr="http://www.mayamarkov.com/biology/P02Sarcomastigophora/trypanosoma_equiperd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86" y="3613857"/>
            <a:ext cx="3140677" cy="19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ages.sciencedaily.com/2005/03/050308135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2596644"/>
            <a:ext cx="4781604" cy="34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2AACB6B-9C34-AC6F-6B1F-DBBF47E2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87" y="1692244"/>
            <a:ext cx="548639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marL="304800" indent="-3048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1988" indent="-242888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500">
                <a:solidFill>
                  <a:schemeClr val="tx1"/>
                </a:solidFill>
                <a:latin typeface="+mn-lt"/>
              </a:defRPr>
            </a:lvl2pPr>
            <a:lvl3pPr marL="101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423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303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28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7447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201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6591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Single large mitochondria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Undulating flap/membrane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Large flagella posterior</a:t>
            </a:r>
          </a:p>
          <a:p>
            <a:pPr>
              <a:lnSpc>
                <a:spcPct val="90000"/>
              </a:lnSpc>
            </a:pPr>
            <a:r>
              <a:rPr lang="en-US" sz="2400" kern="0" dirty="0">
                <a:latin typeface="Arial" charset="0"/>
              </a:rPr>
              <a:t>Many parasitic and disease agents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73FCF-E221-40E2-3705-BBD358C39790}"/>
              </a:ext>
            </a:extLst>
          </p:cNvPr>
          <p:cNvSpPr txBox="1"/>
          <p:nvPr/>
        </p:nvSpPr>
        <p:spPr>
          <a:xfrm>
            <a:off x="111125" y="5522799"/>
            <a:ext cx="5301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</a:t>
            </a:r>
            <a:r>
              <a:rPr lang="en-US" sz="3200" i="1" dirty="0">
                <a:solidFill>
                  <a:srgbClr val="FF0000"/>
                </a:solidFill>
              </a:rPr>
              <a:t>Trypanosoma </a:t>
            </a:r>
            <a:r>
              <a:rPr lang="en-US" sz="3200" dirty="0">
                <a:solidFill>
                  <a:srgbClr val="FF0000"/>
                </a:solidFill>
              </a:rPr>
              <a:t>(26.3)</a:t>
            </a:r>
          </a:p>
        </p:txBody>
      </p:sp>
      <p:pic>
        <p:nvPicPr>
          <p:cNvPr id="4" name="Picture 2" descr="C:\Users\gall\AppData\Local\Microsoft\Windows\Temporary Internet Files\Content.Outlook\3DKINZ1T\149491_10100695005390590_16905624_50069355_64059880_n.jpg">
            <a:extLst>
              <a:ext uri="{FF2B5EF4-FFF2-40B4-BE49-F238E27FC236}">
                <a16:creationId xmlns:a16="http://schemas.microsoft.com/office/drawing/2014/main" id="{7AD63B7A-2A86-1F5A-BC1B-C234A9D0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62" y="128980"/>
            <a:ext cx="2104460" cy="1578345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39808-7DA1-6323-3C96-587169789E57}"/>
              </a:ext>
            </a:extLst>
          </p:cNvPr>
          <p:cNvSpPr txBox="1"/>
          <p:nvPr/>
        </p:nvSpPr>
        <p:spPr>
          <a:xfrm>
            <a:off x="8969735" y="1820152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Leishmaniasis</a:t>
            </a:r>
            <a:endParaRPr lang="en-US" sz="2000" dirty="0"/>
          </a:p>
        </p:txBody>
      </p:sp>
      <p:pic>
        <p:nvPicPr>
          <p:cNvPr id="6" name="Picture 12" descr="http://www.sciencephoto.com/image/364916/large/Z1000205-Leishmania_parasite,_SEM-SPL.jpg">
            <a:extLst>
              <a:ext uri="{FF2B5EF4-FFF2-40B4-BE49-F238E27FC236}">
                <a16:creationId xmlns:a16="http://schemas.microsoft.com/office/drawing/2014/main" id="{6F1C74B8-3790-2741-0316-835EE0051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2719" r="15037" b="9467"/>
          <a:stretch/>
        </p:blipFill>
        <p:spPr bwMode="auto">
          <a:xfrm>
            <a:off x="9583725" y="75388"/>
            <a:ext cx="1127766" cy="17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767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29767" r="52731" b="7906"/>
          <a:stretch/>
        </p:blipFill>
        <p:spPr bwMode="auto">
          <a:xfrm>
            <a:off x="308923" y="1495190"/>
            <a:ext cx="4419601" cy="463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1525" y="389385"/>
            <a:ext cx="59731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African Sleeping Sickness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125" y="98810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Kinetoplastea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0" name="Picture 2" descr="http://www.ivmproject.net/UserFiles/Image/glossi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10116"/>
          <a:stretch/>
        </p:blipFill>
        <p:spPr bwMode="auto">
          <a:xfrm>
            <a:off x="5445125" y="1596207"/>
            <a:ext cx="5333999" cy="37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7" descr="rav65819_29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"/>
          <a:stretch/>
        </p:blipFill>
        <p:spPr bwMode="auto">
          <a:xfrm>
            <a:off x="2660759" y="167481"/>
            <a:ext cx="6746767" cy="551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525" y="243681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Review: Evolution of Compartmentalization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Stage 1?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3B046-19F3-4F2F-8138-376D0286D4D0}"/>
              </a:ext>
            </a:extLst>
          </p:cNvPr>
          <p:cNvSpPr txBox="1"/>
          <p:nvPr/>
        </p:nvSpPr>
        <p:spPr>
          <a:xfrm>
            <a:off x="7612978" y="5102321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774785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406" y="167482"/>
            <a:ext cx="33570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Leishmaniasis</a:t>
            </a:r>
            <a:endParaRPr lang="en-US" dirty="0"/>
          </a:p>
        </p:txBody>
      </p:sp>
      <p:pic>
        <p:nvPicPr>
          <p:cNvPr id="4098" name="Picture 2" descr="http://www.raywilsonbirdphotography.co.uk/Diary/Images/2007/July/sandflyJS8Q9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4713" y="3602713"/>
            <a:ext cx="3788964" cy="25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ssassinbug.files.wordpress.com/2011/06/lutzom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26" y="1271078"/>
            <a:ext cx="3080899" cy="233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all\AppData\Local\Microsoft\Windows\Temporary Internet Files\Content.Outlook\3DKINZ1T\149491_10100695005390590_16905624_50069355_6405988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24932"/>
            <a:ext cx="3733800" cy="280035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ispub.com/journal/the-internet-journal-of-tropical-medicine/volume-5-number-1/cutaneous-leishmaniasis-contracted-in-french-guiana-a-case-report.article-g01.f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r="8299" b="24220"/>
          <a:stretch/>
        </p:blipFill>
        <p:spPr bwMode="auto">
          <a:xfrm>
            <a:off x="6054726" y="1386682"/>
            <a:ext cx="2246839" cy="16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lei20"/>
          <p:cNvPicPr>
            <a:picLocks noChangeAspect="1" noChangeArrowheads="1"/>
          </p:cNvPicPr>
          <p:nvPr/>
        </p:nvPicPr>
        <p:blipFill rotWithShape="1"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2022" r="7170"/>
          <a:stretch/>
        </p:blipFill>
        <p:spPr bwMode="auto">
          <a:xfrm>
            <a:off x="4414996" y="1271078"/>
            <a:ext cx="1792701" cy="149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http://www.sciencephoto.com/image/364916/large/Z1000205-Leishmania_parasite,_SEM-SP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2719" r="15037" b="9467"/>
          <a:stretch/>
        </p:blipFill>
        <p:spPr bwMode="auto">
          <a:xfrm>
            <a:off x="8811683" y="75388"/>
            <a:ext cx="1899808" cy="297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7537" y="58792"/>
            <a:ext cx="1683474" cy="1240235"/>
            <a:chOff x="16532" y="0"/>
            <a:chExt cx="1683474" cy="1240235"/>
          </a:xfrm>
        </p:grpSpPr>
        <p:sp>
          <p:nvSpPr>
            <p:cNvPr id="16" name="TextBox 15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Euglenozoa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Kinetoplastea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1481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6" y="1585119"/>
            <a:ext cx="4191000" cy="10207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Arial" charset="0"/>
              </a:rPr>
              <a:t>Alveolata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3796" name="Picture 4" descr="alex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8677" y="3663688"/>
            <a:ext cx="1964919" cy="27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38" descr="2507a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/>
        </p:blipFill>
        <p:spPr bwMode="auto">
          <a:xfrm rot="5400000">
            <a:off x="7797636" y="3290455"/>
            <a:ext cx="2281202" cy="33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701" y="2689755"/>
            <a:ext cx="4452120" cy="2286000"/>
          </a:xfrm>
        </p:spPr>
        <p:txBody>
          <a:bodyPr/>
          <a:lstStyle/>
          <a:p>
            <a:pPr marL="346075" indent="-346075">
              <a:lnSpc>
                <a:spcPct val="90000"/>
              </a:lnSpc>
            </a:pPr>
            <a:r>
              <a:rPr lang="en-US" dirty="0">
                <a:latin typeface="Arial" charset="0"/>
              </a:rPr>
              <a:t>Three phyla</a:t>
            </a:r>
          </a:p>
          <a:p>
            <a:pPr marL="346075" indent="-346075">
              <a:lnSpc>
                <a:spcPct val="90000"/>
              </a:lnSpc>
            </a:pPr>
            <a:r>
              <a:rPr lang="en-US" dirty="0">
                <a:latin typeface="Arial" charset="0"/>
              </a:rPr>
              <a:t>Single unique character</a:t>
            </a:r>
          </a:p>
          <a:p>
            <a:pPr marL="346075" indent="-346075">
              <a:lnSpc>
                <a:spcPct val="90000"/>
              </a:lnSpc>
            </a:pPr>
            <a:r>
              <a:rPr lang="en-US" dirty="0">
                <a:latin typeface="Arial" charset="0"/>
              </a:rPr>
              <a:t>Highly divergent locomotion and reproduction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92895" y="1"/>
            <a:ext cx="1683474" cy="1240235"/>
            <a:chOff x="16532" y="0"/>
            <a:chExt cx="1683474" cy="1240235"/>
          </a:xfrm>
        </p:grpSpPr>
        <p:sp>
          <p:nvSpPr>
            <p:cNvPr id="13" name="TextBox 12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Picture 6" descr="rav65819_2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 b="13735"/>
          <a:stretch/>
        </p:blipFill>
        <p:spPr bwMode="auto">
          <a:xfrm>
            <a:off x="4962418" y="11537"/>
            <a:ext cx="5923106" cy="358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7C0450-00EB-D38D-A062-F0AA067B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13" y="1893701"/>
            <a:ext cx="5002612" cy="35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marL="304800" indent="-3048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1988" indent="-242888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500">
                <a:solidFill>
                  <a:schemeClr val="tx1"/>
                </a:solidFill>
                <a:latin typeface="+mn-lt"/>
              </a:defRPr>
            </a:lvl2pPr>
            <a:lvl3pPr marL="101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423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303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28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7447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201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6591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Marine &amp; freshwater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Single celled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Structure: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Alveoli + cellulose-like compound form armor plates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Photosynthetic &amp; pathogenic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Bioluminescence</a:t>
            </a:r>
          </a:p>
          <a:p>
            <a:pPr marL="346075" indent="-346075">
              <a:lnSpc>
                <a:spcPct val="90000"/>
              </a:lnSpc>
            </a:pPr>
            <a:endParaRPr lang="en-US" kern="0" dirty="0">
              <a:latin typeface="Arial" charset="0"/>
            </a:endParaRPr>
          </a:p>
        </p:txBody>
      </p:sp>
      <p:pic>
        <p:nvPicPr>
          <p:cNvPr id="34820" name="Picture 4" descr="alex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53" y="-21071"/>
            <a:ext cx="19288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11125" y="131365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Dinozoa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926" y="285253"/>
            <a:ext cx="6857999" cy="1411387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Dinozoa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(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Dinoflagellates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6" descr="rav65819_29_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4943"/>
          <a:stretch/>
        </p:blipFill>
        <p:spPr bwMode="auto">
          <a:xfrm>
            <a:off x="5437936" y="2597165"/>
            <a:ext cx="4818536" cy="258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671324" y="5249887"/>
            <a:ext cx="1928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http://www.youtube.com/watch?v=foWeRavzuEs</a:t>
            </a:r>
            <a:r>
              <a:rPr lang="en-US" sz="1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B5A0D-A235-3FEE-EDCC-41D708A7DEE8}"/>
              </a:ext>
            </a:extLst>
          </p:cNvPr>
          <p:cNvSpPr txBox="1"/>
          <p:nvPr/>
        </p:nvSpPr>
        <p:spPr>
          <a:xfrm>
            <a:off x="111125" y="4983948"/>
            <a:ext cx="802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Dinoflagellate </a:t>
            </a:r>
            <a:r>
              <a:rPr lang="en-US" sz="3200" i="1" dirty="0" err="1">
                <a:solidFill>
                  <a:srgbClr val="FF0000"/>
                </a:solidFill>
              </a:rPr>
              <a:t>Peridinium</a:t>
            </a:r>
            <a:r>
              <a:rPr lang="en-US" sz="3200" i="1" dirty="0">
                <a:solidFill>
                  <a:srgbClr val="FF0000"/>
                </a:solidFill>
              </a:rPr>
              <a:t> sp. </a:t>
            </a:r>
            <a:r>
              <a:rPr lang="en-US" sz="3200" dirty="0">
                <a:solidFill>
                  <a:srgbClr val="FF0000"/>
                </a:solidFill>
              </a:rPr>
              <a:t>(25.9)</a:t>
            </a:r>
          </a:p>
          <a:p>
            <a:r>
              <a:rPr lang="en-US" sz="3200" dirty="0">
                <a:solidFill>
                  <a:srgbClr val="FF0000"/>
                </a:solidFill>
              </a:rPr>
              <a:t>HOMEWORK: Live dinoflagellate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octilu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b="2965"/>
          <a:stretch/>
        </p:blipFill>
        <p:spPr bwMode="auto">
          <a:xfrm>
            <a:off x="0" y="-1"/>
            <a:ext cx="8137525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rtdeadf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0"/>
            <a:ext cx="26654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alex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25" y="3247486"/>
            <a:ext cx="2016125" cy="286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77" y="1713191"/>
            <a:ext cx="5486927" cy="441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 descr="zoox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1329" y="3044356"/>
            <a:ext cx="3523488" cy="26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polyp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/>
          <a:stretch/>
        </p:blipFill>
        <p:spPr bwMode="auto">
          <a:xfrm>
            <a:off x="1386764" y="4787106"/>
            <a:ext cx="1682675" cy="13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ile:HostTissuesec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82" y="1"/>
            <a:ext cx="3876906" cy="25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6537" y="131395"/>
            <a:ext cx="1683474" cy="1240235"/>
            <a:chOff x="16532" y="0"/>
            <a:chExt cx="1683474" cy="1240235"/>
          </a:xfrm>
        </p:grpSpPr>
        <p:sp>
          <p:nvSpPr>
            <p:cNvPr id="15" name="TextBox 14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Dinozoa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E44A1A-8714-4669-B9DA-4342539A0CE5}"/>
              </a:ext>
            </a:extLst>
          </p:cNvPr>
          <p:cNvSpPr txBox="1"/>
          <p:nvPr/>
        </p:nvSpPr>
        <p:spPr>
          <a:xfrm>
            <a:off x="2357668" y="480582"/>
            <a:ext cx="289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What does each get out of the symbiosis?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upload.wikimedia.org/wikipedia/commons/9/97/Coral_reef_in_Ras_Muhammad_nature_park_%28Iolanda_reef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3"/>
          <a:stretch/>
        </p:blipFill>
        <p:spPr bwMode="auto">
          <a:xfrm>
            <a:off x="1376363" y="1539081"/>
            <a:ext cx="8163091" cy="458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93C62-6222-4060-AADC-B34A194C2AEF}"/>
              </a:ext>
            </a:extLst>
          </p:cNvPr>
          <p:cNvSpPr txBox="1"/>
          <p:nvPr/>
        </p:nvSpPr>
        <p:spPr>
          <a:xfrm>
            <a:off x="1635125" y="167482"/>
            <a:ext cx="471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Where do coral reefs occur?</a:t>
            </a:r>
          </a:p>
          <a:p>
            <a:r>
              <a:rPr lang="en-US" sz="2400" dirty="0">
                <a:solidFill>
                  <a:srgbClr val="FF6600"/>
                </a:solidFill>
              </a:rPr>
              <a:t>Are they productive ecosystems?</a:t>
            </a:r>
          </a:p>
        </p:txBody>
      </p:sp>
    </p:spTree>
    <p:extLst>
      <p:ext uri="{BB962C8B-B14F-4D97-AF65-F5344CB8AC3E}">
        <p14:creationId xmlns:p14="http://schemas.microsoft.com/office/powerpoint/2010/main" val="15291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32D-E41B-4631-A261-91108A744616}"/>
              </a:ext>
            </a:extLst>
          </p:cNvPr>
          <p:cNvSpPr txBox="1"/>
          <p:nvPr/>
        </p:nvSpPr>
        <p:spPr>
          <a:xfrm>
            <a:off x="1673750" y="18925"/>
            <a:ext cx="6397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Think back to BIO161…</a:t>
            </a:r>
          </a:p>
          <a:p>
            <a:r>
              <a:rPr lang="en-US" sz="2400" dirty="0">
                <a:solidFill>
                  <a:srgbClr val="FF6600"/>
                </a:solidFill>
              </a:rPr>
              <a:t>Where are the most productive ocean zones?</a:t>
            </a:r>
          </a:p>
        </p:txBody>
      </p:sp>
      <p:pic>
        <p:nvPicPr>
          <p:cNvPr id="3" name="Picture 2" descr="Image result for map of world with ocean gyres">
            <a:extLst>
              <a:ext uri="{FF2B5EF4-FFF2-40B4-BE49-F238E27FC236}">
                <a16:creationId xmlns:a16="http://schemas.microsoft.com/office/drawing/2014/main" id="{DE0A975C-375F-42A8-851E-AAA9D397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49921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49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wunderground.com/hurricane/2011/coral_blea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2445"/>
          <a:stretch/>
        </p:blipFill>
        <p:spPr bwMode="auto">
          <a:xfrm>
            <a:off x="1385744" y="2854021"/>
            <a:ext cx="8128145" cy="31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eopleandplanet.net/thumbnail.php?id=2751&amp;max=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71" y="15082"/>
            <a:ext cx="4097253" cy="27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92895" y="15082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Dinozoa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781379-8088-496A-AF23-749E0FF72A7F}"/>
              </a:ext>
            </a:extLst>
          </p:cNvPr>
          <p:cNvSpPr txBox="1"/>
          <p:nvPr/>
        </p:nvSpPr>
        <p:spPr>
          <a:xfrm>
            <a:off x="1558925" y="1463944"/>
            <a:ext cx="3696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Heard of coral bleaching?</a:t>
            </a:r>
          </a:p>
          <a:p>
            <a:r>
              <a:rPr lang="en-US" sz="2400" dirty="0">
                <a:solidFill>
                  <a:srgbClr val="FF6600"/>
                </a:solidFill>
              </a:rPr>
              <a:t>What’s going on?</a:t>
            </a:r>
          </a:p>
        </p:txBody>
      </p:sp>
    </p:spTree>
    <p:extLst>
      <p:ext uri="{BB962C8B-B14F-4D97-AF65-F5344CB8AC3E}">
        <p14:creationId xmlns:p14="http://schemas.microsoft.com/office/powerpoint/2010/main" val="299189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hotolib.noaa.gov/bigs/reef3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4" y="-1"/>
            <a:ext cx="8168217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64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0247" y="303268"/>
            <a:ext cx="5351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Phylum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Apicomplexa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uvm.edu/cmb/research_photo/112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28547" y="2833981"/>
            <a:ext cx="4186073" cy="3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chrisdellavedova.com/wp-content/uploads/2008/02/gametocy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9"/>
          <a:stretch/>
        </p:blipFill>
        <p:spPr bwMode="auto">
          <a:xfrm>
            <a:off x="7378213" y="15082"/>
            <a:ext cx="348189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144" y="33920"/>
            <a:ext cx="1683474" cy="1240235"/>
            <a:chOff x="16532" y="0"/>
            <a:chExt cx="1683474" cy="1240235"/>
          </a:xfrm>
        </p:grpSpPr>
        <p:sp>
          <p:nvSpPr>
            <p:cNvPr id="12" name="TextBox 11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Apicomplexa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1497CDBF-68AE-6563-D68E-01E19520F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49" y="1920081"/>
            <a:ext cx="44057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marL="304800" indent="-3048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1988" indent="-242888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500">
                <a:solidFill>
                  <a:schemeClr val="tx1"/>
                </a:solidFill>
                <a:latin typeface="+mn-lt"/>
              </a:defRPr>
            </a:lvl2pPr>
            <a:lvl3pPr marL="101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423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303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2875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7447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2019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659188" indent="-203200" algn="l" defTabSz="814388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Non-motile parasites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Infect animals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Alveoli → 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Very complex life cycles</a:t>
            </a:r>
          </a:p>
          <a:p>
            <a:pPr marL="346075" indent="-346075">
              <a:lnSpc>
                <a:spcPct val="90000"/>
              </a:lnSpc>
            </a:pPr>
            <a:r>
              <a:rPr lang="en-US" kern="0" dirty="0">
                <a:latin typeface="Arial" charset="0"/>
              </a:rPr>
              <a:t>Important human diseases</a:t>
            </a:r>
          </a:p>
          <a:p>
            <a:pPr marL="703263" lvl="1" indent="-346075">
              <a:lnSpc>
                <a:spcPct val="90000"/>
              </a:lnSpc>
            </a:pPr>
            <a:r>
              <a:rPr lang="en-US" sz="2000" kern="0" dirty="0">
                <a:latin typeface="Arial" charset="0"/>
              </a:rPr>
              <a:t>Malaria (</a:t>
            </a:r>
            <a:r>
              <a:rPr lang="en-US" sz="2000" i="1" kern="0" dirty="0">
                <a:latin typeface="Arial" charset="0"/>
              </a:rPr>
              <a:t>Plasmodium</a:t>
            </a:r>
            <a:r>
              <a:rPr lang="en-US" sz="2000" kern="0" dirty="0">
                <a:latin typeface="Arial" charset="0"/>
              </a:rPr>
              <a:t>)</a:t>
            </a:r>
          </a:p>
          <a:p>
            <a:pPr marL="703263" lvl="1" indent="-346075">
              <a:lnSpc>
                <a:spcPct val="90000"/>
              </a:lnSpc>
            </a:pPr>
            <a:r>
              <a:rPr lang="en-US" sz="2000" kern="0" dirty="0">
                <a:latin typeface="Arial" charset="0"/>
              </a:rPr>
              <a:t>toxoplasmosis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19881"/>
            <a:ext cx="4495800" cy="549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9080" y="2529681"/>
            <a:ext cx="3116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Arial" pitchFamily="34" charset="0"/>
              <a:buChar char="•"/>
            </a:pPr>
            <a:r>
              <a:rPr lang="en-US" sz="2400" dirty="0"/>
              <a:t>Engulfed      (phagocytosis)</a:t>
            </a:r>
          </a:p>
          <a:p>
            <a:pPr marL="346075" indent="-346075">
              <a:buFont typeface="Arial" pitchFamily="34" charset="0"/>
              <a:buChar char="•"/>
            </a:pPr>
            <a:r>
              <a:rPr lang="en-US" sz="2400" dirty="0"/>
              <a:t>Initially symbiosis</a:t>
            </a:r>
          </a:p>
          <a:p>
            <a:pPr marL="346075" indent="-346075">
              <a:buFont typeface="Arial" pitchFamily="34" charset="0"/>
              <a:buChar char="•"/>
            </a:pPr>
            <a:r>
              <a:rPr lang="en-US" sz="2400" dirty="0"/>
              <a:t>Dependence</a:t>
            </a:r>
          </a:p>
          <a:p>
            <a:pPr marL="346075" indent="-346075">
              <a:buFont typeface="Arial" pitchFamily="34" charset="0"/>
              <a:buChar char="•"/>
            </a:pPr>
            <a:r>
              <a:rPr lang="en-US" sz="2400" dirty="0"/>
              <a:t>Gene transfer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13050-CDC9-4F2C-877B-136BEC103086}"/>
              </a:ext>
            </a:extLst>
          </p:cNvPr>
          <p:cNvSpPr txBox="1"/>
          <p:nvPr/>
        </p:nvSpPr>
        <p:spPr>
          <a:xfrm>
            <a:off x="4987926" y="312976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Review: Evolution of Compartmentalization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6600"/>
                </a:solidFill>
              </a:rPr>
              <a:t>Stage 2?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5E8E2-EEBD-451E-8C00-F17AC877324E}"/>
              </a:ext>
            </a:extLst>
          </p:cNvPr>
          <p:cNvSpPr txBox="1"/>
          <p:nvPr/>
        </p:nvSpPr>
        <p:spPr>
          <a:xfrm>
            <a:off x="4149725" y="6492081"/>
            <a:ext cx="563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Work with the person next to you and try and determine what “benefits” each organism is getting during the symbiotic event</a:t>
            </a:r>
          </a:p>
        </p:txBody>
      </p:sp>
    </p:spTree>
    <p:extLst>
      <p:ext uri="{BB962C8B-B14F-4D97-AF65-F5344CB8AC3E}">
        <p14:creationId xmlns:p14="http://schemas.microsoft.com/office/powerpoint/2010/main" val="766894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7726" y="268507"/>
            <a:ext cx="4148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Plasmodium</a:t>
            </a:r>
            <a:r>
              <a:rPr lang="en-US" sz="3200" dirty="0"/>
              <a:t> life-cycle</a:t>
            </a:r>
          </a:p>
        </p:txBody>
      </p:sp>
      <p:pic>
        <p:nvPicPr>
          <p:cNvPr id="1026" name="Picture 2" descr="http://www.nature.com/scitable/content/ne0000/ne0000/ne0000/ne0000/14465535/su_nrg2126-f1_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63" y="1005681"/>
            <a:ext cx="914271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1125" y="167482"/>
            <a:ext cx="1683474" cy="1240235"/>
            <a:chOff x="16532" y="0"/>
            <a:chExt cx="1683474" cy="1240235"/>
          </a:xfrm>
        </p:grpSpPr>
        <p:sp>
          <p:nvSpPr>
            <p:cNvPr id="5" name="TextBox 4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Apicomplexa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421CAC-C0DD-A1EC-33EE-ED3F8EAC2BCD}"/>
              </a:ext>
            </a:extLst>
          </p:cNvPr>
          <p:cNvSpPr txBox="1"/>
          <p:nvPr/>
        </p:nvSpPr>
        <p:spPr>
          <a:xfrm>
            <a:off x="263525" y="5349081"/>
            <a:ext cx="679602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HW: Draw Plasmodium (26.7)</a:t>
            </a:r>
          </a:p>
        </p:txBody>
      </p:sp>
    </p:spTree>
    <p:extLst>
      <p:ext uri="{BB962C8B-B14F-4D97-AF65-F5344CB8AC3E}">
        <p14:creationId xmlns:p14="http://schemas.microsoft.com/office/powerpoint/2010/main" val="32906898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1925" y="323334"/>
            <a:ext cx="7151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Phylum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Ciliophora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 descr="http://water.me.vccs.edu/courses/ENV295Micro/clipart/paramecium_stai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" y="1636316"/>
            <a:ext cx="5562709" cy="36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1125" y="91281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Alveolata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Ciliophora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01B075-A5D0-427C-AC9B-CA3137CE0E71}"/>
              </a:ext>
            </a:extLst>
          </p:cNvPr>
          <p:cNvSpPr txBox="1"/>
          <p:nvPr/>
        </p:nvSpPr>
        <p:spPr>
          <a:xfrm>
            <a:off x="6381090" y="1462881"/>
            <a:ext cx="3472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Unicellular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 synapomorphies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CBF7B-1F05-DA38-89D8-DDAFB93829E6}"/>
              </a:ext>
            </a:extLst>
          </p:cNvPr>
          <p:cNvSpPr txBox="1"/>
          <p:nvPr/>
        </p:nvSpPr>
        <p:spPr>
          <a:xfrm>
            <a:off x="111125" y="5120481"/>
            <a:ext cx="7214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live </a:t>
            </a:r>
            <a:r>
              <a:rPr lang="en-US" sz="3200" i="1" dirty="0">
                <a:solidFill>
                  <a:srgbClr val="FF0000"/>
                </a:solidFill>
              </a:rPr>
              <a:t>Paramecium </a:t>
            </a:r>
            <a:r>
              <a:rPr lang="en-US" sz="3200" dirty="0">
                <a:solidFill>
                  <a:srgbClr val="FF0000"/>
                </a:solidFill>
              </a:rPr>
              <a:t>(26.5)</a:t>
            </a:r>
          </a:p>
          <a:p>
            <a:r>
              <a:rPr lang="en-US" sz="3200" dirty="0">
                <a:solidFill>
                  <a:srgbClr val="FF0000"/>
                </a:solidFill>
              </a:rPr>
              <a:t>HW: Paramecium in conjugation (26.4)</a:t>
            </a:r>
          </a:p>
        </p:txBody>
      </p:sp>
      <p:pic>
        <p:nvPicPr>
          <p:cNvPr id="7" name="Picture 6" descr="A picture containing enamel&#10;&#10;Description automatically generated">
            <a:extLst>
              <a:ext uri="{FF2B5EF4-FFF2-40B4-BE49-F238E27FC236}">
                <a16:creationId xmlns:a16="http://schemas.microsoft.com/office/drawing/2014/main" id="{13E14AB0-960F-2371-FA72-AAAC84631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01" y="2524363"/>
            <a:ext cx="4177599" cy="27864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cademic.pgcc.edu/%7Ekroberts/Lecture/Chapter%203/03-28_Flag-Cil-Motion_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7" b="12860"/>
          <a:stretch/>
        </p:blipFill>
        <p:spPr bwMode="auto">
          <a:xfrm>
            <a:off x="51911" y="502891"/>
            <a:ext cx="8250624" cy="263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5" y="3871119"/>
            <a:ext cx="4114800" cy="1020762"/>
          </a:xfrm>
        </p:spPr>
        <p:txBody>
          <a:bodyPr/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The eukaryotic flagella (and cilia)</a:t>
            </a:r>
          </a:p>
        </p:txBody>
      </p:sp>
      <p:pic>
        <p:nvPicPr>
          <p:cNvPr id="1028" name="Picture 4" descr="http://www.brooklyn.cuny.edu/bc/ahp/LAD/C6/graphics/C6_Flagellum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799510"/>
            <a:ext cx="2895600" cy="42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2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215" y="315989"/>
            <a:ext cx="7310709" cy="61349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Superphylum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Stramenopila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64516" name="Picture 2" descr="Cymbella_turgidu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b="2581"/>
          <a:stretch/>
        </p:blipFill>
        <p:spPr bwMode="auto">
          <a:xfrm>
            <a:off x="5564756" y="1310481"/>
            <a:ext cx="2741294" cy="457315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37" descr="251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b="10886"/>
          <a:stretch>
            <a:fillRect/>
          </a:stretch>
        </p:blipFill>
        <p:spPr bwMode="auto">
          <a:xfrm>
            <a:off x="481630" y="3176703"/>
            <a:ext cx="4343182" cy="287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 descr="fores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6465" r="26584" b="11441"/>
          <a:stretch/>
        </p:blipFill>
        <p:spPr bwMode="auto">
          <a:xfrm>
            <a:off x="8433756" y="1192971"/>
            <a:ext cx="2489439" cy="463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1125" y="70246"/>
            <a:ext cx="1683474" cy="1240235"/>
            <a:chOff x="16532" y="0"/>
            <a:chExt cx="1683474" cy="1240235"/>
          </a:xfrm>
        </p:grpSpPr>
        <p:sp>
          <p:nvSpPr>
            <p:cNvPr id="13" name="TextBox 12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67" y="1987808"/>
            <a:ext cx="5969275" cy="411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320A3-B790-4CFD-98C6-9B71DD737A6E}"/>
              </a:ext>
            </a:extLst>
          </p:cNvPr>
          <p:cNvSpPr txBox="1"/>
          <p:nvPr/>
        </p:nvSpPr>
        <p:spPr>
          <a:xfrm>
            <a:off x="412609" y="1754148"/>
            <a:ext cx="434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3 clades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1 uniting synapomorphy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riweb.org/ed/pgws/systems/images/dia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0545"/>
            <a:ext cx="3124200" cy="29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70798" y="15081"/>
            <a:ext cx="5895251" cy="16145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Phylum: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Gyrista</a:t>
            </a:r>
            <a:br>
              <a:rPr lang="en-US" sz="4000" dirty="0">
                <a:solidFill>
                  <a:srgbClr val="00B050"/>
                </a:solidFill>
                <a:latin typeface="Arial" charset="0"/>
              </a:rPr>
            </a:br>
            <a:r>
              <a:rPr lang="en-US" sz="4000" dirty="0">
                <a:solidFill>
                  <a:srgbClr val="FF0000"/>
                </a:solidFill>
                <a:latin typeface="Arial" charset="0"/>
              </a:rPr>
              <a:t>Class: Bacillariophyceae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325" y="171006"/>
            <a:ext cx="1683474" cy="1240235"/>
            <a:chOff x="16532" y="0"/>
            <a:chExt cx="1683474" cy="1240235"/>
          </a:xfrm>
        </p:grpSpPr>
        <p:sp>
          <p:nvSpPr>
            <p:cNvPr id="12" name="TextBox 11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Ochrophyta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B3CFB5-85BD-480C-83F0-558529F522BB}"/>
              </a:ext>
            </a:extLst>
          </p:cNvPr>
          <p:cNvSpPr txBox="1"/>
          <p:nvPr/>
        </p:nvSpPr>
        <p:spPr>
          <a:xfrm>
            <a:off x="492125" y="1629653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Unicellular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Marine &amp; freshwater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Chlorophylls a &amp; c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2-part silica shell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Movement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6600"/>
                </a:solidFill>
              </a:rPr>
              <a:t>Asexual except when?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Environmentally and economically important</a:t>
            </a:r>
          </a:p>
        </p:txBody>
      </p:sp>
      <p:pic>
        <p:nvPicPr>
          <p:cNvPr id="16" name="Picture 2" descr="http://ars.els-cdn.com/content/image/1-s2.0-S016777990900002X-gr2.jpg">
            <a:extLst>
              <a:ext uri="{FF2B5EF4-FFF2-40B4-BE49-F238E27FC236}">
                <a16:creationId xmlns:a16="http://schemas.microsoft.com/office/drawing/2014/main" id="{993600DA-6A85-49FA-B2CE-B3382C9CA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3029" r="20398" b="6055"/>
          <a:stretch/>
        </p:blipFill>
        <p:spPr bwMode="auto">
          <a:xfrm>
            <a:off x="4795141" y="2834809"/>
            <a:ext cx="3555728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61A7E-F54B-2A6F-6947-B30263596F30}"/>
              </a:ext>
            </a:extLst>
          </p:cNvPr>
          <p:cNvSpPr txBox="1"/>
          <p:nvPr/>
        </p:nvSpPr>
        <p:spPr>
          <a:xfrm>
            <a:off x="111125" y="5501481"/>
            <a:ext cx="848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HW: Wet Mount of Diatomaceous earth (25.8)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ciencephoto.com/image/15785/large/B3050076-LM_of_mixed_diatoms-SP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1"/>
          <a:stretch/>
        </p:blipFill>
        <p:spPr bwMode="auto">
          <a:xfrm>
            <a:off x="6435725" y="2882040"/>
            <a:ext cx="4343400" cy="326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664325" y="111551"/>
            <a:ext cx="274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Radial &amp; Bilaterally Symmetrical</a:t>
            </a:r>
          </a:p>
        </p:txBody>
      </p:sp>
      <p:pic>
        <p:nvPicPr>
          <p:cNvPr id="4" name="Picture 8" descr="rav65819_29_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3685" r="7432" b="12150"/>
          <a:stretch/>
        </p:blipFill>
        <p:spPr bwMode="auto">
          <a:xfrm>
            <a:off x="808065" y="1716041"/>
            <a:ext cx="4520531" cy="36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7B01B1-CA4E-4120-96C9-6F66D7B70BCC}"/>
              </a:ext>
            </a:extLst>
          </p:cNvPr>
          <p:cNvGrpSpPr/>
          <p:nvPr/>
        </p:nvGrpSpPr>
        <p:grpSpPr>
          <a:xfrm>
            <a:off x="187325" y="171006"/>
            <a:ext cx="1683474" cy="1240235"/>
            <a:chOff x="16532" y="0"/>
            <a:chExt cx="1683474" cy="124023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52C9EB-1E75-4C3F-9AEF-E0BB00CA9C99}"/>
                </a:ext>
              </a:extLst>
            </p:cNvPr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4127DF-BFD8-4BDA-89E7-8372AEAA4404}"/>
                </a:ext>
              </a:extLst>
            </p:cNvPr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F315A1-3961-4F4A-81B1-40BF6CFD8713}"/>
                </a:ext>
              </a:extLst>
            </p:cNvPr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832A1F-BFE9-4CB2-AC00-AF02C62A2FF1}"/>
                </a:ext>
              </a:extLst>
            </p:cNvPr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Bacillariophyta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80A517-5609-CD7E-D44A-9DC837E4A9C7}"/>
              </a:ext>
            </a:extLst>
          </p:cNvPr>
          <p:cNvSpPr txBox="1"/>
          <p:nvPr/>
        </p:nvSpPr>
        <p:spPr>
          <a:xfrm>
            <a:off x="111125" y="5501481"/>
            <a:ext cx="576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Marine diatoms (25.8)</a:t>
            </a:r>
          </a:p>
        </p:txBody>
      </p:sp>
      <p:pic>
        <p:nvPicPr>
          <p:cNvPr id="10242" name="Picture 2" descr="http://ars.els-cdn.com/content/image/1-s2.0-S016777990900002X-g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3029" r="20398" b="6055"/>
          <a:stretch/>
        </p:blipFill>
        <p:spPr bwMode="auto">
          <a:xfrm>
            <a:off x="5882160" y="-199479"/>
            <a:ext cx="4343401" cy="32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9925" y="91281"/>
            <a:ext cx="88381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Phylum: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</a:rPr>
              <a:t>Gyrista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400" dirty="0">
                <a:solidFill>
                  <a:srgbClr val="FF0000"/>
                </a:solidFill>
              </a:rPr>
              <a:t>Class: Phaeophyta (Brown Algae)</a:t>
            </a:r>
          </a:p>
        </p:txBody>
      </p:sp>
      <p:pic>
        <p:nvPicPr>
          <p:cNvPr id="11" name="Picture 4" descr="2514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 b="11712"/>
          <a:stretch/>
        </p:blipFill>
        <p:spPr bwMode="auto">
          <a:xfrm>
            <a:off x="4149725" y="1465599"/>
            <a:ext cx="3124200" cy="455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2514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" b="17282"/>
          <a:stretch/>
        </p:blipFill>
        <p:spPr bwMode="auto">
          <a:xfrm>
            <a:off x="7502525" y="1368988"/>
            <a:ext cx="3275568" cy="47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4051" y="70246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Phaeophyta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705418-3E9A-4CCC-A5C8-A0806C62893A}"/>
              </a:ext>
            </a:extLst>
          </p:cNvPr>
          <p:cNvSpPr txBox="1"/>
          <p:nvPr/>
        </p:nvSpPr>
        <p:spPr>
          <a:xfrm>
            <a:off x="225425" y="1474742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Marine (</a:t>
            </a:r>
            <a:r>
              <a:rPr lang="en-US" sz="2400" dirty="0">
                <a:solidFill>
                  <a:srgbClr val="FF6600"/>
                </a:solidFill>
              </a:rPr>
              <a:t>what habitats?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Multicellular but no differentiation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Chlorophyll a &amp; c + accessory pigment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Environmentally and economically very important – </a:t>
            </a:r>
            <a:r>
              <a:rPr lang="en-US" sz="2400" dirty="0">
                <a:solidFill>
                  <a:srgbClr val="FF66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69153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00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/>
          <a:stretch/>
        </p:blipFill>
        <p:spPr bwMode="auto">
          <a:xfrm>
            <a:off x="1376364" y="154379"/>
            <a:ext cx="8137525" cy="594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37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laminaria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7" y="2437185"/>
            <a:ext cx="3922403" cy="265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Nereocys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83" y="-3970"/>
            <a:ext cx="372745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kf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 bwMode="auto">
          <a:xfrm>
            <a:off x="4079516" y="2083974"/>
            <a:ext cx="2810585" cy="30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3849381" y="1934369"/>
            <a:ext cx="1751013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err="1">
                <a:solidFill>
                  <a:schemeClr val="tx1"/>
                </a:solidFill>
              </a:rPr>
              <a:t>Laminaria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8858704" y="4762108"/>
            <a:ext cx="2044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err="1">
                <a:solidFill>
                  <a:schemeClr val="tx1"/>
                </a:solidFill>
              </a:rPr>
              <a:t>Nereocystis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t0.gstatic.com/images?q=tbn:ANd9GcSNuXMNrG0qtFpNVDQHn9greEyBgcjmPpLthFngBiGyGrfRBNdo0Dre_5o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93" y="-397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60354" y="91281"/>
            <a:ext cx="1683474" cy="1240235"/>
            <a:chOff x="16532" y="0"/>
            <a:chExt cx="1683474" cy="1240235"/>
          </a:xfrm>
        </p:grpSpPr>
        <p:sp>
          <p:nvSpPr>
            <p:cNvPr id="13" name="TextBox 12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Phaeophyta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571EB0-B60F-49CA-AA66-D8D646E0439C}"/>
              </a:ext>
            </a:extLst>
          </p:cNvPr>
          <p:cNvSpPr txBox="1"/>
          <p:nvPr/>
        </p:nvSpPr>
        <p:spPr>
          <a:xfrm>
            <a:off x="800363" y="1737726"/>
            <a:ext cx="221727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E8CF2-C8F0-6673-8BFE-9B88CF3439A0}"/>
              </a:ext>
            </a:extLst>
          </p:cNvPr>
          <p:cNvSpPr txBox="1"/>
          <p:nvPr/>
        </p:nvSpPr>
        <p:spPr>
          <a:xfrm>
            <a:off x="204771" y="5390893"/>
            <a:ext cx="9785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HW: draw brown algae, observe food products (25.5)</a:t>
            </a:r>
          </a:p>
        </p:txBody>
      </p:sp>
    </p:spTree>
    <p:extLst>
      <p:ext uri="{BB962C8B-B14F-4D97-AF65-F5344CB8AC3E}">
        <p14:creationId xmlns:p14="http://schemas.microsoft.com/office/powerpoint/2010/main" val="3157386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kelpharvester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29" y="1413816"/>
            <a:ext cx="81375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://www.think-tasmania.com/wp-content/uploads/kelp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6012" r="10649" b="16276"/>
          <a:stretch/>
        </p:blipFill>
        <p:spPr bwMode="auto">
          <a:xfrm>
            <a:off x="33935" y="26655"/>
            <a:ext cx="3125775" cy="25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1726" y="389385"/>
            <a:ext cx="441178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Commercial Uses?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377" y="3761728"/>
            <a:ext cx="190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https://www.youtube.com/watch?v=xenNqCbTMbI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847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354013"/>
            <a:ext cx="444817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www.microscopy-uk.org.uk/mag/imgmar99/polys7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5"/>
          <a:stretch/>
        </p:blipFill>
        <p:spPr bwMode="auto">
          <a:xfrm rot="16200000">
            <a:off x="982568" y="393795"/>
            <a:ext cx="1843881" cy="1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upload.wikimedia.org/wikipedia/commons/thumb/8/8e/Kelp-forest-Monterey.jpg/220px-Kelp-forest-Montere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6" b="276"/>
          <a:stretch/>
        </p:blipFill>
        <p:spPr bwMode="auto">
          <a:xfrm>
            <a:off x="2415763" y="1"/>
            <a:ext cx="1041649" cy="184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1896062" y="3066143"/>
            <a:ext cx="519701" cy="10637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457411" y="167481"/>
            <a:ext cx="463714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http://www.fcps.edu/islandcreekes/ecology/Plants/Green%20Algae/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22621" r="35684" b="18330"/>
          <a:stretch/>
        </p:blipFill>
        <p:spPr bwMode="auto">
          <a:xfrm>
            <a:off x="1376362" y="1843881"/>
            <a:ext cx="1039401" cy="12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1711325" y="3066144"/>
            <a:ext cx="596986" cy="12557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AF3B843-1519-4B01-B571-B256A9B61480}"/>
              </a:ext>
            </a:extLst>
          </p:cNvPr>
          <p:cNvSpPr txBox="1"/>
          <p:nvPr/>
        </p:nvSpPr>
        <p:spPr>
          <a:xfrm>
            <a:off x="3608439" y="4896074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Work with the person next to you and identify the “benefits” for each organism during this symbiotic event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67875-C3E2-4E5F-9278-65CB08D64625}"/>
              </a:ext>
            </a:extLst>
          </p:cNvPr>
          <p:cNvSpPr txBox="1"/>
          <p:nvPr/>
        </p:nvSpPr>
        <p:spPr>
          <a:xfrm>
            <a:off x="5142548" y="2865764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Review: Evolution of Compartmentalization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6600"/>
                </a:solidFill>
              </a:rPr>
              <a:t>Stage 3?</a:t>
            </a:r>
          </a:p>
        </p:txBody>
      </p:sp>
    </p:spTree>
    <p:extLst>
      <p:ext uri="{BB962C8B-B14F-4D97-AF65-F5344CB8AC3E}">
        <p14:creationId xmlns:p14="http://schemas.microsoft.com/office/powerpoint/2010/main" val="3679133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3199" y="304153"/>
            <a:ext cx="631752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Phylum: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Oomycota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(Water Molds)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125" y="128928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Stramenopila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Oomycota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9" name="Picture 2" descr="http://upload.wikimedia.org/wikipedia/commons/1/1a/Water_mo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8288" r="23945" b="17123"/>
          <a:stretch/>
        </p:blipFill>
        <p:spPr bwMode="auto">
          <a:xfrm>
            <a:off x="1330325" y="3590778"/>
            <a:ext cx="2745077" cy="24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My Pictures\Taricha\DSC_0009.JPG">
            <a:extLst>
              <a:ext uri="{FF2B5EF4-FFF2-40B4-BE49-F238E27FC236}">
                <a16:creationId xmlns:a16="http://schemas.microsoft.com/office/drawing/2014/main" id="{48C4367A-33C8-4523-B270-2D27D1DF5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r="11681"/>
          <a:stretch/>
        </p:blipFill>
        <p:spPr bwMode="auto">
          <a:xfrm>
            <a:off x="5673725" y="1843882"/>
            <a:ext cx="5216526" cy="421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My Pictures\Taricha\DSCF3276.jpg">
            <a:extLst>
              <a:ext uri="{FF2B5EF4-FFF2-40B4-BE49-F238E27FC236}">
                <a16:creationId xmlns:a16="http://schemas.microsoft.com/office/drawing/2014/main" id="{629B659D-78FB-48ED-A9FA-8DE93051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-8362"/>
            <a:ext cx="2516454" cy="18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94BC3-6EC0-4B4F-898D-BDDA18494730}"/>
              </a:ext>
            </a:extLst>
          </p:cNvPr>
          <p:cNvSpPr txBox="1"/>
          <p:nvPr/>
        </p:nvSpPr>
        <p:spPr>
          <a:xfrm>
            <a:off x="234724" y="1658977"/>
            <a:ext cx="52104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Formerly fungus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200" dirty="0"/>
              <a:t>Parasites or </a:t>
            </a:r>
            <a:r>
              <a:rPr lang="en-US" sz="2200" dirty="0">
                <a:solidFill>
                  <a:srgbClr val="FF6600"/>
                </a:solidFill>
              </a:rPr>
              <a:t>saprobes?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Characteristics: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Complex life-cycle – M &amp; F structures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Aquatic or damp terrestrial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issouririverflyfishers.com/app/webroot/userfiles/140/Image/infectedbrownon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5565"/>
          <a:stretch/>
        </p:blipFill>
        <p:spPr bwMode="auto">
          <a:xfrm>
            <a:off x="1376363" y="2943108"/>
            <a:ext cx="4373562" cy="318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2" descr="Saprolegnia_01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"/>
            <a:ext cx="4724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jungle_fungus"/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05" y="-1"/>
            <a:ext cx="3990975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1539" y="2115875"/>
            <a:ext cx="4067175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https://www.youtube.com/watch?v=0nOAQAZqvsw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C50BF-7FE7-4332-B9C7-F8DDCE79BC89}"/>
              </a:ext>
            </a:extLst>
          </p:cNvPr>
          <p:cNvSpPr txBox="1"/>
          <p:nvPr/>
        </p:nvSpPr>
        <p:spPr>
          <a:xfrm>
            <a:off x="1981677" y="243682"/>
            <a:ext cx="69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Potato Blight: </a:t>
            </a:r>
            <a:r>
              <a:rPr lang="en-US" sz="3200" i="1" dirty="0">
                <a:solidFill>
                  <a:srgbClr val="202124"/>
                </a:solidFill>
                <a:latin typeface="Roboto"/>
              </a:rPr>
              <a:t>Phytophthora </a:t>
            </a:r>
            <a:r>
              <a:rPr lang="en-US" sz="3200" i="1" dirty="0" err="1">
                <a:solidFill>
                  <a:srgbClr val="202124"/>
                </a:solidFill>
                <a:latin typeface="Roboto"/>
              </a:rPr>
              <a:t>infestans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041542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692" y="77763"/>
            <a:ext cx="3276599" cy="1817271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Rhodophyta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(red algae)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1506" name="Picture 2" descr="http://www.dnrec.state.de.us/MacroAlgae/Images/RedW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06" y="4249141"/>
            <a:ext cx="2661416" cy="18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11125" y="107411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Rhodophtya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44" y="119030"/>
            <a:ext cx="5424632" cy="33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344DB8-9806-4114-A998-54558C0E3E15}"/>
              </a:ext>
            </a:extLst>
          </p:cNvPr>
          <p:cNvSpPr txBox="1"/>
          <p:nvPr/>
        </p:nvSpPr>
        <p:spPr>
          <a:xfrm>
            <a:off x="7667676" y="3504993"/>
            <a:ext cx="266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Why is it red?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F9C1D-BDE5-4957-958F-60727345FD7F}"/>
              </a:ext>
            </a:extLst>
          </p:cNvPr>
          <p:cNvSpPr/>
          <p:nvPr/>
        </p:nvSpPr>
        <p:spPr bwMode="auto">
          <a:xfrm>
            <a:off x="7702706" y="145539"/>
            <a:ext cx="1784316" cy="311838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45B16-73FE-4EF1-B27E-6DF056F58EB9}"/>
              </a:ext>
            </a:extLst>
          </p:cNvPr>
          <p:cNvSpPr/>
          <p:nvPr/>
        </p:nvSpPr>
        <p:spPr bwMode="auto">
          <a:xfrm>
            <a:off x="6131493" y="145539"/>
            <a:ext cx="942040" cy="314489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D4AC3-6934-4B19-A560-B249EC0644A9}"/>
              </a:ext>
            </a:extLst>
          </p:cNvPr>
          <p:cNvSpPr/>
          <p:nvPr/>
        </p:nvSpPr>
        <p:spPr bwMode="auto">
          <a:xfrm>
            <a:off x="7020668" y="146783"/>
            <a:ext cx="749324" cy="314489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DF524-1ACF-4ABE-862D-56520D608DE4}"/>
              </a:ext>
            </a:extLst>
          </p:cNvPr>
          <p:cNvSpPr txBox="1"/>
          <p:nvPr/>
        </p:nvSpPr>
        <p:spPr>
          <a:xfrm>
            <a:off x="260148" y="1486637"/>
            <a:ext cx="42836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Warm marine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Multicellular but no differentiation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Chlorophyll a &amp; d + carotenoids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Environmentally and economically important – </a:t>
            </a:r>
            <a:r>
              <a:rPr lang="en-US" sz="2400" dirty="0">
                <a:solidFill>
                  <a:srgbClr val="FF6600"/>
                </a:solidFill>
              </a:rPr>
              <a:t>Why?</a:t>
            </a:r>
          </a:p>
        </p:txBody>
      </p:sp>
      <p:pic>
        <p:nvPicPr>
          <p:cNvPr id="17" name="Picture 2" descr="http://blog.fatfreevegan.com/images/cabbage-nori.jpg">
            <a:extLst>
              <a:ext uri="{FF2B5EF4-FFF2-40B4-BE49-F238E27FC236}">
                <a16:creationId xmlns:a16="http://schemas.microsoft.com/office/drawing/2014/main" id="{E6A064FE-0FB2-4BED-85F9-FC1AE4B1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163352"/>
            <a:ext cx="1744413" cy="13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s.cmu.edu/%7Ecap/pictures/myreef/coralline/6.jpg">
            <a:extLst>
              <a:ext uri="{FF2B5EF4-FFF2-40B4-BE49-F238E27FC236}">
                <a16:creationId xmlns:a16="http://schemas.microsoft.com/office/drawing/2014/main" id="{39FFEFA9-381A-4F11-9AD9-EB03407C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82" y="3478920"/>
            <a:ext cx="2732525" cy="19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D93C3-CDB4-3830-F4F4-7E75EC58EB42}"/>
              </a:ext>
            </a:extLst>
          </p:cNvPr>
          <p:cNvSpPr txBox="1"/>
          <p:nvPr/>
        </p:nvSpPr>
        <p:spPr>
          <a:xfrm>
            <a:off x="34925" y="5033863"/>
            <a:ext cx="5152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EAT: Nori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DRAW: </a:t>
            </a:r>
            <a:r>
              <a:rPr lang="en-US" sz="3200" i="1" dirty="0" err="1">
                <a:solidFill>
                  <a:srgbClr val="FF0000"/>
                </a:solidFill>
              </a:rPr>
              <a:t>Polysiphiona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(25.7)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30526" y="319881"/>
            <a:ext cx="3505199" cy="764404"/>
          </a:xfrm>
        </p:spPr>
        <p:txBody>
          <a:bodyPr/>
          <a:lstStyle/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Chlorophyta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125" y="88893"/>
            <a:ext cx="1683474" cy="1240235"/>
            <a:chOff x="16532" y="0"/>
            <a:chExt cx="1683474" cy="1240235"/>
          </a:xfrm>
        </p:grpSpPr>
        <p:sp>
          <p:nvSpPr>
            <p:cNvPr id="9" name="TextBox 8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Chlorophyta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098" name="Picture 2" descr="http://www.microscopy-uk.org.uk/mag/imagsmall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73" y="2797195"/>
            <a:ext cx="4819936" cy="33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rcentral.mbl.edu/msr/rawdata/viewable/chlamydomonas2_tk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31" y="-99663"/>
            <a:ext cx="3428719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AEAB1-2115-4226-A090-321EC866C799}"/>
              </a:ext>
            </a:extLst>
          </p:cNvPr>
          <p:cNvSpPr txBox="1"/>
          <p:nvPr/>
        </p:nvSpPr>
        <p:spPr>
          <a:xfrm>
            <a:off x="260149" y="1486637"/>
            <a:ext cx="5489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Freshwater &gt; Marine &gt; Terrestrial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Unicellular &amp; multicellular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Chlorophyll a &amp; b + carotenoids (</a:t>
            </a:r>
            <a:r>
              <a:rPr lang="en-US" sz="2400" dirty="0">
                <a:solidFill>
                  <a:srgbClr val="FF6600"/>
                </a:solidFill>
              </a:rPr>
              <a:t>who else?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Model organism for the evolution of multicellularity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5" name="Picture 2" descr="Image result for evolution of multicellularity&quot;">
            <a:extLst>
              <a:ext uri="{FF2B5EF4-FFF2-40B4-BE49-F238E27FC236}">
                <a16:creationId xmlns:a16="http://schemas.microsoft.com/office/drawing/2014/main" id="{262274EC-FB2F-45E2-9B91-F6F044C75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9" y="3711340"/>
            <a:ext cx="5638800" cy="22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2867E0-00E2-4BB9-9B2F-AF57F5487227}"/>
              </a:ext>
            </a:extLst>
          </p:cNvPr>
          <p:cNvSpPr/>
          <p:nvPr/>
        </p:nvSpPr>
        <p:spPr bwMode="auto">
          <a:xfrm>
            <a:off x="1025525" y="3794961"/>
            <a:ext cx="3581400" cy="17065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4660" y="396670"/>
            <a:ext cx="3505199" cy="764404"/>
          </a:xfrm>
        </p:spPr>
        <p:txBody>
          <a:bodyPr/>
          <a:lstStyle/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Chlorophyta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125" y="88893"/>
            <a:ext cx="1683474" cy="1240235"/>
            <a:chOff x="16532" y="0"/>
            <a:chExt cx="1683474" cy="1240235"/>
          </a:xfrm>
        </p:grpSpPr>
        <p:sp>
          <p:nvSpPr>
            <p:cNvPr id="9" name="TextBox 8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Chlorophyta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098" name="Picture 2" descr="http://www.microscopy-uk.org.uk/mag/imagsmall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73" y="2797195"/>
            <a:ext cx="4819936" cy="33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rcentral.mbl.edu/msr/rawdata/viewable/chlamydomonas2_tk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31" y="-99663"/>
            <a:ext cx="3428719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AEAB1-2115-4226-A090-321EC866C799}"/>
              </a:ext>
            </a:extLst>
          </p:cNvPr>
          <p:cNvSpPr txBox="1"/>
          <p:nvPr/>
        </p:nvSpPr>
        <p:spPr>
          <a:xfrm>
            <a:off x="334661" y="1658218"/>
            <a:ext cx="548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DRAW ONE, HW ONE: 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Chlamydomonas (25.1)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Spirogyra (25.3)</a:t>
            </a:r>
          </a:p>
        </p:txBody>
      </p:sp>
      <p:pic>
        <p:nvPicPr>
          <p:cNvPr id="15" name="Picture 2" descr="Image result for evolution of multicellularity&quot;">
            <a:extLst>
              <a:ext uri="{FF2B5EF4-FFF2-40B4-BE49-F238E27FC236}">
                <a16:creationId xmlns:a16="http://schemas.microsoft.com/office/drawing/2014/main" id="{262274EC-FB2F-45E2-9B91-F6F044C75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9" y="3711340"/>
            <a:ext cx="5638800" cy="22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50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7202" y="288627"/>
            <a:ext cx="3535363" cy="10207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Foraminifera</a:t>
            </a:r>
          </a:p>
        </p:txBody>
      </p:sp>
      <p:pic>
        <p:nvPicPr>
          <p:cNvPr id="122884" name="Picture 5" descr="COTE_live_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39" y="3689366"/>
            <a:ext cx="3689613" cy="243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6" descr="0758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 r="36211"/>
          <a:stretch/>
        </p:blipFill>
        <p:spPr bwMode="auto">
          <a:xfrm rot="5400000">
            <a:off x="7003291" y="-312058"/>
            <a:ext cx="3596482" cy="41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0154" y="134739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Foraminifera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12DB232-79FE-4B17-9318-63B198A6D4D4}"/>
              </a:ext>
            </a:extLst>
          </p:cNvPr>
          <p:cNvSpPr txBox="1"/>
          <p:nvPr/>
        </p:nvSpPr>
        <p:spPr>
          <a:xfrm>
            <a:off x="90153" y="1711678"/>
            <a:ext cx="68027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Marine and freshwater (few) heterotrophs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Planktonic and seafloor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Internal shell</a:t>
            </a:r>
          </a:p>
          <a:p>
            <a:pPr marL="801688" lvl="1" indent="-344488">
              <a:buFont typeface="Arial" panose="020B060402020202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</a:rPr>
              <a:t>organic + calcium carbonate</a:t>
            </a:r>
            <a:endParaRPr lang="en-US" sz="2200" dirty="0">
              <a:solidFill>
                <a:srgbClr val="FF6600"/>
              </a:solidFill>
            </a:endParaRP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Projections used for feeding and swimming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Complex life cycle</a:t>
            </a:r>
          </a:p>
        </p:txBody>
      </p:sp>
      <p:pic>
        <p:nvPicPr>
          <p:cNvPr id="16" name="Picture 15" descr="2520a">
            <a:extLst>
              <a:ext uri="{FF2B5EF4-FFF2-40B4-BE49-F238E27FC236}">
                <a16:creationId xmlns:a16="http://schemas.microsoft.com/office/drawing/2014/main" id="{FC9D9103-EEE1-4912-9C53-BCA2E8AFF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b="16026"/>
          <a:stretch/>
        </p:blipFill>
        <p:spPr bwMode="auto">
          <a:xfrm>
            <a:off x="2157202" y="3992197"/>
            <a:ext cx="1805575" cy="154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foraminifera">
            <a:extLst>
              <a:ext uri="{FF2B5EF4-FFF2-40B4-BE49-F238E27FC236}">
                <a16:creationId xmlns:a16="http://schemas.microsoft.com/office/drawing/2014/main" id="{BE67B61F-779A-4400-8947-0A38948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672681"/>
            <a:ext cx="2547927" cy="18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EF282-279B-CA50-5142-558FB6F0B33A}"/>
              </a:ext>
            </a:extLst>
          </p:cNvPr>
          <p:cNvSpPr txBox="1"/>
          <p:nvPr/>
        </p:nvSpPr>
        <p:spPr>
          <a:xfrm>
            <a:off x="202789" y="5573216"/>
            <a:ext cx="548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HW: Foraminifera tests (26.2)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2520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b="10907"/>
          <a:stretch/>
        </p:blipFill>
        <p:spPr bwMode="auto">
          <a:xfrm>
            <a:off x="1887022" y="399058"/>
            <a:ext cx="8892103" cy="55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	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1125" y="91281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Foraminifera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03258" y="248409"/>
            <a:ext cx="3756887" cy="1020763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Actinopoda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(Radiolarians)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9" name="Picture 4" descr="2521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" b="13974"/>
          <a:stretch/>
        </p:blipFill>
        <p:spPr bwMode="auto">
          <a:xfrm rot="5400000">
            <a:off x="7611521" y="2901592"/>
            <a:ext cx="3672683" cy="256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photomacrography.net/forum/userpix/632_ForumA4413u5_17062010_ZS_Nr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7" y="3840579"/>
            <a:ext cx="3001962" cy="22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nikonsmallworld.com/images/gallery2008/fourbythree/12037_1_Wal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15986"/>
          <a:stretch/>
        </p:blipFill>
        <p:spPr bwMode="auto">
          <a:xfrm>
            <a:off x="5825529" y="3840579"/>
            <a:ext cx="2148670" cy="22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1543" y="103451"/>
            <a:ext cx="1683474" cy="1240235"/>
            <a:chOff x="16532" y="0"/>
            <a:chExt cx="1683474" cy="1240235"/>
          </a:xfrm>
        </p:grpSpPr>
        <p:sp>
          <p:nvSpPr>
            <p:cNvPr id="12" name="TextBox 11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Actinopoda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109" descr="1110__19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41" y="103451"/>
            <a:ext cx="2338201" cy="22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FB0EE3-AB6C-4691-A537-81C42E0C5CE4}"/>
              </a:ext>
            </a:extLst>
          </p:cNvPr>
          <p:cNvSpPr txBox="1"/>
          <p:nvPr/>
        </p:nvSpPr>
        <p:spPr>
          <a:xfrm>
            <a:off x="95401" y="1532255"/>
            <a:ext cx="66647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Marine planktonic heterotrophs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Superficially resemble </a:t>
            </a:r>
            <a:r>
              <a:rPr lang="en-US" sz="2400" dirty="0" err="1"/>
              <a:t>foraminiferans</a:t>
            </a:r>
            <a:endParaRPr lang="en-US" sz="2400" dirty="0"/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Silica shell</a:t>
            </a:r>
          </a:p>
          <a:p>
            <a:pPr marL="801688" lvl="1" indent="-344488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</a:rPr>
              <a:t>Also have microtubule extensions</a:t>
            </a:r>
          </a:p>
          <a:p>
            <a:pPr marL="801688" lvl="1" indent="-344488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</a:rPr>
              <a:t>Pseudopods move along rods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Projections used for feeding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1344" y="196159"/>
            <a:ext cx="3505200" cy="990600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Amoebozoa</a:t>
            </a:r>
          </a:p>
        </p:txBody>
      </p:sp>
      <p:pic>
        <p:nvPicPr>
          <p:cNvPr id="133124" name="Picture 4" descr="PCD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/>
          <a:stretch/>
        </p:blipFill>
        <p:spPr bwMode="auto">
          <a:xfrm>
            <a:off x="6975966" y="2542191"/>
            <a:ext cx="3892801" cy="3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252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r="25794" b="14591"/>
          <a:stretch/>
        </p:blipFill>
        <p:spPr bwMode="auto">
          <a:xfrm>
            <a:off x="7937811" y="66778"/>
            <a:ext cx="2986640" cy="2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1125" y="66778"/>
            <a:ext cx="1683474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Amoebozoa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FE5D26-363A-49DF-9F09-A4034EF38057}"/>
              </a:ext>
            </a:extLst>
          </p:cNvPr>
          <p:cNvSpPr txBox="1"/>
          <p:nvPr/>
        </p:nvSpPr>
        <p:spPr>
          <a:xfrm>
            <a:off x="324001" y="1532255"/>
            <a:ext cx="5654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Active heterotrophs (</a:t>
            </a:r>
            <a:r>
              <a:rPr lang="en-US" sz="2400" dirty="0">
                <a:solidFill>
                  <a:srgbClr val="FF6600"/>
                </a:solidFill>
              </a:rPr>
              <a:t>Phagocytic?</a:t>
            </a:r>
            <a:r>
              <a:rPr lang="en-US" sz="2400" dirty="0"/>
              <a:t>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All aquatic environments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 major synapomorphy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6600"/>
                </a:solidFill>
                <a:hlinkClick r:id="rId4"/>
              </a:rPr>
              <a:t>https://www.youtube.com/watch?v=mv6Ehv06mXY</a:t>
            </a:r>
            <a:r>
              <a:rPr lang="en-US" sz="2400" dirty="0"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5874-616C-4B0F-AE68-C843297FD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25" y="3163914"/>
            <a:ext cx="3654568" cy="2158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6B4A8-991E-CA54-F6B6-4CE646F8DBE9}"/>
              </a:ext>
            </a:extLst>
          </p:cNvPr>
          <p:cNvSpPr txBox="1"/>
          <p:nvPr/>
        </p:nvSpPr>
        <p:spPr>
          <a:xfrm>
            <a:off x="204771" y="5450106"/>
            <a:ext cx="5014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DRAW: </a:t>
            </a:r>
            <a:r>
              <a:rPr lang="en-US" sz="3200" i="1" dirty="0">
                <a:solidFill>
                  <a:srgbClr val="FF0000"/>
                </a:solidFill>
              </a:rPr>
              <a:t>Amoeba sp. </a:t>
            </a:r>
            <a:r>
              <a:rPr lang="en-US" sz="3200" dirty="0">
                <a:solidFill>
                  <a:srgbClr val="FF0000"/>
                </a:solidFill>
              </a:rPr>
              <a:t>(26.1)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039" y="226105"/>
            <a:ext cx="57156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Reproduction </a:t>
            </a:r>
            <a:r>
              <a:rPr lang="en-US" sz="2800" b="1" dirty="0"/>
              <a:t>(in Protista)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216" y="1498687"/>
            <a:ext cx="1011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Asexual reproduction is the dominant mechanism</a:t>
            </a:r>
          </a:p>
          <a:p>
            <a:pPr marL="338138" indent="-338138">
              <a:buFont typeface="Arial" pitchFamily="34" charset="0"/>
              <a:buChar char="•"/>
            </a:pPr>
            <a:r>
              <a:rPr lang="en-US" sz="2400" dirty="0">
                <a:solidFill>
                  <a:srgbClr val="FF6600"/>
                </a:solidFill>
              </a:rPr>
              <a:t>What is the mechanism?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5" y="2834481"/>
            <a:ext cx="7924800" cy="28755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85AE9-7DFA-9E04-5E23-623B4784A00A}"/>
              </a:ext>
            </a:extLst>
          </p:cNvPr>
          <p:cNvSpPr/>
          <p:nvPr/>
        </p:nvSpPr>
        <p:spPr bwMode="auto">
          <a:xfrm>
            <a:off x="4606925" y="5120481"/>
            <a:ext cx="3276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286" y="347523"/>
            <a:ext cx="5257799" cy="10207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Dictyostelia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(slime molds)</a:t>
            </a:r>
          </a:p>
        </p:txBody>
      </p:sp>
      <p:pic>
        <p:nvPicPr>
          <p:cNvPr id="17410" name="Picture 2" descr="http://researchfrontiers.uark.edu/plasmodial-Myxomyce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1"/>
          <a:stretch/>
        </p:blipFill>
        <p:spPr bwMode="auto">
          <a:xfrm>
            <a:off x="5566531" y="2314197"/>
            <a:ext cx="5029200" cy="29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uligo septic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3253579"/>
            <a:ext cx="3133461" cy="20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ubifera ferrugin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25967"/>
            <a:ext cx="30099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1125" y="108959"/>
            <a:ext cx="1683474" cy="1240235"/>
            <a:chOff x="16532" y="0"/>
            <a:chExt cx="1683474" cy="1240235"/>
          </a:xfrm>
        </p:grpSpPr>
        <p:sp>
          <p:nvSpPr>
            <p:cNvPr id="12" name="TextBox 11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Dictyostelia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827CC6-A295-417E-A206-251D62691A42}"/>
              </a:ext>
            </a:extLst>
          </p:cNvPr>
          <p:cNvSpPr txBox="1"/>
          <p:nvPr/>
        </p:nvSpPr>
        <p:spPr>
          <a:xfrm>
            <a:off x="324001" y="1532255"/>
            <a:ext cx="5654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Important decomposers (saprobes)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Damp terrestrial environments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Previously fungus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Two morphologies: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134F3-0B55-0F8F-50E0-71452B621E28}"/>
              </a:ext>
            </a:extLst>
          </p:cNvPr>
          <p:cNvSpPr txBox="1"/>
          <p:nvPr/>
        </p:nvSpPr>
        <p:spPr>
          <a:xfrm>
            <a:off x="204771" y="5450106"/>
            <a:ext cx="1079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HW: Plasmodial slime mold (26.8) – plasmodial streaming!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25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830"/>
          <a:stretch/>
        </p:blipFill>
        <p:spPr bwMode="auto">
          <a:xfrm>
            <a:off x="492125" y="600512"/>
            <a:ext cx="9906000" cy="492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650" y="0"/>
            <a:ext cx="52469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Plasmodial</a:t>
            </a:r>
            <a:r>
              <a:rPr lang="en-US" dirty="0"/>
              <a:t> Slime Mold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325" y="5553595"/>
            <a:ext cx="603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http://www.youtube.com/watch?v=GScyw3ammmk</a:t>
            </a:r>
            <a:r>
              <a:rPr lang="en-US" sz="1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0507" y="5553595"/>
            <a:ext cx="524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http://www.youtube.com/watch?v=czk4xgdhdY4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v65819_29_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2535" r="2646" b="7833"/>
          <a:stretch/>
        </p:blipFill>
        <p:spPr bwMode="auto">
          <a:xfrm>
            <a:off x="1376364" y="1078461"/>
            <a:ext cx="8151553" cy="50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0126" y="421894"/>
            <a:ext cx="5310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</a:rPr>
              <a:t>Cellular Slime Molds</a:t>
            </a:r>
            <a:endParaRPr lang="en-US" sz="4000" dirty="0">
              <a:solidFill>
                <a:srgbClr val="008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125" y="94195"/>
            <a:ext cx="1683474" cy="1240235"/>
            <a:chOff x="16532" y="0"/>
            <a:chExt cx="1683474" cy="1240235"/>
          </a:xfrm>
        </p:grpSpPr>
        <p:sp>
          <p:nvSpPr>
            <p:cNvPr id="10" name="TextBox 9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Dictyostelia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06538" y="1539081"/>
            <a:ext cx="2033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http://www.youtube.com/watch?v=bkVhLJLG7ug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rotist.i.hosei.ac.jp/taxonomy/Zoomastigophora/Genus/Salpingoeca/fusiform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867" b="40166"/>
          <a:stretch/>
        </p:blipFill>
        <p:spPr bwMode="auto">
          <a:xfrm rot="5400000">
            <a:off x="7855464" y="-449708"/>
            <a:ext cx="2631813" cy="34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rotist.i.hosei.ac.jp/Movies/htmls/Mastigophora/Codosiga/Codosi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04" y="2281526"/>
            <a:ext cx="4409469" cy="382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4939" y="70246"/>
            <a:ext cx="2149786" cy="1240235"/>
            <a:chOff x="16532" y="0"/>
            <a:chExt cx="1683474" cy="1240235"/>
          </a:xfrm>
        </p:grpSpPr>
        <p:sp>
          <p:nvSpPr>
            <p:cNvPr id="11" name="TextBox 10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32" y="624681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Choanoflagellida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03ED364-263E-41E8-B558-9E3D156D293F}"/>
              </a:ext>
            </a:extLst>
          </p:cNvPr>
          <p:cNvSpPr txBox="1"/>
          <p:nvPr/>
        </p:nvSpPr>
        <p:spPr>
          <a:xfrm>
            <a:off x="324001" y="1462881"/>
            <a:ext cx="5654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/>
              <a:t>Sister-group to animals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Aquatic heterotrophs (filter feeders)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Basic structure: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“transitional” example species</a:t>
            </a:r>
          </a:p>
        </p:txBody>
      </p:sp>
      <p:pic>
        <p:nvPicPr>
          <p:cNvPr id="19" name="Picture 2" descr=" ">
            <a:extLst>
              <a:ext uri="{FF2B5EF4-FFF2-40B4-BE49-F238E27FC236}">
                <a16:creationId xmlns:a16="http://schemas.microsoft.com/office/drawing/2014/main" id="{948293CB-B271-4BBD-8E9F-2895743CF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1" b="35594"/>
          <a:stretch/>
        </p:blipFill>
        <p:spPr bwMode="auto">
          <a:xfrm>
            <a:off x="1062875" y="3312051"/>
            <a:ext cx="4192500" cy="269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5876" y="160949"/>
            <a:ext cx="56989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Phylum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Choanoflagellida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</a:rPr>
              <a:t>Ancestor of the animals</a:t>
            </a:r>
          </a:p>
        </p:txBody>
      </p:sp>
    </p:spTree>
    <p:extLst>
      <p:ext uri="{BB962C8B-B14F-4D97-AF65-F5344CB8AC3E}">
        <p14:creationId xmlns:p14="http://schemas.microsoft.com/office/powerpoint/2010/main" val="1935438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8" descr="yellow%20tube%20sponge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3" t="33911" r="26747"/>
          <a:stretch>
            <a:fillRect/>
          </a:stretch>
        </p:blipFill>
        <p:spPr bwMode="auto">
          <a:xfrm>
            <a:off x="6283326" y="2530475"/>
            <a:ext cx="32305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9" descr="Salpingoeca-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1"/>
            <a:ext cx="29257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1" b="35594"/>
          <a:stretch/>
        </p:blipFill>
        <p:spPr bwMode="auto">
          <a:xfrm>
            <a:off x="2567597" y="96281"/>
            <a:ext cx="2420329" cy="15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oanoflagellates">
            <a:extLst>
              <a:ext uri="{FF2B5EF4-FFF2-40B4-BE49-F238E27FC236}">
                <a16:creationId xmlns:a16="http://schemas.microsoft.com/office/drawing/2014/main" id="{D2F5A007-8494-4FFD-8229-6F3CC2CD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0" y="2585078"/>
            <a:ext cx="4226109" cy="374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2771" y="243682"/>
            <a:ext cx="709681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Sexual Reproduction </a:t>
            </a:r>
            <a:r>
              <a:rPr lang="en-US" sz="2400" b="1" dirty="0"/>
              <a:t>(in Eukarya)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9DB60-7585-47C9-923A-2B513BD972A9}"/>
              </a:ext>
            </a:extLst>
          </p:cNvPr>
          <p:cNvSpPr txBox="1"/>
          <p:nvPr/>
        </p:nvSpPr>
        <p:spPr>
          <a:xfrm>
            <a:off x="568325" y="1081881"/>
            <a:ext cx="6186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Super important – </a:t>
            </a:r>
            <a:r>
              <a:rPr lang="en-US" sz="2800" dirty="0">
                <a:solidFill>
                  <a:srgbClr val="FF6600"/>
                </a:solidFill>
              </a:rPr>
              <a:t>why evolve?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Three types of sexual 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8"/>
          <a:stretch/>
        </p:blipFill>
        <p:spPr>
          <a:xfrm>
            <a:off x="111125" y="-9252"/>
            <a:ext cx="5059362" cy="5641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43769C-7E31-7317-4F21-9E6CB9314B2E}"/>
              </a:ext>
            </a:extLst>
          </p:cNvPr>
          <p:cNvSpPr/>
          <p:nvPr/>
        </p:nvSpPr>
        <p:spPr bwMode="auto">
          <a:xfrm>
            <a:off x="4828833" y="0"/>
            <a:ext cx="228600" cy="1295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400822" y="1141517"/>
            <a:ext cx="50593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9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9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9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9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Evo relationships are a mess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6-8 major “lineages” of protists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Our approach:</a:t>
            </a:r>
          </a:p>
          <a:p>
            <a:pPr marL="795338" lvl="1" indent="-331788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</a:rPr>
              <a:t>We will discuss groups in a rough evolutionary “order”</a:t>
            </a:r>
          </a:p>
          <a:p>
            <a:pPr marL="795338" lvl="1" indent="-331788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</a:rPr>
              <a:t>Will present superphyla to help with organization</a:t>
            </a:r>
          </a:p>
          <a:p>
            <a:pPr marL="795338" lvl="1" indent="-331788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</a:rPr>
              <a:t>The lab manual is not the most up-to-date and will differ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0821" y="319881"/>
            <a:ext cx="536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Protista is Polyphyletic</a:t>
            </a:r>
          </a:p>
        </p:txBody>
      </p:sp>
      <p:pic>
        <p:nvPicPr>
          <p:cNvPr id="4098" name="Picture 2" descr="http://monado.files.wordpress.com/2008/03/choanoflagel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4" y="4024605"/>
            <a:ext cx="1506731" cy="19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ACBB8-D5F4-649F-B99A-FB330D1D9A13}"/>
              </a:ext>
            </a:extLst>
          </p:cNvPr>
          <p:cNvSpPr/>
          <p:nvPr/>
        </p:nvSpPr>
        <p:spPr bwMode="auto">
          <a:xfrm>
            <a:off x="4681777" y="0"/>
            <a:ext cx="228600" cy="1295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9F215-7239-21DF-ADC9-14F61814FCE3}"/>
              </a:ext>
            </a:extLst>
          </p:cNvPr>
          <p:cNvSpPr/>
          <p:nvPr/>
        </p:nvSpPr>
        <p:spPr bwMode="auto">
          <a:xfrm>
            <a:off x="4944379" y="0"/>
            <a:ext cx="228600" cy="1295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ECD5D-BFD4-C00D-26C1-70337D766345}"/>
              </a:ext>
            </a:extLst>
          </p:cNvPr>
          <p:cNvSpPr txBox="1"/>
          <p:nvPr/>
        </p:nvSpPr>
        <p:spPr>
          <a:xfrm rot="16200000">
            <a:off x="4690236" y="86297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964" y="167481"/>
            <a:ext cx="6918325" cy="1020762"/>
          </a:xfrm>
        </p:spPr>
        <p:txBody>
          <a:bodyPr/>
          <a:lstStyle/>
          <a:p>
            <a:r>
              <a:rPr lang="en-US" sz="6000" dirty="0"/>
              <a:t>THE KEY!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5125" y="1462882"/>
            <a:ext cx="4724400" cy="615553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 err="1"/>
              <a:t>Eukarya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635125" y="2690280"/>
            <a:ext cx="4724400" cy="615553"/>
          </a:xfrm>
          <a:prstGeom prst="rect">
            <a:avLst/>
          </a:prstGeom>
          <a:solidFill>
            <a:srgbClr val="FF9933">
              <a:alpha val="23000"/>
            </a:srgbClr>
          </a:solidFill>
          <a:ln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4000" dirty="0">
                <a:solidFill>
                  <a:srgbClr val="000000"/>
                </a:solidFill>
              </a:rPr>
              <a:t>Protista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5125" y="3859812"/>
            <a:ext cx="4724400" cy="615553"/>
          </a:xfrm>
          <a:prstGeom prst="rect">
            <a:avLst/>
          </a:prstGeom>
          <a:solidFill>
            <a:srgbClr val="99FF33">
              <a:alpha val="22000"/>
            </a:srgbClr>
          </a:solidFill>
          <a:ln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4000" dirty="0">
                <a:solidFill>
                  <a:srgbClr val="000000"/>
                </a:solidFill>
              </a:rPr>
              <a:t>Euglenozoa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836" y="1594567"/>
            <a:ext cx="16450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9125" y="2821965"/>
            <a:ext cx="18565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Kingdom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7277" y="3991496"/>
            <a:ext cx="28440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Super Phylum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5125" y="5002812"/>
            <a:ext cx="4724400" cy="615553"/>
          </a:xfrm>
          <a:prstGeom prst="rect">
            <a:avLst/>
          </a:prstGeom>
          <a:solidFill>
            <a:srgbClr val="3399FF">
              <a:alpha val="22000"/>
            </a:srgbClr>
          </a:solidFill>
          <a:ln>
            <a:solidFill>
              <a:srgbClr val="3399FF"/>
            </a:solidFill>
          </a:ln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</a:rPr>
              <a:t>Euglenida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4813" y="4968081"/>
            <a:ext cx="15969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Phylum</a:t>
            </a:r>
          </a:p>
        </p:txBody>
      </p:sp>
    </p:spTree>
    <p:extLst>
      <p:ext uri="{BB962C8B-B14F-4D97-AF65-F5344CB8AC3E}">
        <p14:creationId xmlns:p14="http://schemas.microsoft.com/office/powerpoint/2010/main" val="384267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2505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6"/>
          <a:stretch/>
        </p:blipFill>
        <p:spPr bwMode="auto">
          <a:xfrm>
            <a:off x="4265506" y="2053920"/>
            <a:ext cx="6473883" cy="40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6871" y="182694"/>
            <a:ext cx="5867400" cy="1280187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Phylum: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Metamonada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Class: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Diplomonadida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618" y="1656736"/>
            <a:ext cx="3875707" cy="201594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Most ancestral / primitive – lack mitochondria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2 haploid nuclei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Multiple flagella (often clustered)</a:t>
            </a:r>
          </a:p>
        </p:txBody>
      </p:sp>
      <p:pic>
        <p:nvPicPr>
          <p:cNvPr id="5122" name="Picture 2" descr="http://www.thaigoodview.com/files/u19951/ia_lamblia_genome_sequenced-50226711-giar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77" y="3672680"/>
            <a:ext cx="2216184" cy="24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5827" y="166107"/>
            <a:ext cx="1683474" cy="1240235"/>
            <a:chOff x="16532" y="0"/>
            <a:chExt cx="1683474" cy="1240235"/>
          </a:xfrm>
        </p:grpSpPr>
        <p:sp>
          <p:nvSpPr>
            <p:cNvPr id="6" name="TextBox 5"/>
            <p:cNvSpPr txBox="1"/>
            <p:nvPr/>
          </p:nvSpPr>
          <p:spPr>
            <a:xfrm>
              <a:off x="16532" y="0"/>
              <a:ext cx="1683474" cy="307777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Eukaryota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532" y="319881"/>
              <a:ext cx="1683474" cy="307777"/>
            </a:xfrm>
            <a:prstGeom prst="rect">
              <a:avLst/>
            </a:prstGeom>
            <a:solidFill>
              <a:srgbClr val="FF9933">
                <a:alpha val="23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>
                  <a:solidFill>
                    <a:srgbClr val="000000"/>
                  </a:solidFill>
                </a:rPr>
                <a:t>Protista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532" y="639762"/>
              <a:ext cx="1683474" cy="307777"/>
            </a:xfrm>
            <a:prstGeom prst="rect">
              <a:avLst/>
            </a:prstGeom>
            <a:solidFill>
              <a:srgbClr val="99FF33">
                <a:alpha val="22000"/>
              </a:srgbClr>
            </a:solidFill>
            <a:ln>
              <a:solidFill>
                <a:schemeClr val="tx2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532" y="932458"/>
              <a:ext cx="1683474" cy="307777"/>
            </a:xfrm>
            <a:prstGeom prst="rect">
              <a:avLst/>
            </a:prstGeom>
            <a:solidFill>
              <a:srgbClr val="3399FF">
                <a:alpha val="22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Metamonada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46313330</TotalTime>
  <Pages>14</Pages>
  <Words>1202</Words>
  <Application>Microsoft Office PowerPoint</Application>
  <PresentationFormat>Custom</PresentationFormat>
  <Paragraphs>370</Paragraphs>
  <Slides>54</Slides>
  <Notes>12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Roboto</vt:lpstr>
      <vt:lpstr>Times New Roman</vt:lpstr>
      <vt:lpstr>Default Design</vt:lpstr>
      <vt:lpstr>Domain Eukarya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KEY!</vt:lpstr>
      <vt:lpstr>Phylum: Metamonada Class: Diplomonadida</vt:lpstr>
      <vt:lpstr>PowerPoint Presentation</vt:lpstr>
      <vt:lpstr>PowerPoint Presentation</vt:lpstr>
      <vt:lpstr> </vt:lpstr>
      <vt:lpstr>Superphylum:  Euglenozoa</vt:lpstr>
      <vt:lpstr>PowerPoint Presentation</vt:lpstr>
      <vt:lpstr> </vt:lpstr>
      <vt:lpstr>PowerPoint Presentation</vt:lpstr>
      <vt:lpstr>PowerPoint Presentation</vt:lpstr>
      <vt:lpstr>Phylum Kinetoplastea</vt:lpstr>
      <vt:lpstr>PowerPoint Presentation</vt:lpstr>
      <vt:lpstr>PowerPoint Presentation</vt:lpstr>
      <vt:lpstr>Alveolata</vt:lpstr>
      <vt:lpstr>Phylum Dinozoa (Dinoflagellates)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eukaryotic flagella (and cilia)</vt:lpstr>
      <vt:lpstr>Superphylum Stramenopila</vt:lpstr>
      <vt:lpstr>Phylum: Gyrista Class: Bacillariophyceae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Phylum Rhodophyta (red algae)</vt:lpstr>
      <vt:lpstr>Chlorophyta</vt:lpstr>
      <vt:lpstr>Chlorophyta</vt:lpstr>
      <vt:lpstr>Phylum Foraminifera</vt:lpstr>
      <vt:lpstr> </vt:lpstr>
      <vt:lpstr>Phylum Actinopoda (Radiolarians)</vt:lpstr>
      <vt:lpstr>Phylum Amoebozoa</vt:lpstr>
      <vt:lpstr>Phylum Dictyostelia (slime molds)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35</dc:title>
  <dc:subject>Biology, 6e</dc:subject>
  <dc:creator>Raven/Johnson</dc:creator>
  <cp:lastModifiedBy>Brian Gall</cp:lastModifiedBy>
  <cp:revision>436</cp:revision>
  <cp:lastPrinted>1601-01-01T00:00:00Z</cp:lastPrinted>
  <dcterms:created xsi:type="dcterms:W3CDTF">1998-06-24T10:18:53Z</dcterms:created>
  <dcterms:modified xsi:type="dcterms:W3CDTF">2025-01-22T18:54:08Z</dcterms:modified>
</cp:coreProperties>
</file>