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398" r:id="rId2"/>
    <p:sldId id="399" r:id="rId3"/>
    <p:sldId id="401" r:id="rId4"/>
    <p:sldId id="404" r:id="rId5"/>
    <p:sldId id="280" r:id="rId6"/>
    <p:sldId id="288" r:id="rId7"/>
    <p:sldId id="326" r:id="rId8"/>
    <p:sldId id="337" r:id="rId9"/>
    <p:sldId id="286" r:id="rId10"/>
    <p:sldId id="327" r:id="rId11"/>
    <p:sldId id="328" r:id="rId12"/>
    <p:sldId id="331" r:id="rId13"/>
    <p:sldId id="330" r:id="rId14"/>
    <p:sldId id="335" r:id="rId15"/>
    <p:sldId id="341" r:id="rId16"/>
    <p:sldId id="405" r:id="rId17"/>
    <p:sldId id="334" r:id="rId18"/>
    <p:sldId id="349" r:id="rId19"/>
    <p:sldId id="257" r:id="rId20"/>
    <p:sldId id="332" r:id="rId21"/>
    <p:sldId id="319" r:id="rId22"/>
    <p:sldId id="320" r:id="rId23"/>
    <p:sldId id="258" r:id="rId24"/>
    <p:sldId id="259" r:id="rId25"/>
    <p:sldId id="271" r:id="rId26"/>
    <p:sldId id="292" r:id="rId27"/>
    <p:sldId id="293" r:id="rId28"/>
    <p:sldId id="311" r:id="rId29"/>
    <p:sldId id="346" r:id="rId30"/>
    <p:sldId id="406" r:id="rId31"/>
    <p:sldId id="301" r:id="rId32"/>
    <p:sldId id="307" r:id="rId33"/>
    <p:sldId id="306" r:id="rId34"/>
    <p:sldId id="333" r:id="rId35"/>
  </p:sldIdLst>
  <p:sldSz cx="10890250" cy="612616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 userDrawn="1">
          <p15:clr>
            <a:srgbClr val="A4A3A4"/>
          </p15:clr>
        </p15:guide>
        <p15:guide id="2" pos="343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Gall" initials="BG" lastIdx="1" clrIdx="0">
    <p:extLst>
      <p:ext uri="{19B8F6BF-5375-455C-9EA6-DF929625EA0E}">
        <p15:presenceInfo xmlns:p15="http://schemas.microsoft.com/office/powerpoint/2012/main" userId="S-1-5-21-451073466-4016959570-1685426626-135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9933"/>
    <a:srgbClr val="FF9900"/>
    <a:srgbClr val="99CCFF"/>
    <a:srgbClr val="CC3399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9" autoAdjust="0"/>
    <p:restoredTop sz="90744" autoAdjust="0"/>
  </p:normalViewPr>
  <p:slideViewPr>
    <p:cSldViewPr>
      <p:cViewPr varScale="1">
        <p:scale>
          <a:sx n="84" d="100"/>
          <a:sy n="84" d="100"/>
        </p:scale>
        <p:origin x="732" y="90"/>
      </p:cViewPr>
      <p:guideLst>
        <p:guide orient="horz" pos="1929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863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869950"/>
            <a:ext cx="5438775" cy="306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027879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364C54-A026-4F97-918E-3FBE582F57D1}" type="slidenum">
              <a:rPr lang="en-US" smtClean="0"/>
              <a:pPr eaLnBrk="1" hangingPunct="1"/>
              <a:t>4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098" y="4415790"/>
            <a:ext cx="5144206" cy="41817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163" tIns="46583" rIns="93163" bIns="4658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b="1" dirty="0">
                <a:solidFill>
                  <a:srgbClr val="231A06"/>
                </a:solidFill>
                <a:latin typeface="Arial" charset="0"/>
                <a:cs typeface="Arial" charset="0"/>
              </a:rPr>
              <a:t>Figure 23.4: Other ways to represent the tree of life</a:t>
            </a:r>
            <a:r>
              <a:rPr lang="en-US" b="1" dirty="0">
                <a:solidFill>
                  <a:srgbClr val="231A06"/>
                </a:solidFill>
                <a:latin typeface="Arial" charset="0"/>
                <a:cs typeface="Arial" charset="0"/>
              </a:rPr>
              <a:t>.</a:t>
            </a:r>
            <a:r>
              <a:rPr lang="el-GR" b="1" dirty="0">
                <a:solidFill>
                  <a:srgbClr val="231A06"/>
                </a:solidFill>
                <a:latin typeface="Arial" charset="0"/>
                <a:cs typeface="Arial" charset="0"/>
              </a:rPr>
              <a:t> </a:t>
            </a:r>
            <a:endParaRPr lang="en-US" b="1" dirty="0">
              <a:solidFill>
                <a:srgbClr val="231A06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l-GR" dirty="0">
                <a:solidFill>
                  <a:srgbClr val="231A06"/>
                </a:solidFill>
                <a:latin typeface="Arial" charset="0"/>
                <a:cs typeface="Arial" charset="0"/>
              </a:rPr>
              <a:t>[(a) based on W. F. Doolittle, </a:t>
            </a:r>
            <a:r>
              <a:rPr lang="el-GR" i="1" dirty="0">
                <a:solidFill>
                  <a:srgbClr val="231A06"/>
                </a:solidFill>
                <a:latin typeface="Arial" charset="0"/>
                <a:cs typeface="Arial" charset="0"/>
              </a:rPr>
              <a:t>Science, </a:t>
            </a:r>
            <a:r>
              <a:rPr lang="el-GR" dirty="0">
                <a:solidFill>
                  <a:srgbClr val="231A06"/>
                </a:solidFill>
                <a:latin typeface="Arial" charset="0"/>
                <a:cs typeface="Arial" charset="0"/>
              </a:rPr>
              <a:t>Vol. 284, pp. 2124– 2128, 1999; (b) based on M. C. Rivera and J. A. Lake, </a:t>
            </a:r>
            <a:r>
              <a:rPr lang="el-GR" i="1" dirty="0">
                <a:solidFill>
                  <a:srgbClr val="231A06"/>
                </a:solidFill>
                <a:latin typeface="Arial" charset="0"/>
                <a:cs typeface="Arial" charset="0"/>
              </a:rPr>
              <a:t>Nature, </a:t>
            </a:r>
            <a:r>
              <a:rPr lang="el-GR" dirty="0">
                <a:solidFill>
                  <a:srgbClr val="231A06"/>
                </a:solidFill>
                <a:latin typeface="Arial" charset="0"/>
                <a:cs typeface="Arial" charset="0"/>
              </a:rPr>
              <a:t>Vol. 431, pp. 152– 155, Sept. 9, 2004.]</a:t>
            </a:r>
          </a:p>
        </p:txBody>
      </p:sp>
    </p:spTree>
    <p:extLst>
      <p:ext uri="{BB962C8B-B14F-4D97-AF65-F5344CB8AC3E}">
        <p14:creationId xmlns:p14="http://schemas.microsoft.com/office/powerpoint/2010/main" val="2240676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138C4D7-1336-41E7-8621-79A6F5627EE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altLang="en-US" b="1">
                <a:solidFill>
                  <a:srgbClr val="231A06"/>
                </a:solidFill>
                <a:cs typeface="Arial" charset="0"/>
              </a:rPr>
              <a:t>Figure 24.9: Structure of a prokaryotic cell</a:t>
            </a:r>
            <a:r>
              <a:rPr lang="en-US" altLang="en-US" b="1">
                <a:solidFill>
                  <a:srgbClr val="231A06"/>
                </a:solidFill>
                <a:cs typeface="Arial" charset="0"/>
              </a:rPr>
              <a:t>.</a:t>
            </a:r>
            <a:r>
              <a:rPr lang="el-GR" altLang="en-US" b="1">
                <a:solidFill>
                  <a:srgbClr val="231A06"/>
                </a:solidFill>
                <a:cs typeface="Arial" charset="0"/>
              </a:rPr>
              <a:t> </a:t>
            </a:r>
            <a:endParaRPr lang="en-US" altLang="en-US" b="1">
              <a:solidFill>
                <a:srgbClr val="231A06"/>
              </a:solidFill>
              <a:cs typeface="Arial" charset="0"/>
            </a:endParaRPr>
          </a:p>
          <a:p>
            <a:pPr eaLnBrk="1" hangingPunct="1"/>
            <a:r>
              <a:rPr lang="el-GR" altLang="en-US">
                <a:solidFill>
                  <a:srgbClr val="231A06"/>
                </a:solidFill>
                <a:cs typeface="Arial" charset="0"/>
              </a:rPr>
              <a:t>This bacillus is a gram-negative bacterium (discussed in text). Note the absence of a nuclear envelope surrounding the bacterial DNA.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869950"/>
            <a:ext cx="5438775" cy="306070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09613" y="869950"/>
            <a:ext cx="5438775" cy="3060700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1281" y="1002593"/>
            <a:ext cx="8167688" cy="2132812"/>
          </a:xfrm>
        </p:spPr>
        <p:txBody>
          <a:bodyPr anchor="b"/>
          <a:lstStyle>
            <a:lvl1pPr algn="ctr">
              <a:defRPr sz="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1281" y="3217654"/>
            <a:ext cx="8167688" cy="1479071"/>
          </a:xfrm>
        </p:spPr>
        <p:txBody>
          <a:bodyPr/>
          <a:lstStyle>
            <a:lvl1pPr marL="0" indent="0" algn="ctr">
              <a:buNone/>
              <a:defRPr sz="2144"/>
            </a:lvl1pPr>
            <a:lvl2pPr marL="408371" indent="0" algn="ctr">
              <a:buNone/>
              <a:defRPr sz="1786"/>
            </a:lvl2pPr>
            <a:lvl3pPr marL="816742" indent="0" algn="ctr">
              <a:buNone/>
              <a:defRPr sz="1608"/>
            </a:lvl3pPr>
            <a:lvl4pPr marL="1225113" indent="0" algn="ctr">
              <a:buNone/>
              <a:defRPr sz="1429"/>
            </a:lvl4pPr>
            <a:lvl5pPr marL="1633484" indent="0" algn="ctr">
              <a:buNone/>
              <a:defRPr sz="1429"/>
            </a:lvl5pPr>
            <a:lvl6pPr marL="2041855" indent="0" algn="ctr">
              <a:buNone/>
              <a:defRPr sz="1429"/>
            </a:lvl6pPr>
            <a:lvl7pPr marL="2450226" indent="0" algn="ctr">
              <a:buNone/>
              <a:defRPr sz="1429"/>
            </a:lvl7pPr>
            <a:lvl8pPr marL="2858597" indent="0" algn="ctr">
              <a:buNone/>
              <a:defRPr sz="1429"/>
            </a:lvl8pPr>
            <a:lvl9pPr marL="3266968" indent="0" algn="ctr">
              <a:buNone/>
              <a:defRPr sz="142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6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79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3335" y="326161"/>
            <a:ext cx="2348210" cy="5191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705" y="326161"/>
            <a:ext cx="6908502" cy="51916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59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032" y="1527287"/>
            <a:ext cx="9392841" cy="2548313"/>
          </a:xfrm>
        </p:spPr>
        <p:txBody>
          <a:bodyPr anchor="b"/>
          <a:lstStyle>
            <a:lvl1pPr>
              <a:defRPr sz="53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032" y="4099708"/>
            <a:ext cx="9392841" cy="1340098"/>
          </a:xfrm>
        </p:spPr>
        <p:txBody>
          <a:bodyPr/>
          <a:lstStyle>
            <a:lvl1pPr marL="0" indent="0">
              <a:buNone/>
              <a:defRPr sz="2144">
                <a:solidFill>
                  <a:schemeClr val="tx1">
                    <a:tint val="75000"/>
                  </a:schemeClr>
                </a:solidFill>
              </a:defRPr>
            </a:lvl1pPr>
            <a:lvl2pPr marL="408371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816742" indent="0">
              <a:buNone/>
              <a:defRPr sz="1608">
                <a:solidFill>
                  <a:schemeClr val="tx1">
                    <a:tint val="75000"/>
                  </a:schemeClr>
                </a:solidFill>
              </a:defRPr>
            </a:lvl3pPr>
            <a:lvl4pPr marL="122511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63348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04185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45022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285859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26696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70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705" y="1630807"/>
            <a:ext cx="4628356" cy="3886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3189" y="1630807"/>
            <a:ext cx="4628356" cy="38869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3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23" y="326162"/>
            <a:ext cx="9392841" cy="11841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123" y="1501761"/>
            <a:ext cx="4607086" cy="735990"/>
          </a:xfrm>
        </p:spPr>
        <p:txBody>
          <a:bodyPr anchor="b"/>
          <a:lstStyle>
            <a:lvl1pPr marL="0" indent="0">
              <a:buNone/>
              <a:defRPr sz="2144" b="1"/>
            </a:lvl1pPr>
            <a:lvl2pPr marL="408371" indent="0">
              <a:buNone/>
              <a:defRPr sz="1786" b="1"/>
            </a:lvl2pPr>
            <a:lvl3pPr marL="816742" indent="0">
              <a:buNone/>
              <a:defRPr sz="1608" b="1"/>
            </a:lvl3pPr>
            <a:lvl4pPr marL="1225113" indent="0">
              <a:buNone/>
              <a:defRPr sz="1429" b="1"/>
            </a:lvl4pPr>
            <a:lvl5pPr marL="1633484" indent="0">
              <a:buNone/>
              <a:defRPr sz="1429" b="1"/>
            </a:lvl5pPr>
            <a:lvl6pPr marL="2041855" indent="0">
              <a:buNone/>
              <a:defRPr sz="1429" b="1"/>
            </a:lvl6pPr>
            <a:lvl7pPr marL="2450226" indent="0">
              <a:buNone/>
              <a:defRPr sz="1429" b="1"/>
            </a:lvl7pPr>
            <a:lvl8pPr marL="2858597" indent="0">
              <a:buNone/>
              <a:defRPr sz="1429" b="1"/>
            </a:lvl8pPr>
            <a:lvl9pPr marL="3266968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123" y="2237751"/>
            <a:ext cx="4607086" cy="3291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13189" y="1501761"/>
            <a:ext cx="4629775" cy="735990"/>
          </a:xfrm>
        </p:spPr>
        <p:txBody>
          <a:bodyPr anchor="b"/>
          <a:lstStyle>
            <a:lvl1pPr marL="0" indent="0">
              <a:buNone/>
              <a:defRPr sz="2144" b="1"/>
            </a:lvl1pPr>
            <a:lvl2pPr marL="408371" indent="0">
              <a:buNone/>
              <a:defRPr sz="1786" b="1"/>
            </a:lvl2pPr>
            <a:lvl3pPr marL="816742" indent="0">
              <a:buNone/>
              <a:defRPr sz="1608" b="1"/>
            </a:lvl3pPr>
            <a:lvl4pPr marL="1225113" indent="0">
              <a:buNone/>
              <a:defRPr sz="1429" b="1"/>
            </a:lvl4pPr>
            <a:lvl5pPr marL="1633484" indent="0">
              <a:buNone/>
              <a:defRPr sz="1429" b="1"/>
            </a:lvl5pPr>
            <a:lvl6pPr marL="2041855" indent="0">
              <a:buNone/>
              <a:defRPr sz="1429" b="1"/>
            </a:lvl6pPr>
            <a:lvl7pPr marL="2450226" indent="0">
              <a:buNone/>
              <a:defRPr sz="1429" b="1"/>
            </a:lvl7pPr>
            <a:lvl8pPr marL="2858597" indent="0">
              <a:buNone/>
              <a:defRPr sz="1429" b="1"/>
            </a:lvl8pPr>
            <a:lvl9pPr marL="3266968" indent="0">
              <a:buNone/>
              <a:defRPr sz="142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13189" y="2237751"/>
            <a:ext cx="4629775" cy="3291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3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7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23" y="408411"/>
            <a:ext cx="3512389" cy="1429438"/>
          </a:xfrm>
        </p:spPr>
        <p:txBody>
          <a:bodyPr anchor="b"/>
          <a:lstStyle>
            <a:lvl1pPr>
              <a:defRPr sz="28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775" y="882055"/>
            <a:ext cx="5513189" cy="4353546"/>
          </a:xfrm>
        </p:spPr>
        <p:txBody>
          <a:bodyPr/>
          <a:lstStyle>
            <a:lvl1pPr>
              <a:defRPr sz="2858"/>
            </a:lvl1pPr>
            <a:lvl2pPr>
              <a:defRPr sz="2501"/>
            </a:lvl2pPr>
            <a:lvl3pPr>
              <a:defRPr sz="2144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123" y="1837849"/>
            <a:ext cx="3512389" cy="3404842"/>
          </a:xfrm>
        </p:spPr>
        <p:txBody>
          <a:bodyPr/>
          <a:lstStyle>
            <a:lvl1pPr marL="0" indent="0">
              <a:buNone/>
              <a:defRPr sz="1429"/>
            </a:lvl1pPr>
            <a:lvl2pPr marL="408371" indent="0">
              <a:buNone/>
              <a:defRPr sz="1250"/>
            </a:lvl2pPr>
            <a:lvl3pPr marL="816742" indent="0">
              <a:buNone/>
              <a:defRPr sz="1072"/>
            </a:lvl3pPr>
            <a:lvl4pPr marL="1225113" indent="0">
              <a:buNone/>
              <a:defRPr sz="893"/>
            </a:lvl4pPr>
            <a:lvl5pPr marL="1633484" indent="0">
              <a:buNone/>
              <a:defRPr sz="893"/>
            </a:lvl5pPr>
            <a:lvl6pPr marL="2041855" indent="0">
              <a:buNone/>
              <a:defRPr sz="893"/>
            </a:lvl6pPr>
            <a:lvl7pPr marL="2450226" indent="0">
              <a:buNone/>
              <a:defRPr sz="893"/>
            </a:lvl7pPr>
            <a:lvl8pPr marL="2858597" indent="0">
              <a:buNone/>
              <a:defRPr sz="893"/>
            </a:lvl8pPr>
            <a:lvl9pPr marL="3266968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57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23" y="408411"/>
            <a:ext cx="3512389" cy="1429438"/>
          </a:xfrm>
        </p:spPr>
        <p:txBody>
          <a:bodyPr anchor="b"/>
          <a:lstStyle>
            <a:lvl1pPr>
              <a:defRPr sz="285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9775" y="882055"/>
            <a:ext cx="5513189" cy="4353546"/>
          </a:xfrm>
        </p:spPr>
        <p:txBody>
          <a:bodyPr anchor="t"/>
          <a:lstStyle>
            <a:lvl1pPr marL="0" indent="0">
              <a:buNone/>
              <a:defRPr sz="2858"/>
            </a:lvl1pPr>
            <a:lvl2pPr marL="408371" indent="0">
              <a:buNone/>
              <a:defRPr sz="2501"/>
            </a:lvl2pPr>
            <a:lvl3pPr marL="816742" indent="0">
              <a:buNone/>
              <a:defRPr sz="2144"/>
            </a:lvl3pPr>
            <a:lvl4pPr marL="1225113" indent="0">
              <a:buNone/>
              <a:defRPr sz="1786"/>
            </a:lvl4pPr>
            <a:lvl5pPr marL="1633484" indent="0">
              <a:buNone/>
              <a:defRPr sz="1786"/>
            </a:lvl5pPr>
            <a:lvl6pPr marL="2041855" indent="0">
              <a:buNone/>
              <a:defRPr sz="1786"/>
            </a:lvl6pPr>
            <a:lvl7pPr marL="2450226" indent="0">
              <a:buNone/>
              <a:defRPr sz="1786"/>
            </a:lvl7pPr>
            <a:lvl8pPr marL="2858597" indent="0">
              <a:buNone/>
              <a:defRPr sz="1786"/>
            </a:lvl8pPr>
            <a:lvl9pPr marL="3266968" indent="0">
              <a:buNone/>
              <a:defRPr sz="17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0123" y="1837849"/>
            <a:ext cx="3512389" cy="3404842"/>
          </a:xfrm>
        </p:spPr>
        <p:txBody>
          <a:bodyPr/>
          <a:lstStyle>
            <a:lvl1pPr marL="0" indent="0">
              <a:buNone/>
              <a:defRPr sz="1429"/>
            </a:lvl1pPr>
            <a:lvl2pPr marL="408371" indent="0">
              <a:buNone/>
              <a:defRPr sz="1250"/>
            </a:lvl2pPr>
            <a:lvl3pPr marL="816742" indent="0">
              <a:buNone/>
              <a:defRPr sz="1072"/>
            </a:lvl3pPr>
            <a:lvl4pPr marL="1225113" indent="0">
              <a:buNone/>
              <a:defRPr sz="893"/>
            </a:lvl4pPr>
            <a:lvl5pPr marL="1633484" indent="0">
              <a:buNone/>
              <a:defRPr sz="893"/>
            </a:lvl5pPr>
            <a:lvl6pPr marL="2041855" indent="0">
              <a:buNone/>
              <a:defRPr sz="893"/>
            </a:lvl6pPr>
            <a:lvl7pPr marL="2450226" indent="0">
              <a:buNone/>
              <a:defRPr sz="893"/>
            </a:lvl7pPr>
            <a:lvl8pPr marL="2858597" indent="0">
              <a:buNone/>
              <a:defRPr sz="893"/>
            </a:lvl8pPr>
            <a:lvl9pPr marL="3266968" indent="0">
              <a:buNone/>
              <a:defRPr sz="89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6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705" y="326162"/>
            <a:ext cx="9392841" cy="1184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705" y="1630807"/>
            <a:ext cx="9392841" cy="3886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705" y="5678046"/>
            <a:ext cx="2450306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DF71-72BA-444E-841C-3F45FFCE70DC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7396" y="5678046"/>
            <a:ext cx="3675459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1239" y="5678046"/>
            <a:ext cx="2450306" cy="3261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A795-BBE0-4EE7-BED6-C9E5296A6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16742" rtl="0" eaLnBrk="1" latinLnBrk="0" hangingPunct="1">
        <a:lnSpc>
          <a:spcPct val="90000"/>
        </a:lnSpc>
        <a:spcBef>
          <a:spcPct val="0"/>
        </a:spcBef>
        <a:buNone/>
        <a:defRPr sz="39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186" indent="-204186" algn="l" defTabSz="816742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1" kern="1200">
          <a:solidFill>
            <a:schemeClr val="tx1"/>
          </a:solidFill>
          <a:latin typeface="+mn-lt"/>
          <a:ea typeface="+mn-ea"/>
          <a:cs typeface="+mn-cs"/>
        </a:defRPr>
      </a:lvl1pPr>
      <a:lvl2pPr marL="612557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2144" kern="1200">
          <a:solidFill>
            <a:schemeClr val="tx1"/>
          </a:solidFill>
          <a:latin typeface="+mn-lt"/>
          <a:ea typeface="+mn-ea"/>
          <a:cs typeface="+mn-cs"/>
        </a:defRPr>
      </a:lvl2pPr>
      <a:lvl3pPr marL="1020928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429299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837670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246041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654412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3062783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471154" indent="-204186" algn="l" defTabSz="816742" rtl="0" eaLnBrk="1" latinLnBrk="0" hangingPunct="1">
        <a:lnSpc>
          <a:spcPct val="90000"/>
        </a:lnSpc>
        <a:spcBef>
          <a:spcPts val="447"/>
        </a:spcBef>
        <a:buFont typeface="Arial" panose="020B0604020202020204" pitchFamily="34" charset="0"/>
        <a:buChar char="•"/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1pPr>
      <a:lvl2pPr marL="408371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2pPr>
      <a:lvl3pPr marL="816742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3pPr>
      <a:lvl4pPr marL="1225113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4pPr>
      <a:lvl5pPr marL="1633484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5pPr>
      <a:lvl6pPr marL="2041855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6pPr>
      <a:lvl7pPr marL="2450226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7pPr>
      <a:lvl8pPr marL="2858597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8pPr>
      <a:lvl9pPr marL="3266968" algn="l" defTabSz="816742" rtl="0" eaLnBrk="1" latinLnBrk="0" hangingPunct="1">
        <a:defRPr sz="16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701736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ingtonpost.com/local/crime/woman-83-attacked-by-rabid-beaver-at-lake-barcroft-in-fairfax-county/2012/09/05/e778ec02-f794-11e1-8253-3f495ae70650_story.html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5FToP_mMY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71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8"/>
          <a:stretch/>
        </p:blipFill>
        <p:spPr bwMode="auto">
          <a:xfrm>
            <a:off x="1365537" y="1565672"/>
            <a:ext cx="8159179" cy="454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071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3"/>
          <a:stretch/>
        </p:blipFill>
        <p:spPr bwMode="auto">
          <a:xfrm>
            <a:off x="1365537" y="1767680"/>
            <a:ext cx="8159179" cy="435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54125" y="504622"/>
            <a:ext cx="8167688" cy="53213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58" dirty="0"/>
              <a:t>The need for a filing system</a:t>
            </a:r>
            <a:r>
              <a:rPr lang="en-US" sz="1608" dirty="0"/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5537" y="2654697"/>
            <a:ext cx="8163433" cy="88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6" name="Rectangle 5"/>
          <p:cNvSpPr/>
          <p:nvPr/>
        </p:nvSpPr>
        <p:spPr>
          <a:xfrm>
            <a:off x="1361283" y="3607593"/>
            <a:ext cx="8163433" cy="88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  <p:sp>
        <p:nvSpPr>
          <p:cNvPr id="7" name="Rectangle 6"/>
          <p:cNvSpPr/>
          <p:nvPr/>
        </p:nvSpPr>
        <p:spPr>
          <a:xfrm>
            <a:off x="1365537" y="4560490"/>
            <a:ext cx="8163433" cy="884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8"/>
          </a:p>
        </p:txBody>
      </p:sp>
    </p:spTree>
    <p:extLst>
      <p:ext uri="{BB962C8B-B14F-4D97-AF65-F5344CB8AC3E}">
        <p14:creationId xmlns:p14="http://schemas.microsoft.com/office/powerpoint/2010/main" val="76530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9526" y="623889"/>
            <a:ext cx="21500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Lytic Cycle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7" y="34926"/>
            <a:ext cx="441007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9640" y="190504"/>
            <a:ext cx="406717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https://vimeo.com/10701736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B490E5-A117-45A0-82A7-1A8C62354BBB}"/>
              </a:ext>
            </a:extLst>
          </p:cNvPr>
          <p:cNvSpPr txBox="1"/>
          <p:nvPr/>
        </p:nvSpPr>
        <p:spPr>
          <a:xfrm>
            <a:off x="6553177" y="2529681"/>
            <a:ext cx="3912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From an evolutionary perspective is this a “smart” strategy?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1" y="1555751"/>
            <a:ext cx="493395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1726" y="358776"/>
            <a:ext cx="31129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600" b="1" dirty="0">
                <a:solidFill>
                  <a:schemeClr val="accent1"/>
                </a:solidFill>
              </a:rPr>
              <a:t>Lysogenic Cycle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646238" y="928689"/>
            <a:ext cx="21478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r>
              <a:rPr lang="en-US" altLang="en-US" sz="2200"/>
              <a:t>Attachment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altLang="en-US" sz="2200"/>
              <a:t>Penetration</a:t>
            </a:r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endParaRPr lang="en-US" altLang="en-US" sz="2200"/>
          </a:p>
          <a:p>
            <a:pPr>
              <a:buFont typeface="Times New Roman" pitchFamily="18" charset="0"/>
              <a:buAutoNum type="arabicPeriod"/>
            </a:pPr>
            <a:r>
              <a:rPr lang="en-US" altLang="en-US" sz="2200"/>
              <a:t>Synthesis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altLang="en-US" sz="2200"/>
              <a:t>Assembly</a:t>
            </a:r>
          </a:p>
          <a:p>
            <a:pPr>
              <a:buFont typeface="Times New Roman" pitchFamily="18" charset="0"/>
              <a:buAutoNum type="arabicPeriod"/>
            </a:pPr>
            <a:r>
              <a:rPr lang="en-US" altLang="en-US" sz="2200"/>
              <a:t>Release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883026" y="1614488"/>
            <a:ext cx="1028700" cy="6858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3387726" y="4510088"/>
            <a:ext cx="1295400" cy="4572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726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" r="53637"/>
          <a:stretch/>
        </p:blipFill>
        <p:spPr bwMode="auto">
          <a:xfrm>
            <a:off x="-1861" y="46630"/>
            <a:ext cx="3873610" cy="612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4127" y="2224881"/>
            <a:ext cx="4952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600" u="sng" dirty="0"/>
              <a:t>Influenza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1200" dirty="0"/>
          </a:p>
          <a:p>
            <a:pPr marL="341313" indent="-341313" eaLnBrk="0" hangingPunct="0">
              <a:buFont typeface="Arial" pitchFamily="34" charset="0"/>
              <a:buChar char="•"/>
              <a:defRPr/>
            </a:pPr>
            <a:r>
              <a:rPr lang="en-US" sz="2800" dirty="0"/>
              <a:t>Historically lethal</a:t>
            </a:r>
          </a:p>
          <a:p>
            <a:pPr marL="341313" indent="-341313" eaLnBrk="0" hangingPunct="0">
              <a:buFont typeface="Arial" pitchFamily="34" charset="0"/>
              <a:buChar char="•"/>
              <a:defRPr/>
            </a:pPr>
            <a:r>
              <a:rPr lang="en-US" sz="2800" dirty="0"/>
              <a:t>High mutation rate </a:t>
            </a:r>
          </a:p>
          <a:p>
            <a:pPr marL="341313" indent="-341313" eaLnBrk="0" hangingPunct="0">
              <a:buFont typeface="Arial" pitchFamily="34" charset="0"/>
              <a:buChar char="•"/>
              <a:defRPr/>
            </a:pPr>
            <a:r>
              <a:rPr lang="en-US" sz="2800" dirty="0"/>
              <a:t>Infects many animals</a:t>
            </a:r>
          </a:p>
          <a:p>
            <a:pPr marL="457200" indent="-457200" eaLnBrk="0" hangingPunct="0">
              <a:buFont typeface="Arial" pitchFamily="34" charset="0"/>
              <a:buChar char="•"/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880961" y="398024"/>
            <a:ext cx="4952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What are some deadly human viral diseases?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6422CD-8D91-4F0B-AF1C-83239AE7CC71}"/>
              </a:ext>
            </a:extLst>
          </p:cNvPr>
          <p:cNvSpPr txBox="1"/>
          <p:nvPr/>
        </p:nvSpPr>
        <p:spPr>
          <a:xfrm>
            <a:off x="4203208" y="4944290"/>
            <a:ext cx="667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6600"/>
                </a:solidFill>
              </a:rPr>
              <a:t>What makes Influenza so deadly?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734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>
            <a:fillRect/>
          </a:stretch>
        </p:blipFill>
        <p:spPr bwMode="auto">
          <a:xfrm>
            <a:off x="1414464" y="266700"/>
            <a:ext cx="8099425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725" y="5425281"/>
            <a:ext cx="4094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What’s in a flu vaccine?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558925" y="472281"/>
            <a:ext cx="36215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/>
              <a:t>Influenza Strains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532229" y="1574582"/>
            <a:ext cx="575109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dirty="0"/>
              <a:t>Classified by protein type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Dangerous, but not because of mutation rate</a:t>
            </a:r>
          </a:p>
          <a:p>
            <a:pPr>
              <a:buFont typeface="Arial" charset="0"/>
              <a:buChar char="•"/>
            </a:pPr>
            <a:endParaRPr lang="en-US" altLang="en-US" dirty="0"/>
          </a:p>
          <a:p>
            <a:pPr>
              <a:buFont typeface="Arial" charset="0"/>
              <a:buChar char="•"/>
            </a:pPr>
            <a:r>
              <a:rPr lang="en-US" altLang="en-US" dirty="0"/>
              <a:t>Example: Hong Kong Flu (1968)</a:t>
            </a:r>
          </a:p>
        </p:txBody>
      </p:sp>
      <p:pic>
        <p:nvPicPr>
          <p:cNvPr id="13316" name="Picture 2" descr="http://www.washington.edu/news/files/2012/06/H3N2_Flu_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4" y="-1"/>
            <a:ext cx="3109911" cy="310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img.ehowcdn.com/article-new/ehow/images/a04/h8/ap/recent-strains-symptoms-influenza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25" y="3229769"/>
            <a:ext cx="3502525" cy="2896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82780" y="279131"/>
            <a:ext cx="32111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rgbClr val="FF6600"/>
                </a:solidFill>
              </a:rPr>
              <a:t>Scariest virus?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492126" y="999551"/>
            <a:ext cx="472439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 dirty="0"/>
              <a:t>Ebola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5 different viruses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Discovered in mid 1970’s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Causes hemorrhagic fever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2014 outbreak - 8000 deaths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Transmission?</a:t>
            </a: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Why did everyone freak out?</a:t>
            </a:r>
          </a:p>
          <a:p>
            <a:pPr marL="0" indent="0"/>
            <a:endParaRPr lang="en-US" altLang="en-US" sz="2400" dirty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/>
              <a:t>Each day 6000 people die in Africa from AIDS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11,000 newly infected</a:t>
            </a:r>
          </a:p>
        </p:txBody>
      </p:sp>
      <p:pic>
        <p:nvPicPr>
          <p:cNvPr id="1026" name="Picture 2" descr="http://upload.wikimedia.org/wikipedia/commons/thumb/3/3f/Ebola_virus_em.png/640px-Ebola_virus_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6" y="-100695"/>
            <a:ext cx="4419599" cy="624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96925" y="489215"/>
            <a:ext cx="5049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solidFill>
                  <a:srgbClr val="FF6600"/>
                </a:solidFill>
              </a:rPr>
              <a:t>Dr. Gall’s favorite virus?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52976" y="1691481"/>
            <a:ext cx="472439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My favorite movies?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/>
              <a:t>The beaver story</a:t>
            </a:r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endParaRPr lang="en-US" altLang="en-US" sz="2400" dirty="0"/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Transmission by?</a:t>
            </a: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What cells does it infect?</a:t>
            </a:r>
          </a:p>
        </p:txBody>
      </p:sp>
      <p:pic>
        <p:nvPicPr>
          <p:cNvPr id="14340" name="Picture 4" descr="http://www.ppdictionary.com/viruses/rabies_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6" y="1549730"/>
            <a:ext cx="3962400" cy="457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 b="79372"/>
          <a:stretch/>
        </p:blipFill>
        <p:spPr bwMode="auto">
          <a:xfrm>
            <a:off x="339725" y="3139281"/>
            <a:ext cx="632460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2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263525" y="4257676"/>
            <a:ext cx="6302376" cy="143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200" dirty="0">
                <a:hlinkClick r:id="rId2"/>
              </a:rPr>
              <a:t>http://www.washingtonpost.com/local/crime/woman-83-attacked-by-rabid-beaver-at-lake-barcroft-in-fairfax-county/2012/09/05/e778ec02-f794-11e1-8253-3f495ae70650_story.html</a:t>
            </a:r>
            <a:r>
              <a:rPr lang="en-US" altLang="en-US" sz="2200" dirty="0"/>
              <a:t> </a:t>
            </a: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949325" y="2170906"/>
            <a:ext cx="5105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600" dirty="0"/>
              <a:t>“All of a sudden, the beaver flips over and comes back to life”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30325" y="243681"/>
            <a:ext cx="23134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/>
              <a:t>COVID-19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39726" y="965420"/>
            <a:ext cx="37338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6075" indent="-34607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2400" dirty="0"/>
              <a:t>Respiratory virus</a:t>
            </a:r>
          </a:p>
          <a:p>
            <a:pPr>
              <a:buFont typeface="Arial" charset="0"/>
              <a:buChar char="•"/>
            </a:pPr>
            <a:r>
              <a:rPr lang="en-US" altLang="en-US" sz="2400" dirty="0"/>
              <a:t>Stages of infection: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en-US" sz="2000" dirty="0"/>
              <a:t>Early replication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en-US" sz="2000" dirty="0"/>
              <a:t>Pulmonary (pneumonia)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altLang="en-US" sz="2000" dirty="0"/>
              <a:t>Inflammatory phase</a:t>
            </a:r>
          </a:p>
          <a:p>
            <a:pPr>
              <a:buFont typeface="Arial" charset="0"/>
              <a:buChar char="•"/>
            </a:pPr>
            <a:endParaRPr lang="en-US" altLang="en-US" sz="2400" dirty="0">
              <a:solidFill>
                <a:srgbClr val="FF66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Global death toll?</a:t>
            </a: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USA death toll?</a:t>
            </a:r>
          </a:p>
          <a:p>
            <a:pPr>
              <a:buFont typeface="Arial" charset="0"/>
              <a:buChar char="•"/>
            </a:pPr>
            <a:endParaRPr lang="en-US" altLang="en-US" sz="2400" dirty="0">
              <a:solidFill>
                <a:srgbClr val="FF66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Risk by age group?</a:t>
            </a:r>
          </a:p>
          <a:p>
            <a:pPr>
              <a:buFont typeface="Arial" charset="0"/>
              <a:buChar char="•"/>
            </a:pPr>
            <a:endParaRPr lang="en-US" altLang="en-US" sz="2400" dirty="0">
              <a:solidFill>
                <a:srgbClr val="FF66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Treatment?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2055F7-B9EF-4EFD-A3F0-A2D4E4BF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67" y="0"/>
            <a:ext cx="5620983" cy="3748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30468C-FF0F-4661-94C1-ABBF41F6E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087" y="0"/>
            <a:ext cx="4024418" cy="612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7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737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 r="49771"/>
          <a:stretch/>
        </p:blipFill>
        <p:spPr bwMode="auto">
          <a:xfrm>
            <a:off x="-18415" y="7937"/>
            <a:ext cx="4191001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5445126" y="304801"/>
            <a:ext cx="4068762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000" b="1"/>
              <a:t>Bacteria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5368926" y="222250"/>
            <a:ext cx="3810000" cy="706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hlink"/>
                </a:solidFill>
              </a:rPr>
              <a:t>Prokaryotes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4466984" y="3748881"/>
            <a:ext cx="5867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dirty="0"/>
              <a:t>“There are more individual prokaryotes in your large intestine than there are cells in your body”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88D31F-3075-ED00-A705-36CEA57B1D14}"/>
              </a:ext>
            </a:extLst>
          </p:cNvPr>
          <p:cNvSpPr txBox="1"/>
          <p:nvPr/>
        </p:nvSpPr>
        <p:spPr>
          <a:xfrm>
            <a:off x="4530808" y="1310481"/>
            <a:ext cx="5803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6600"/>
                </a:solidFill>
              </a:rPr>
              <a:t>Who are we talking about?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6600"/>
                </a:solidFill>
              </a:rPr>
              <a:t>How many cells in your body?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6600"/>
                </a:solidFill>
              </a:rPr>
              <a:t>How many prokaryotes in you?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1820" y="322933"/>
            <a:ext cx="6346609" cy="6971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30" dirty="0">
                <a:latin typeface="Arial" pitchFamily="34" charset="0"/>
                <a:cs typeface="Arial" pitchFamily="34" charset="0"/>
              </a:rPr>
              <a:t>Highest Level Classification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8D4EAC-9980-491D-4C53-3F838385BB69}"/>
              </a:ext>
            </a:extLst>
          </p:cNvPr>
          <p:cNvSpPr txBox="1"/>
          <p:nvPr/>
        </p:nvSpPr>
        <p:spPr>
          <a:xfrm>
            <a:off x="244475" y="1117948"/>
            <a:ext cx="4490140" cy="1411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2858" dirty="0">
                <a:solidFill>
                  <a:srgbClr val="FF6600"/>
                </a:solidFill>
              </a:rPr>
              <a:t>Highest level classification?</a:t>
            </a:r>
          </a:p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2858" dirty="0"/>
              <a:t>Recognize 3</a:t>
            </a:r>
          </a:p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2858" dirty="0">
                <a:solidFill>
                  <a:srgbClr val="FF6600"/>
                </a:solidFill>
              </a:rPr>
              <a:t>What are they?</a:t>
            </a:r>
          </a:p>
        </p:txBody>
      </p:sp>
      <p:pic>
        <p:nvPicPr>
          <p:cNvPr id="6" name="Picture 5" descr="A close-up of bacteria&#10;&#10;Description automatically generated">
            <a:extLst>
              <a:ext uri="{FF2B5EF4-FFF2-40B4-BE49-F238E27FC236}">
                <a16:creationId xmlns:a16="http://schemas.microsoft.com/office/drawing/2014/main" id="{DA7830B2-33B7-575D-D901-123D71B2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25" y="1081881"/>
            <a:ext cx="3829050" cy="3295891"/>
          </a:xfrm>
          <a:prstGeom prst="rect">
            <a:avLst/>
          </a:prstGeom>
        </p:spPr>
      </p:pic>
      <p:pic>
        <p:nvPicPr>
          <p:cNvPr id="8" name="Picture 7" descr="Close-up of a microscope&#10;&#10;Description automatically generated">
            <a:extLst>
              <a:ext uri="{FF2B5EF4-FFF2-40B4-BE49-F238E27FC236}">
                <a16:creationId xmlns:a16="http://schemas.microsoft.com/office/drawing/2014/main" id="{676B6F6E-955B-DA3C-72FF-3A6CFB1CCA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467" y="3055762"/>
            <a:ext cx="3812749" cy="3004774"/>
          </a:xfrm>
          <a:prstGeom prst="rect">
            <a:avLst/>
          </a:prstGeom>
        </p:spPr>
      </p:pic>
      <p:pic>
        <p:nvPicPr>
          <p:cNvPr id="10" name="Picture 9" descr="A blue cell with different colored cells&#10;&#10;Description automatically generated">
            <a:extLst>
              <a:ext uri="{FF2B5EF4-FFF2-40B4-BE49-F238E27FC236}">
                <a16:creationId xmlns:a16="http://schemas.microsoft.com/office/drawing/2014/main" id="{634C54F2-BB9E-E499-357A-7AAF8841D4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r="22816"/>
          <a:stretch/>
        </p:blipFill>
        <p:spPr>
          <a:xfrm>
            <a:off x="111125" y="2653349"/>
            <a:ext cx="3449911" cy="33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568325" y="1135857"/>
            <a:ext cx="512351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6075" indent="-346075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2400" dirty="0"/>
              <a:t>Small</a:t>
            </a:r>
          </a:p>
          <a:p>
            <a:pPr>
              <a:buFontTx/>
              <a:buChar char="•"/>
            </a:pPr>
            <a:r>
              <a:rPr lang="en-US" altLang="en-US" sz="2400" dirty="0"/>
              <a:t>Unicellular</a:t>
            </a:r>
          </a:p>
          <a:p>
            <a:pPr>
              <a:buFontTx/>
              <a:buChar char="•"/>
            </a:pPr>
            <a:r>
              <a:rPr lang="en-US" altLang="en-US" sz="2400" dirty="0"/>
              <a:t>Circular chromosome, no nucleus</a:t>
            </a:r>
          </a:p>
          <a:p>
            <a:pPr>
              <a:buFontTx/>
              <a:buChar char="•"/>
            </a:pPr>
            <a:r>
              <a:rPr lang="en-US" altLang="en-US" sz="2400" dirty="0"/>
              <a:t>Asexual reproduction</a:t>
            </a:r>
          </a:p>
          <a:p>
            <a:pPr>
              <a:buFontTx/>
              <a:buChar char="•"/>
            </a:pPr>
            <a:r>
              <a:rPr lang="en-US" altLang="en-US" sz="2400" dirty="0"/>
              <a:t>Modes of gene transfer</a:t>
            </a:r>
          </a:p>
          <a:p>
            <a:pPr>
              <a:buFontTx/>
              <a:buChar char="•"/>
            </a:pPr>
            <a:r>
              <a:rPr lang="en-US" altLang="en-US" sz="2400" dirty="0"/>
              <a:t>Lack organelles</a:t>
            </a:r>
          </a:p>
          <a:p>
            <a:pPr>
              <a:buFontTx/>
              <a:buChar char="•"/>
            </a:pPr>
            <a:r>
              <a:rPr lang="en-US" altLang="en-US" sz="2400" dirty="0"/>
              <a:t>Little </a:t>
            </a:r>
            <a:r>
              <a:rPr lang="en-US" altLang="en-US" sz="2400" dirty="0" err="1"/>
              <a:t>morphologial</a:t>
            </a:r>
            <a:r>
              <a:rPr lang="en-US" altLang="en-US" sz="2400" dirty="0"/>
              <a:t> diversity</a:t>
            </a:r>
          </a:p>
          <a:p>
            <a:pPr>
              <a:buFontTx/>
              <a:buChar char="•"/>
            </a:pPr>
            <a:r>
              <a:rPr lang="en-US" altLang="en-US" sz="2400" dirty="0"/>
              <a:t>Simple flagella</a:t>
            </a:r>
          </a:p>
          <a:p>
            <a:pPr>
              <a:buFontTx/>
              <a:buChar char="•"/>
            </a:pPr>
            <a:r>
              <a:rPr lang="en-US" altLang="en-US" sz="2400" dirty="0"/>
              <a:t>High metabolic diversity</a:t>
            </a:r>
          </a:p>
          <a:p>
            <a:pPr>
              <a:buFontTx/>
              <a:buChar char="•"/>
            </a:pPr>
            <a:r>
              <a:rPr lang="en-US" altLang="en-US" sz="2400" dirty="0"/>
              <a:t>High ecological diversity</a:t>
            </a:r>
          </a:p>
          <a:p>
            <a:pPr>
              <a:buFontTx/>
              <a:buChar char="•"/>
            </a:pPr>
            <a:r>
              <a:rPr lang="en-US" altLang="en-US" sz="2400" dirty="0"/>
              <a:t>Oldest DNA-based life</a:t>
            </a:r>
          </a:p>
        </p:txBody>
      </p:sp>
      <p:pic>
        <p:nvPicPr>
          <p:cNvPr id="17411" name="Picture 2" descr="http://4.bp.blogspot.com/-lappGE5UtkI/T46GgIaXc2I/AAAAAAAAABA/UrST2YtasII/s1600/MPI_thiomargarita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2" y="1"/>
            <a:ext cx="3062287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3045" y="243681"/>
            <a:ext cx="2988190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Prokaryotes</a:t>
            </a:r>
          </a:p>
        </p:txBody>
      </p:sp>
      <p:pic>
        <p:nvPicPr>
          <p:cNvPr id="17413" name="Picture 4" descr="http://learnsomescience.com/wp-content/uploads/2010/02/Plasmi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2348706"/>
            <a:ext cx="3048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http://www.templeton-cambridge.org/lib/img/articles/vedantam_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7847" r="6709" b="2995"/>
          <a:stretch>
            <a:fillRect/>
          </a:stretch>
        </p:blipFill>
        <p:spPr bwMode="auto">
          <a:xfrm>
            <a:off x="5216525" y="3777456"/>
            <a:ext cx="30162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7" y="168275"/>
            <a:ext cx="6918325" cy="1004888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300" b="1">
                <a:solidFill>
                  <a:srgbClr val="FF3300"/>
                </a:solidFill>
                <a:latin typeface="Arial" charset="0"/>
                <a:cs typeface="Arial" charset="0"/>
              </a:rPr>
              <a:t>Prokaryotes vs. Eukaryotes</a:t>
            </a:r>
            <a:endParaRPr lang="en-US" altLang="en-US" sz="2900" b="1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11327" y="1325564"/>
            <a:ext cx="3705225" cy="4327525"/>
          </a:xfrm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No nucleus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DNA 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Small size	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Lack of specialized organelles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Bacterial flagella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No true multicellularity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  <a:cs typeface="Arial" charset="0"/>
              </a:rPr>
              <a:t>Genetic recombination by transduction, conjugation, transformation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5521327" y="1325564"/>
            <a:ext cx="3705225" cy="432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550" tIns="41275" rIns="82550" bIns="41275"/>
          <a:lstStyle>
            <a:lvl1pPr marL="304800" indent="-304800" defTabSz="814388" eaLnBrk="0" hangingPunct="0">
              <a:spcBef>
                <a:spcPct val="20000"/>
              </a:spcBef>
              <a:buSzPct val="100000"/>
              <a:buChar char="•"/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661988" indent="-242888" defTabSz="814388" eaLnBrk="0" hangingPunct="0">
              <a:spcBef>
                <a:spcPct val="20000"/>
              </a:spcBef>
              <a:buSzPct val="100000"/>
              <a:buChar char="–"/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017588" indent="-203200" defTabSz="814388" eaLnBrk="0" hangingPunct="0">
              <a:spcBef>
                <a:spcPct val="20000"/>
              </a:spcBef>
              <a:buSzPct val="100000"/>
              <a:buChar char="•"/>
              <a:defRPr sz="2100">
                <a:solidFill>
                  <a:schemeClr val="tx1"/>
                </a:solidFill>
                <a:latin typeface="Times New Roman" pitchFamily="18" charset="0"/>
              </a:defRPr>
            </a:lvl3pPr>
            <a:lvl4pPr marL="1423988" indent="-203200" defTabSz="814388" eaLnBrk="0" hangingPunct="0">
              <a:spcBef>
                <a:spcPct val="20000"/>
              </a:spcBef>
              <a:buSzPct val="100000"/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1830388" indent="-203200" defTabSz="814388" eaLnBrk="0" hangingPunct="0">
              <a:spcBef>
                <a:spcPct val="20000"/>
              </a:spcBef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287588" indent="-203200" defTabSz="814388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744788" indent="-203200" defTabSz="814388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201988" indent="-203200" defTabSz="814388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659188" indent="-203200" defTabSz="814388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Nucleus present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Complex chromosomes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Large Size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Specialized organelles present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9 + 2 cilia and flagella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Multicellularity common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300">
                <a:latin typeface="Arial" charset="0"/>
              </a:rPr>
              <a:t>Genetic recombination by meiosis and fertilization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7" descr="24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3"/>
          <a:stretch>
            <a:fillRect/>
          </a:stretch>
        </p:blipFill>
        <p:spPr bwMode="auto">
          <a:xfrm>
            <a:off x="2671763" y="465931"/>
            <a:ext cx="554513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	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6070601" y="669132"/>
            <a:ext cx="17970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Outer membrane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716089" y="942181"/>
            <a:ext cx="1355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Pili (structures used for attachment)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6122988" y="1078707"/>
            <a:ext cx="17478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Peptidoglycan layer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8021638" y="942182"/>
            <a:ext cx="98425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Cell wall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7675564" y="2362995"/>
            <a:ext cx="12541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221906"/>
                </a:solidFill>
              </a:rPr>
              <a:t>Nuclear area (nucleoid)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1919289" y="3528219"/>
            <a:ext cx="171767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Storage granule</a:t>
            </a:r>
          </a:p>
        </p:txBody>
      </p:sp>
      <p:sp>
        <p:nvSpPr>
          <p:cNvPr id="19466" name="Text Box 11"/>
          <p:cNvSpPr txBox="1">
            <a:spLocks noChangeArrowheads="1"/>
          </p:cNvSpPr>
          <p:nvPr/>
        </p:nvSpPr>
        <p:spPr bwMode="auto">
          <a:xfrm>
            <a:off x="8224838" y="4072732"/>
            <a:ext cx="10858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221906"/>
                </a:solidFill>
              </a:rPr>
              <a:t>Plasmid (DNA)</a:t>
            </a:r>
          </a:p>
        </p:txBody>
      </p:sp>
      <p:sp>
        <p:nvSpPr>
          <p:cNvPr id="19467" name="Text Box 12"/>
          <p:cNvSpPr txBox="1">
            <a:spLocks noChangeArrowheads="1"/>
          </p:cNvSpPr>
          <p:nvPr/>
        </p:nvSpPr>
        <p:spPr bwMode="auto">
          <a:xfrm>
            <a:off x="2166938" y="4333082"/>
            <a:ext cx="11191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Flagellum</a:t>
            </a:r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3138488" y="4560094"/>
            <a:ext cx="126523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Ribosomes</a:t>
            </a: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>
            <a:off x="3409951" y="5026820"/>
            <a:ext cx="23749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>
                <a:solidFill>
                  <a:srgbClr val="221906"/>
                </a:solidFill>
              </a:rPr>
              <a:t>Bacterial chromosome </a:t>
            </a:r>
          </a:p>
          <a:p>
            <a:pPr algn="ctr"/>
            <a:r>
              <a:rPr lang="en-US" altLang="en-US" sz="1600" b="1">
                <a:solidFill>
                  <a:srgbClr val="221906"/>
                </a:solidFill>
              </a:rPr>
              <a:t>(DNA)</a:t>
            </a:r>
          </a:p>
        </p:txBody>
      </p:sp>
      <p:sp>
        <p:nvSpPr>
          <p:cNvPr id="19470" name="Text Box 15"/>
          <p:cNvSpPr txBox="1">
            <a:spLocks noChangeArrowheads="1"/>
          </p:cNvSpPr>
          <p:nvPr/>
        </p:nvSpPr>
        <p:spPr bwMode="auto">
          <a:xfrm>
            <a:off x="5507038" y="5579270"/>
            <a:ext cx="9604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221906"/>
                </a:solidFill>
              </a:rPr>
              <a:t>Capsule</a:t>
            </a:r>
          </a:p>
        </p:txBody>
      </p:sp>
      <p:sp>
        <p:nvSpPr>
          <p:cNvPr id="19471" name="Text Box 16"/>
          <p:cNvSpPr txBox="1">
            <a:spLocks noChangeArrowheads="1"/>
          </p:cNvSpPr>
          <p:nvPr/>
        </p:nvSpPr>
        <p:spPr bwMode="auto">
          <a:xfrm>
            <a:off x="6259513" y="5774532"/>
            <a:ext cx="2538407" cy="32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1600" b="1" dirty="0">
                <a:solidFill>
                  <a:srgbClr val="221906"/>
                </a:solidFill>
              </a:rPr>
              <a:t>Plasma membrane</a:t>
            </a:r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 flipV="1">
            <a:off x="2190752" y="791369"/>
            <a:ext cx="1131887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 flipV="1">
            <a:off x="2190751" y="1107281"/>
            <a:ext cx="881062" cy="39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>
            <a:off x="3140076" y="4109244"/>
            <a:ext cx="296862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 flipH="1">
            <a:off x="3614739" y="2667794"/>
            <a:ext cx="969963" cy="996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 flipH="1">
            <a:off x="5514976" y="873920"/>
            <a:ext cx="608012" cy="922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 flipH="1">
            <a:off x="5632451" y="1262857"/>
            <a:ext cx="525462" cy="874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>
            <a:off x="7089776" y="4209257"/>
            <a:ext cx="0" cy="1565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79" name="Line 25"/>
          <p:cNvSpPr>
            <a:spLocks noChangeShapeType="1"/>
          </p:cNvSpPr>
          <p:nvPr/>
        </p:nvSpPr>
        <p:spPr bwMode="auto">
          <a:xfrm>
            <a:off x="7053264" y="3680620"/>
            <a:ext cx="1260475" cy="522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0" name="Line 26"/>
          <p:cNvSpPr>
            <a:spLocks noChangeShapeType="1"/>
          </p:cNvSpPr>
          <p:nvPr/>
        </p:nvSpPr>
        <p:spPr bwMode="auto">
          <a:xfrm flipV="1">
            <a:off x="6665913" y="2507456"/>
            <a:ext cx="1220788" cy="749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1" name="Line 27"/>
          <p:cNvSpPr>
            <a:spLocks noChangeShapeType="1"/>
          </p:cNvSpPr>
          <p:nvPr/>
        </p:nvSpPr>
        <p:spPr bwMode="auto">
          <a:xfrm flipH="1">
            <a:off x="5965827" y="4447382"/>
            <a:ext cx="814387" cy="11541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2" name="Line 28"/>
          <p:cNvSpPr>
            <a:spLocks noChangeShapeType="1"/>
          </p:cNvSpPr>
          <p:nvPr/>
        </p:nvSpPr>
        <p:spPr bwMode="auto">
          <a:xfrm flipH="1">
            <a:off x="4697413" y="3296445"/>
            <a:ext cx="1182688" cy="1762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3" name="Line 29"/>
          <p:cNvSpPr>
            <a:spLocks noChangeShapeType="1"/>
          </p:cNvSpPr>
          <p:nvPr/>
        </p:nvSpPr>
        <p:spPr bwMode="auto">
          <a:xfrm flipH="1">
            <a:off x="4940301" y="2999582"/>
            <a:ext cx="227012" cy="523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4" name="Line 30"/>
          <p:cNvSpPr>
            <a:spLocks noChangeShapeType="1"/>
          </p:cNvSpPr>
          <p:nvPr/>
        </p:nvSpPr>
        <p:spPr bwMode="auto">
          <a:xfrm flipH="1">
            <a:off x="3697288" y="3166270"/>
            <a:ext cx="1651000" cy="14747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1500" tIns="40750" rIns="81500" bIns="40750" anchor="ctr"/>
          <a:lstStyle/>
          <a:p>
            <a:endParaRPr lang="en-US"/>
          </a:p>
        </p:txBody>
      </p:sp>
      <p:sp>
        <p:nvSpPr>
          <p:cNvPr id="19485" name="AutoShape 31"/>
          <p:cNvSpPr>
            <a:spLocks/>
          </p:cNvSpPr>
          <p:nvPr/>
        </p:nvSpPr>
        <p:spPr bwMode="auto">
          <a:xfrm rot="-2910677">
            <a:off x="6031708" y="1993901"/>
            <a:ext cx="160337" cy="1781175"/>
          </a:xfrm>
          <a:prstGeom prst="rightBracket">
            <a:avLst>
              <a:gd name="adj" fmla="val 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500" tIns="40750" rIns="81500" bIns="4075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19486" name="AutoShape 32"/>
          <p:cNvSpPr>
            <a:spLocks/>
          </p:cNvSpPr>
          <p:nvPr/>
        </p:nvSpPr>
        <p:spPr bwMode="auto">
          <a:xfrm>
            <a:off x="7750176" y="669132"/>
            <a:ext cx="271462" cy="885825"/>
          </a:xfrm>
          <a:prstGeom prst="rightBrace">
            <a:avLst>
              <a:gd name="adj1" fmla="val 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500" tIns="40750" rIns="81500" bIns="40750" anchor="ctr"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1600"/>
          </a:p>
        </p:txBody>
      </p:sp>
      <p:sp>
        <p:nvSpPr>
          <p:cNvPr id="2" name="TextBox 1"/>
          <p:cNvSpPr txBox="1"/>
          <p:nvPr/>
        </p:nvSpPr>
        <p:spPr>
          <a:xfrm>
            <a:off x="261784" y="35273"/>
            <a:ext cx="53356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Bacteria and Archaea Cell Structure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esktopclass.com/wp-content/uploads/2011/11/c8.27x3.bact_.sha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/>
          <a:stretch>
            <a:fillRect/>
          </a:stretch>
        </p:blipFill>
        <p:spPr bwMode="auto">
          <a:xfrm>
            <a:off x="1579564" y="166688"/>
            <a:ext cx="4398963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1"/>
          <p:cNvSpPr txBox="1">
            <a:spLocks noChangeArrowheads="1"/>
          </p:cNvSpPr>
          <p:nvPr/>
        </p:nvSpPr>
        <p:spPr bwMode="auto">
          <a:xfrm>
            <a:off x="6435726" y="2471738"/>
            <a:ext cx="2595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/>
              <a:t>Prokaryote</a:t>
            </a:r>
          </a:p>
          <a:p>
            <a:pPr algn="ctr"/>
            <a:r>
              <a:rPr lang="en-US" altLang="en-US" sz="3600" b="1" dirty="0"/>
              <a:t>Diversity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739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>
            <a:fillRect/>
          </a:stretch>
        </p:blipFill>
        <p:spPr bwMode="auto">
          <a:xfrm>
            <a:off x="1381126" y="90489"/>
            <a:ext cx="81280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681289"/>
            <a:ext cx="21336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742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8"/>
          <a:stretch>
            <a:fillRect/>
          </a:stretch>
        </p:blipFill>
        <p:spPr bwMode="auto">
          <a:xfrm>
            <a:off x="1381126" y="204788"/>
            <a:ext cx="812800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35D88D-8CDC-4AA5-B130-D669AAEE6FB6}"/>
              </a:ext>
            </a:extLst>
          </p:cNvPr>
          <p:cNvSpPr txBox="1"/>
          <p:nvPr/>
        </p:nvSpPr>
        <p:spPr>
          <a:xfrm>
            <a:off x="1635125" y="1158082"/>
            <a:ext cx="152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https://www.youtube.com/watch?v=a_5FToP_mMY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227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32990" r="3685" b="10692"/>
          <a:stretch>
            <a:fillRect/>
          </a:stretch>
        </p:blipFill>
        <p:spPr bwMode="auto">
          <a:xfrm>
            <a:off x="644525" y="744124"/>
            <a:ext cx="9601200" cy="44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91A72-0B8B-479E-BE87-120049DF8CE1}"/>
              </a:ext>
            </a:extLst>
          </p:cNvPr>
          <p:cNvSpPr txBox="1"/>
          <p:nvPr/>
        </p:nvSpPr>
        <p:spPr>
          <a:xfrm>
            <a:off x="644525" y="5383186"/>
            <a:ext cx="74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Under optimal conditions, one bacterium can divide every 20 minutes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5976C-5B98-461C-8937-73374B60E2D3}"/>
              </a:ext>
            </a:extLst>
          </p:cNvPr>
          <p:cNvSpPr txBox="1"/>
          <p:nvPr/>
        </p:nvSpPr>
        <p:spPr>
          <a:xfrm>
            <a:off x="4223188" y="142971"/>
            <a:ext cx="244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Reproduction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943AE-D08A-4874-8D6B-46E6BBC1F99A}"/>
              </a:ext>
            </a:extLst>
          </p:cNvPr>
          <p:cNvSpPr txBox="1"/>
          <p:nvPr/>
        </p:nvSpPr>
        <p:spPr>
          <a:xfrm>
            <a:off x="8264525" y="4053681"/>
            <a:ext cx="242290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What’s the problem with cloning yourself over and over for eternity?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0398" y="243681"/>
            <a:ext cx="6669454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3400" b="1" dirty="0">
                <a:solidFill>
                  <a:schemeClr val="accent1">
                    <a:lumMod val="75000"/>
                  </a:schemeClr>
                </a:solidFill>
              </a:rPr>
              <a:t>Gene Transfer Between Prokaryotes</a:t>
            </a:r>
          </a:p>
        </p:txBody>
      </p:sp>
      <p:pic>
        <p:nvPicPr>
          <p:cNvPr id="24579" name="Picture 2" descr="http://classconnection.s3.amazonaws.com/82/flashcards/1127082/jpg/sex_pilus13278962422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115" r="2176" b="13885"/>
          <a:stretch>
            <a:fillRect/>
          </a:stretch>
        </p:blipFill>
        <p:spPr bwMode="auto">
          <a:xfrm>
            <a:off x="1863726" y="1209675"/>
            <a:ext cx="7162800" cy="473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1376364" y="693739"/>
            <a:ext cx="81375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itchFamily="18" charset="0"/>
              </a:rPr>
              <a:t>Figure 6.2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376363" y="5718175"/>
            <a:ext cx="8143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/>
              <a:t>6-1</a:t>
            </a:r>
          </a:p>
        </p:txBody>
      </p:sp>
      <p:pic>
        <p:nvPicPr>
          <p:cNvPr id="2560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6" y="1127126"/>
            <a:ext cx="5427662" cy="48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" descr="094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2"/>
          <a:stretch/>
        </p:blipFill>
        <p:spPr bwMode="auto">
          <a:xfrm>
            <a:off x="1376364" y="548481"/>
            <a:ext cx="8137525" cy="55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4B9AA6-F88A-40DA-96F5-23E2C7865F9F}"/>
              </a:ext>
            </a:extLst>
          </p:cNvPr>
          <p:cNvSpPr txBox="1"/>
          <p:nvPr/>
        </p:nvSpPr>
        <p:spPr>
          <a:xfrm>
            <a:off x="2357613" y="33993"/>
            <a:ext cx="617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Metabolic Diversity Among the Kingdoms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F8A3C-6E50-434A-B708-22207C5367AC}"/>
              </a:ext>
            </a:extLst>
          </p:cNvPr>
          <p:cNvSpPr/>
          <p:nvPr/>
        </p:nvSpPr>
        <p:spPr>
          <a:xfrm>
            <a:off x="3235326" y="4999038"/>
            <a:ext cx="6005513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0AF1EC-E588-427E-B07F-939930E92AF7}"/>
              </a:ext>
            </a:extLst>
          </p:cNvPr>
          <p:cNvSpPr/>
          <p:nvPr/>
        </p:nvSpPr>
        <p:spPr>
          <a:xfrm>
            <a:off x="3235326" y="3977481"/>
            <a:ext cx="6005513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A34FEC-5725-4FC9-8F82-56938E965DAD}"/>
              </a:ext>
            </a:extLst>
          </p:cNvPr>
          <p:cNvSpPr/>
          <p:nvPr/>
        </p:nvSpPr>
        <p:spPr>
          <a:xfrm>
            <a:off x="3235326" y="2986881"/>
            <a:ext cx="6005513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9E6579-B085-48FA-A265-40D19159E332}"/>
              </a:ext>
            </a:extLst>
          </p:cNvPr>
          <p:cNvSpPr/>
          <p:nvPr/>
        </p:nvSpPr>
        <p:spPr>
          <a:xfrm>
            <a:off x="3249613" y="1996281"/>
            <a:ext cx="6005513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F5128D-642D-431E-97C9-998E246A89EB}"/>
              </a:ext>
            </a:extLst>
          </p:cNvPr>
          <p:cNvSpPr/>
          <p:nvPr/>
        </p:nvSpPr>
        <p:spPr>
          <a:xfrm>
            <a:off x="3235325" y="976711"/>
            <a:ext cx="6019801" cy="1096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3753" y="392748"/>
            <a:ext cx="2451496" cy="990600"/>
          </a:xfrm>
        </p:spPr>
        <p:txBody>
          <a:bodyPr>
            <a:noAutofit/>
          </a:bodyPr>
          <a:lstStyle/>
          <a:p>
            <a:r>
              <a:rPr lang="en-US" altLang="en-US" sz="4000" b="1" dirty="0">
                <a:solidFill>
                  <a:schemeClr val="tx1"/>
                </a:solidFill>
                <a:latin typeface="Arial" charset="0"/>
              </a:rPr>
              <a:t>Archaea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52158" y="1273706"/>
            <a:ext cx="3657600" cy="1408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accent2"/>
                </a:solidFill>
                <a:latin typeface="Arial" charset="0"/>
              </a:rPr>
              <a:t>Cell walls contain?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accent2"/>
                </a:solidFill>
                <a:latin typeface="Arial" charset="0"/>
              </a:rPr>
              <a:t>Plasma membrane?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chemeClr val="accent2"/>
                </a:solidFill>
                <a:latin typeface="Arial" charset="0"/>
              </a:rPr>
              <a:t>Antibiotics do?</a:t>
            </a:r>
          </a:p>
        </p:txBody>
      </p:sp>
      <p:sp>
        <p:nvSpPr>
          <p:cNvPr id="2" name="Rectangle 1"/>
          <p:cNvSpPr/>
          <p:nvPr/>
        </p:nvSpPr>
        <p:spPr>
          <a:xfrm>
            <a:off x="-33655" y="4916381"/>
            <a:ext cx="52292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/>
              <a:t>Simple RNA polymerase enzyme</a:t>
            </a:r>
          </a:p>
          <a:p>
            <a:pPr marL="800100" lvl="1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/>
              <a:t>Unique translation initiation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5391151" y="4912995"/>
            <a:ext cx="547369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/>
              <a:t>Multiple RNA polymerases </a:t>
            </a:r>
            <a:r>
              <a:rPr lang="en-US" sz="1600" b="1" dirty="0"/>
              <a:t>(Like Eukaryotes)</a:t>
            </a:r>
          </a:p>
          <a:p>
            <a:pPr marL="342900" indent="-342900"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b="1" dirty="0"/>
              <a:t>Translation is similar to Eukaryotes</a:t>
            </a:r>
            <a:endParaRPr lang="en-US" sz="1600" b="1" dirty="0"/>
          </a:p>
        </p:txBody>
      </p:sp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1806575" y="3498587"/>
            <a:ext cx="73850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b="1" dirty="0"/>
              <a:t>Several other differences associated with DNA replication and gene expression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0A3A08B-F240-4E95-8698-FEA1C40012D6}"/>
              </a:ext>
            </a:extLst>
          </p:cNvPr>
          <p:cNvSpPr txBox="1">
            <a:spLocks noChangeArrowheads="1"/>
          </p:cNvSpPr>
          <p:nvPr/>
        </p:nvSpPr>
        <p:spPr>
          <a:xfrm>
            <a:off x="1428752" y="392748"/>
            <a:ext cx="245149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102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b="1" dirty="0">
                <a:latin typeface="Arial" charset="0"/>
              </a:rPr>
              <a:t>Bacteria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B7C0D2A-B583-45F0-B59C-42BA556EB8E4}"/>
              </a:ext>
            </a:extLst>
          </p:cNvPr>
          <p:cNvSpPr txBox="1">
            <a:spLocks noChangeArrowheads="1"/>
          </p:cNvSpPr>
          <p:nvPr/>
        </p:nvSpPr>
        <p:spPr>
          <a:xfrm>
            <a:off x="5445125" y="1273706"/>
            <a:ext cx="3657600" cy="1408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4186" indent="-204186" algn="l" defTabSz="816742" rtl="0" eaLnBrk="1" latinLnBrk="0" hangingPunct="1">
              <a:lnSpc>
                <a:spcPct val="90000"/>
              </a:lnSpc>
              <a:spcBef>
                <a:spcPts val="893"/>
              </a:spcBef>
              <a:buFont typeface="Arial" panose="020B0604020202020204" pitchFamily="34" charset="0"/>
              <a:buChar char="•"/>
              <a:defRPr sz="25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557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21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928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7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9299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7670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6041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4412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2783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71154" indent="-204186" algn="l" defTabSz="816742" rtl="0" eaLnBrk="1" latinLnBrk="0" hangingPunct="1">
              <a:lnSpc>
                <a:spcPct val="90000"/>
              </a:lnSpc>
              <a:spcBef>
                <a:spcPts val="447"/>
              </a:spcBef>
              <a:buFont typeface="Arial" panose="020B0604020202020204" pitchFamily="34" charset="0"/>
              <a:buChar char="•"/>
              <a:defRPr sz="16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b="1" dirty="0">
                <a:solidFill>
                  <a:schemeClr val="accent2"/>
                </a:solidFill>
                <a:latin typeface="Arial" charset="0"/>
              </a:rPr>
              <a:t>Cell walls contain?</a:t>
            </a:r>
          </a:p>
          <a:p>
            <a:r>
              <a:rPr lang="en-US" altLang="en-US" sz="2200" b="1" dirty="0">
                <a:solidFill>
                  <a:schemeClr val="accent2"/>
                </a:solidFill>
                <a:latin typeface="Arial" charset="0"/>
              </a:rPr>
              <a:t>Plasma membrane?</a:t>
            </a:r>
          </a:p>
          <a:p>
            <a:r>
              <a:rPr lang="en-US" altLang="en-US" sz="2200" b="1" dirty="0">
                <a:solidFill>
                  <a:schemeClr val="accent2"/>
                </a:solidFill>
                <a:latin typeface="Arial" charset="0"/>
              </a:rPr>
              <a:t>Antibiotics do?</a:t>
            </a:r>
          </a:p>
        </p:txBody>
      </p:sp>
    </p:spTree>
    <p:extLst>
      <p:ext uri="{BB962C8B-B14F-4D97-AF65-F5344CB8AC3E}">
        <p14:creationId xmlns:p14="http://schemas.microsoft.com/office/powerpoint/2010/main" val="144744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8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4D97AA-BD5E-FF29-7EB5-65B7301C683F}"/>
              </a:ext>
            </a:extLst>
          </p:cNvPr>
          <p:cNvSpPr txBox="1"/>
          <p:nvPr/>
        </p:nvSpPr>
        <p:spPr>
          <a:xfrm>
            <a:off x="415925" y="243681"/>
            <a:ext cx="8960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3200" dirty="0"/>
              <a:t>Further subdivide domains – </a:t>
            </a:r>
            <a:r>
              <a:rPr lang="en-US" sz="3200" dirty="0">
                <a:solidFill>
                  <a:srgbClr val="FF6600"/>
                </a:solidFill>
              </a:rPr>
              <a:t>What’s the next rank?</a:t>
            </a:r>
          </a:p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3200" dirty="0"/>
              <a:t>Recognize 6</a:t>
            </a:r>
          </a:p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FF6600"/>
                </a:solidFill>
              </a:rPr>
              <a:t>What are they?</a:t>
            </a:r>
          </a:p>
        </p:txBody>
      </p:sp>
      <p:pic>
        <p:nvPicPr>
          <p:cNvPr id="3" name="Picture 2" descr="A close-up of bacteria&#10;&#10;Description automatically generated">
            <a:extLst>
              <a:ext uri="{FF2B5EF4-FFF2-40B4-BE49-F238E27FC236}">
                <a16:creationId xmlns:a16="http://schemas.microsoft.com/office/drawing/2014/main" id="{F1B7BC6F-A250-30C1-B4CD-412E543FE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2148682"/>
            <a:ext cx="2362200" cy="2033286"/>
          </a:xfrm>
          <a:prstGeom prst="rect">
            <a:avLst/>
          </a:prstGeom>
        </p:spPr>
      </p:pic>
      <p:pic>
        <p:nvPicPr>
          <p:cNvPr id="5" name="Picture 4" descr="Close-up of a microscope&#10;&#10;Description automatically generated">
            <a:extLst>
              <a:ext uri="{FF2B5EF4-FFF2-40B4-BE49-F238E27FC236}">
                <a16:creationId xmlns:a16="http://schemas.microsoft.com/office/drawing/2014/main" id="{D1940585-3FA6-8551-6555-C8DD365A1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19" y="3901281"/>
            <a:ext cx="2590800" cy="2041774"/>
          </a:xfrm>
          <a:prstGeom prst="rect">
            <a:avLst/>
          </a:prstGeom>
        </p:spPr>
      </p:pic>
      <p:pic>
        <p:nvPicPr>
          <p:cNvPr id="7" name="Picture 6" descr="A close-up of a microscopic view of a green cell&#10;&#10;Description automatically generated">
            <a:extLst>
              <a:ext uri="{FF2B5EF4-FFF2-40B4-BE49-F238E27FC236}">
                <a16:creationId xmlns:a16="http://schemas.microsoft.com/office/drawing/2014/main" id="{428364D8-E770-E4C1-0BD0-C5917D2E0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52" y="1881767"/>
            <a:ext cx="3095625" cy="2135590"/>
          </a:xfrm>
          <a:prstGeom prst="rect">
            <a:avLst/>
          </a:prstGeom>
        </p:spPr>
      </p:pic>
      <p:pic>
        <p:nvPicPr>
          <p:cNvPr id="9" name="Picture 8" descr="A fern growing in a stream&#10;&#10;Description automatically generated">
            <a:extLst>
              <a:ext uri="{FF2B5EF4-FFF2-40B4-BE49-F238E27FC236}">
                <a16:creationId xmlns:a16="http://schemas.microsoft.com/office/drawing/2014/main" id="{08F678E5-7C0D-5BD0-DCD5-AF2798BE4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16" y="3804791"/>
            <a:ext cx="2902988" cy="2174179"/>
          </a:xfrm>
          <a:prstGeom prst="rect">
            <a:avLst/>
          </a:prstGeom>
        </p:spPr>
      </p:pic>
      <p:pic>
        <p:nvPicPr>
          <p:cNvPr id="11" name="Picture 10" descr="A group of mushrooms growing on a log&#10;&#10;Description automatically generated">
            <a:extLst>
              <a:ext uri="{FF2B5EF4-FFF2-40B4-BE49-F238E27FC236}">
                <a16:creationId xmlns:a16="http://schemas.microsoft.com/office/drawing/2014/main" id="{B70C5964-B090-EE3C-5268-D22F1E62F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935" y="1780760"/>
            <a:ext cx="3404054" cy="2262188"/>
          </a:xfrm>
          <a:prstGeom prst="rect">
            <a:avLst/>
          </a:prstGeom>
        </p:spPr>
      </p:pic>
      <p:pic>
        <p:nvPicPr>
          <p:cNvPr id="13" name="Picture 12" descr="A lizard on a rock&#10;&#10;Description automatically generated">
            <a:extLst>
              <a:ext uri="{FF2B5EF4-FFF2-40B4-BE49-F238E27FC236}">
                <a16:creationId xmlns:a16="http://schemas.microsoft.com/office/drawing/2014/main" id="{C199409E-7FAE-E3AB-7AD3-C75CD757FD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" t="-356" r="24529" b="356"/>
          <a:stretch/>
        </p:blipFill>
        <p:spPr>
          <a:xfrm>
            <a:off x="8263633" y="3961855"/>
            <a:ext cx="262661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E785BA-D901-5D8D-B94B-3A30C22A3F39}"/>
              </a:ext>
            </a:extLst>
          </p:cNvPr>
          <p:cNvSpPr txBox="1"/>
          <p:nvPr/>
        </p:nvSpPr>
        <p:spPr>
          <a:xfrm>
            <a:off x="644525" y="396081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Using this information, draw a cladogram depicting the evolutionary relationships between the 3 domains</a:t>
            </a:r>
          </a:p>
        </p:txBody>
      </p:sp>
    </p:spTree>
    <p:extLst>
      <p:ext uri="{BB962C8B-B14F-4D97-AF65-F5344CB8AC3E}">
        <p14:creationId xmlns:p14="http://schemas.microsoft.com/office/powerpoint/2010/main" val="3372075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720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" b="7434"/>
          <a:stretch/>
        </p:blipFill>
        <p:spPr bwMode="auto">
          <a:xfrm>
            <a:off x="1385888" y="90489"/>
            <a:ext cx="8128000" cy="548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875089" y="2708275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644525" y="3976529"/>
            <a:ext cx="30781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/>
              <a:t>1987 – 12 phyla</a:t>
            </a:r>
          </a:p>
          <a:p>
            <a:r>
              <a:rPr lang="en-US" altLang="en-US" sz="2400" b="1" dirty="0"/>
              <a:t>2003 – 29 phyla</a:t>
            </a:r>
          </a:p>
          <a:p>
            <a:r>
              <a:rPr lang="en-US" altLang="en-US" sz="2400" b="1" dirty="0"/>
              <a:t>2012 – 52 phyla</a:t>
            </a:r>
          </a:p>
          <a:p>
            <a:r>
              <a:rPr lang="en-US" altLang="en-US" sz="2400" b="1" dirty="0"/>
              <a:t>2020 – 1300 phyla</a:t>
            </a:r>
          </a:p>
          <a:p>
            <a:endParaRPr lang="en-US" altLang="en-US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f27-3t_the_major_clades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4" y="0"/>
            <a:ext cx="813752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f27-3b_the_major_clade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4" y="0"/>
            <a:ext cx="8137525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81728" y="167481"/>
            <a:ext cx="4525961" cy="1020762"/>
          </a:xfrm>
        </p:spPr>
        <p:txBody>
          <a:bodyPr/>
          <a:lstStyle/>
          <a:p>
            <a:pPr algn="ctr"/>
            <a:r>
              <a:rPr lang="en-US" altLang="en-US" dirty="0">
                <a:latin typeface="Arial" charset="0"/>
                <a:cs typeface="Arial" charset="0"/>
              </a:rPr>
              <a:t>Archaea Diversity</a:t>
            </a:r>
          </a:p>
        </p:txBody>
      </p:sp>
      <p:pic>
        <p:nvPicPr>
          <p:cNvPr id="36867" name="Picture 4" descr="24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3"/>
          <a:stretch>
            <a:fillRect/>
          </a:stretch>
        </p:blipFill>
        <p:spPr bwMode="auto">
          <a:xfrm>
            <a:off x="7164387" y="9573"/>
            <a:ext cx="3725863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sites.naturalsciences.org/education/Yellowstone/2007/images/018_Hot%20Sprin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4" r="23337"/>
          <a:stretch>
            <a:fillRect/>
          </a:stretch>
        </p:blipFill>
        <p:spPr bwMode="auto">
          <a:xfrm>
            <a:off x="7172688" y="1558974"/>
            <a:ext cx="3813175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05AF331-8C59-F39B-B9E9-48CF13B38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125" y="16757"/>
            <a:ext cx="5982561" cy="6244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A6F54-9343-B7D7-802D-C6E7601F1018}"/>
              </a:ext>
            </a:extLst>
          </p:cNvPr>
          <p:cNvSpPr txBox="1"/>
          <p:nvPr/>
        </p:nvSpPr>
        <p:spPr>
          <a:xfrm>
            <a:off x="492125" y="1386681"/>
            <a:ext cx="28651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27 Phyla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4 major lineages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230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64" y="181902"/>
            <a:ext cx="7033286" cy="594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0FC132-8296-288C-6810-E480315CFE8D}"/>
              </a:ext>
            </a:extLst>
          </p:cNvPr>
          <p:cNvSpPr txBox="1"/>
          <p:nvPr/>
        </p:nvSpPr>
        <p:spPr>
          <a:xfrm>
            <a:off x="187325" y="472281"/>
            <a:ext cx="3505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5232" indent="-255232">
              <a:buFont typeface="Arial" panose="020B0604020202020204" pitchFamily="34" charset="0"/>
              <a:buChar char="•"/>
            </a:pPr>
            <a:r>
              <a:rPr lang="en-US" sz="3200" dirty="0"/>
              <a:t>Work with those around you to build a cladogram</a:t>
            </a:r>
          </a:p>
        </p:txBody>
      </p:sp>
    </p:spTree>
    <p:extLst>
      <p:ext uri="{BB962C8B-B14F-4D97-AF65-F5344CB8AC3E}">
        <p14:creationId xmlns:p14="http://schemas.microsoft.com/office/powerpoint/2010/main" val="24146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www.extension.iastate.edu/NR/rdonlyres/F77BA724-1979-4E78-952E-EF372308B6E4/21324/VirusPumpkin11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7" y="3237089"/>
            <a:ext cx="40782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6" descr="http://discovermagazine.com/2007/may/hpv/jackal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0"/>
            <a:ext cx="3167062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http://planetkathy.com/blog/wp-content/uploads/2012/03/Jackalop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2" y="3367089"/>
            <a:ext cx="2547937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http://www.sciencephoto.com/image/249814/large/M0900089-T4_bacteriophage_viruses,_TEM-SP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08" y="3233438"/>
            <a:ext cx="19367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488066" y="769067"/>
            <a:ext cx="57631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en-US" altLang="en-US" sz="2400" dirty="0"/>
              <a:t>Dependent on living organisms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altLang="en-US" sz="2400" dirty="0"/>
              <a:t>Highly specific to a host and/or cells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altLang="en-US" sz="2400" dirty="0">
                <a:solidFill>
                  <a:srgbClr val="FF6600"/>
                </a:solidFill>
              </a:rPr>
              <a:t># viruses?</a:t>
            </a:r>
          </a:p>
          <a:p>
            <a:pPr marL="285750" indent="-285750">
              <a:buFont typeface="Arial" charset="0"/>
              <a:buChar char="•"/>
            </a:pPr>
            <a:endParaRPr lang="en-US" altLang="en-US" sz="1200" dirty="0"/>
          </a:p>
          <a:p>
            <a:pPr marL="285750" indent="-285750">
              <a:buFont typeface="Arial" charset="0"/>
              <a:buChar char="•"/>
            </a:pPr>
            <a:r>
              <a:rPr lang="en-US" altLang="en-US" sz="2400" dirty="0"/>
              <a:t>Economic impact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2701925" y="111732"/>
            <a:ext cx="20284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000" b="1" dirty="0"/>
              <a:t>Viruses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701A9B-8C70-441F-B1D7-97F1998D07E1}"/>
              </a:ext>
            </a:extLst>
          </p:cNvPr>
          <p:cNvSpPr txBox="1"/>
          <p:nvPr/>
        </p:nvSpPr>
        <p:spPr>
          <a:xfrm>
            <a:off x="1975683" y="5626197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Zucchini mosaic virus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BF9E4-8735-4248-81A4-42CE200C2790}"/>
              </a:ext>
            </a:extLst>
          </p:cNvPr>
          <p:cNvSpPr txBox="1"/>
          <p:nvPr/>
        </p:nvSpPr>
        <p:spPr>
          <a:xfrm>
            <a:off x="9260340" y="96343"/>
            <a:ext cx="1608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Papilloma virus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973C8-6818-47B7-822D-A6F0FFF3C700}"/>
              </a:ext>
            </a:extLst>
          </p:cNvPr>
          <p:cNvSpPr txBox="1"/>
          <p:nvPr/>
        </p:nvSpPr>
        <p:spPr>
          <a:xfrm>
            <a:off x="4221984" y="2893243"/>
            <a:ext cx="1536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bacteriophage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upload.wikimedia.org/wikipedia/commons/0/0b/Adeno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67480"/>
            <a:ext cx="4724400" cy="4058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7125" y="124826"/>
            <a:ext cx="3930115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5000" dirty="0">
                <a:solidFill>
                  <a:schemeClr val="accent1">
                    <a:lumMod val="75000"/>
                  </a:schemeClr>
                </a:solidFill>
              </a:rPr>
              <a:t>Viral Structure</a:t>
            </a:r>
          </a:p>
        </p:txBody>
      </p:sp>
      <p:pic>
        <p:nvPicPr>
          <p:cNvPr id="1026" name="Picture 2" descr="http://www.personal.psu.edu/afr3/blogs/SIOW/vir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7" y="1129935"/>
            <a:ext cx="4871401" cy="4871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AAA473-E45B-4B94-974C-3485CF0CFD33}"/>
              </a:ext>
            </a:extLst>
          </p:cNvPr>
          <p:cNvSpPr txBox="1"/>
          <p:nvPr/>
        </p:nvSpPr>
        <p:spPr>
          <a:xfrm>
            <a:off x="720725" y="4573688"/>
            <a:ext cx="33097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Simple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 similar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6600"/>
                </a:solidFill>
              </a:rPr>
              <a:t>Cytoplasm?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academic.pgcc.edu/%7Ekroberts/Lecture/Chapter%2013/13-05_VirionShapes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7"/>
          <a:stretch>
            <a:fillRect/>
          </a:stretch>
        </p:blipFill>
        <p:spPr bwMode="auto">
          <a:xfrm>
            <a:off x="111125" y="148292"/>
            <a:ext cx="10779125" cy="296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82563" y="3834325"/>
            <a:ext cx="25193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4000" dirty="0"/>
              <a:t>2 basic shapes</a:t>
            </a: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3279121"/>
            <a:ext cx="2944812" cy="269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www.bcm.edu/cms_web/78/images/eidbd/cdc-phil-id-100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t="20747" r="13284" b="14552"/>
          <a:stretch>
            <a:fillRect/>
          </a:stretch>
        </p:blipFill>
        <p:spPr bwMode="auto">
          <a:xfrm>
            <a:off x="2800826" y="3171331"/>
            <a:ext cx="3337562" cy="280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04001" y="4397352"/>
            <a:ext cx="3429000" cy="1520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2054225" y="164437"/>
            <a:ext cx="67818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>
                <a:solidFill>
                  <a:srgbClr val="FF6600"/>
                </a:solidFill>
              </a:rPr>
              <a:t>What characteristics make something living?</a:t>
            </a:r>
          </a:p>
          <a:p>
            <a:pPr algn="ctr"/>
            <a:endParaRPr lang="en-US" altLang="en-US" sz="2000" dirty="0">
              <a:solidFill>
                <a:srgbClr val="FF6600"/>
              </a:solidFill>
            </a:endParaRPr>
          </a:p>
          <a:p>
            <a:pPr algn="ctr"/>
            <a:r>
              <a:rPr lang="en-US" altLang="en-US" sz="3600" dirty="0">
                <a:solidFill>
                  <a:srgbClr val="FF6600"/>
                </a:solidFill>
              </a:rPr>
              <a:t>Which do viruses possess?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921125" y="2529682"/>
            <a:ext cx="420339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Cell organization</a:t>
            </a:r>
          </a:p>
          <a:p>
            <a:r>
              <a:rPr lang="en-US" altLang="en-US" dirty="0"/>
              <a:t>Response to stimuli</a:t>
            </a:r>
          </a:p>
          <a:p>
            <a:r>
              <a:rPr lang="en-US" altLang="en-US" dirty="0"/>
              <a:t>Homeostasis/Metabolism</a:t>
            </a:r>
          </a:p>
          <a:p>
            <a:r>
              <a:rPr lang="en-US" altLang="en-US" dirty="0"/>
              <a:t>Growth</a:t>
            </a:r>
          </a:p>
          <a:p>
            <a:r>
              <a:rPr lang="en-US" altLang="en-US" dirty="0"/>
              <a:t>Development</a:t>
            </a:r>
          </a:p>
          <a:p>
            <a:r>
              <a:rPr lang="en-US" altLang="en-US" dirty="0"/>
              <a:t>Reproduction</a:t>
            </a:r>
          </a:p>
          <a:p>
            <a:r>
              <a:rPr lang="en-US" altLang="en-US" dirty="0"/>
              <a:t>Heredity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729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5" r="40768" b="8807"/>
          <a:stretch/>
        </p:blipFill>
        <p:spPr bwMode="auto">
          <a:xfrm>
            <a:off x="3039269" y="1005681"/>
            <a:ext cx="48117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4108862" y="206950"/>
            <a:ext cx="26725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/>
              <a:t>Replication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F985C-991F-9E0B-F29C-BC3B7B94050A}"/>
              </a:ext>
            </a:extLst>
          </p:cNvPr>
          <p:cNvSpPr txBox="1"/>
          <p:nvPr/>
        </p:nvSpPr>
        <p:spPr>
          <a:xfrm>
            <a:off x="7874476" y="534908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Bacteriophage</a:t>
            </a:r>
          </a:p>
          <a:p>
            <a:r>
              <a:rPr lang="en-US" dirty="0"/>
              <a:t>(virus that attacks bacteria)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46301342</TotalTime>
  <Pages>14</Pages>
  <Words>728</Words>
  <Application>Microsoft Office PowerPoint</Application>
  <PresentationFormat>Custom</PresentationFormat>
  <Paragraphs>194</Paragraphs>
  <Slides>34</Slides>
  <Notes>4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Prokaryotes vs. Eukaryotes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Archaea</vt:lpstr>
      <vt:lpstr>PowerPoint Presentation</vt:lpstr>
      <vt:lpstr>PowerPoint Presentation</vt:lpstr>
      <vt:lpstr>PowerPoint Presentation</vt:lpstr>
      <vt:lpstr>PowerPoint Presentation</vt:lpstr>
      <vt:lpstr>Archaea Diversity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34</dc:title>
  <dc:subject>Biology, 6e</dc:subject>
  <dc:creator>Raven/Johnson</dc:creator>
  <cp:lastModifiedBy>Brian Gall</cp:lastModifiedBy>
  <cp:revision>288</cp:revision>
  <cp:lastPrinted>1601-01-01T00:00:00Z</cp:lastPrinted>
  <dcterms:created xsi:type="dcterms:W3CDTF">1998-06-24T10:18:53Z</dcterms:created>
  <dcterms:modified xsi:type="dcterms:W3CDTF">2025-01-14T13:02:04Z</dcterms:modified>
</cp:coreProperties>
</file>