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  <p:sldMasterId id="2147484113" r:id="rId2"/>
  </p:sldMasterIdLst>
  <p:notesMasterIdLst>
    <p:notesMasterId r:id="rId66"/>
  </p:notesMasterIdLst>
  <p:handoutMasterIdLst>
    <p:handoutMasterId r:id="rId67"/>
  </p:handoutMasterIdLst>
  <p:sldIdLst>
    <p:sldId id="664" r:id="rId3"/>
    <p:sldId id="683" r:id="rId4"/>
    <p:sldId id="667" r:id="rId5"/>
    <p:sldId id="668" r:id="rId6"/>
    <p:sldId id="685" r:id="rId7"/>
    <p:sldId id="742" r:id="rId8"/>
    <p:sldId id="743" r:id="rId9"/>
    <p:sldId id="689" r:id="rId10"/>
    <p:sldId id="691" r:id="rId11"/>
    <p:sldId id="747" r:id="rId12"/>
    <p:sldId id="686" r:id="rId13"/>
    <p:sldId id="672" r:id="rId14"/>
    <p:sldId id="687" r:id="rId15"/>
    <p:sldId id="750" r:id="rId16"/>
    <p:sldId id="789" r:id="rId17"/>
    <p:sldId id="361" r:id="rId18"/>
    <p:sldId id="693" r:id="rId19"/>
    <p:sldId id="363" r:id="rId20"/>
    <p:sldId id="731" r:id="rId21"/>
    <p:sldId id="696" r:id="rId22"/>
    <p:sldId id="741" r:id="rId23"/>
    <p:sldId id="544" r:id="rId24"/>
    <p:sldId id="707" r:id="rId25"/>
    <p:sldId id="708" r:id="rId26"/>
    <p:sldId id="550" r:id="rId27"/>
    <p:sldId id="603" r:id="rId28"/>
    <p:sldId id="751" r:id="rId29"/>
    <p:sldId id="709" r:id="rId30"/>
    <p:sldId id="710" r:id="rId31"/>
    <p:sldId id="578" r:id="rId32"/>
    <p:sldId id="394" r:id="rId33"/>
    <p:sldId id="518" r:id="rId34"/>
    <p:sldId id="580" r:id="rId35"/>
    <p:sldId id="712" r:id="rId36"/>
    <p:sldId id="605" r:id="rId37"/>
    <p:sldId id="606" r:id="rId38"/>
    <p:sldId id="716" r:id="rId39"/>
    <p:sldId id="520" r:id="rId40"/>
    <p:sldId id="521" r:id="rId41"/>
    <p:sldId id="717" r:id="rId42"/>
    <p:sldId id="627" r:id="rId43"/>
    <p:sldId id="526" r:id="rId44"/>
    <p:sldId id="525" r:id="rId45"/>
    <p:sldId id="719" r:id="rId46"/>
    <p:sldId id="720" r:id="rId47"/>
    <p:sldId id="573" r:id="rId48"/>
    <p:sldId id="721" r:id="rId49"/>
    <p:sldId id="722" r:id="rId50"/>
    <p:sldId id="639" r:id="rId51"/>
    <p:sldId id="746" r:id="rId52"/>
    <p:sldId id="725" r:id="rId53"/>
    <p:sldId id="724" r:id="rId54"/>
    <p:sldId id="536" r:id="rId55"/>
    <p:sldId id="469" r:id="rId56"/>
    <p:sldId id="475" r:id="rId57"/>
    <p:sldId id="476" r:id="rId58"/>
    <p:sldId id="480" r:id="rId59"/>
    <p:sldId id="478" r:id="rId60"/>
    <p:sldId id="490" r:id="rId61"/>
    <p:sldId id="491" r:id="rId62"/>
    <p:sldId id="509" r:id="rId63"/>
    <p:sldId id="744" r:id="rId64"/>
    <p:sldId id="745" r:id="rId65"/>
  </p:sldIdLst>
  <p:sldSz cx="10890250" cy="6126163"/>
  <p:notesSz cx="6881813" cy="92964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56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28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00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72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29" userDrawn="1">
          <p15:clr>
            <a:srgbClr val="A4A3A4"/>
          </p15:clr>
        </p15:guide>
        <p15:guide id="2" pos="343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ian Gall" initials="BG" lastIdx="2" clrIdx="0">
    <p:extLst>
      <p:ext uri="{19B8F6BF-5375-455C-9EA6-DF929625EA0E}">
        <p15:presenceInfo xmlns:p15="http://schemas.microsoft.com/office/powerpoint/2012/main" userId="S-1-5-21-451073466-4016959570-1685426626-13573" providerId="AD"/>
      </p:ext>
    </p:extLst>
  </p:cmAuthor>
  <p:cmAuthor id="2" name="Brian Gall" initials="BG [2]" lastIdx="1" clrIdx="1">
    <p:extLst>
      <p:ext uri="{19B8F6BF-5375-455C-9EA6-DF929625EA0E}">
        <p15:presenceInfo xmlns:p15="http://schemas.microsoft.com/office/powerpoint/2012/main" userId="S::gall@hanover.edu::e03ffa2b-7e4f-4409-a49f-b3046def9ac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00"/>
    <a:srgbClr val="FFFFCC"/>
    <a:srgbClr val="CCECFF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19" autoAdjust="0"/>
    <p:restoredTop sz="94933" autoAdjust="0"/>
  </p:normalViewPr>
  <p:slideViewPr>
    <p:cSldViewPr>
      <p:cViewPr varScale="1">
        <p:scale>
          <a:sx n="89" d="100"/>
          <a:sy n="89" d="100"/>
        </p:scale>
        <p:origin x="564" y="78"/>
      </p:cViewPr>
      <p:guideLst>
        <p:guide orient="horz" pos="1929"/>
        <p:guide pos="343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commentAuthors" Target="commentAuthors.xml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1-17T08:26:35.921" idx="2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83927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416425"/>
            <a:ext cx="5046663" cy="4183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83" tIns="44939" rIns="91483" bIns="449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6979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76275" y="884238"/>
            <a:ext cx="5530850" cy="3111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3744176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5681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17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53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89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mag.org/content/289/5486/1920.full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sciencemag.org/search?author1=Linda+E.+Graham&amp;sortspec=date&amp;submit=Submit" TargetMode="External"/><Relationship Id="rId5" Type="http://schemas.openxmlformats.org/officeDocument/2006/relationships/hyperlink" Target="http://www.sciencemag.org/search?author1=Robin+Kodner&amp;sortspec=date&amp;submit=Submit" TargetMode="External"/><Relationship Id="rId4" Type="http://schemas.openxmlformats.org/officeDocument/2006/relationships/hyperlink" Target="http://www.sciencemag.org/search?author1=Dirk+Redecker&amp;sortspec=date&amp;submit=Submit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76275" y="884238"/>
            <a:ext cx="5530850" cy="3111500"/>
          </a:xfrm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6275" y="884238"/>
            <a:ext cx="5530850" cy="3111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Ostracoderms</a:t>
            </a:r>
            <a:r>
              <a:rPr lang="en-US" dirty="0"/>
              <a:t> are dominant in marine environments</a:t>
            </a:r>
          </a:p>
        </p:txBody>
      </p:sp>
    </p:spTree>
    <p:extLst>
      <p:ext uri="{BB962C8B-B14F-4D97-AF65-F5344CB8AC3E}">
        <p14:creationId xmlns:p14="http://schemas.microsoft.com/office/powerpoint/2010/main" val="3412902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76275" y="884238"/>
            <a:ext cx="5530850" cy="3111500"/>
          </a:xfrm>
          <a:ln/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Figure 1 (</a:t>
            </a:r>
            <a:r>
              <a:rPr lang="en-US" b="1"/>
              <a:t>A</a:t>
            </a:r>
            <a:r>
              <a:rPr lang="en-US"/>
              <a:t> to </a:t>
            </a:r>
            <a:r>
              <a:rPr lang="en-US" b="1"/>
              <a:t>C</a:t>
            </a:r>
            <a:r>
              <a:rPr lang="en-US"/>
              <a:t> and </a:t>
            </a:r>
            <a:r>
              <a:rPr lang="en-US" b="1"/>
              <a:t>E</a:t>
            </a:r>
            <a:r>
              <a:rPr lang="en-US"/>
              <a:t> to</a:t>
            </a:r>
            <a:r>
              <a:rPr lang="en-US" b="1"/>
              <a:t>G</a:t>
            </a:r>
            <a:r>
              <a:rPr lang="en-US"/>
              <a:t>) Fossil hyphae and spores from the Ordovician and (</a:t>
            </a:r>
            <a:r>
              <a:rPr lang="en-US" b="1"/>
              <a:t>D</a:t>
            </a:r>
            <a:r>
              <a:rPr lang="en-US"/>
              <a:t> and </a:t>
            </a:r>
            <a:r>
              <a:rPr lang="en-US" b="1"/>
              <a:t>H</a:t>
            </a:r>
            <a:r>
              <a:rPr lang="en-US"/>
              <a:t>) spores formed by extant glomalean fungi. (A and B) Overviews of the fossilized material. (C, E, F, and G) Fossil spore details. (C) Detail of (B). (D) A spore of present-day</a:t>
            </a:r>
            <a:r>
              <a:rPr lang="en-US" i="1"/>
              <a:t>Glomus</a:t>
            </a:r>
            <a:r>
              <a:rPr lang="en-US"/>
              <a:t> sp. S328 with layered wall structure. In (G), the arrow shows walls of a subtending hypha in connection with the spore wall. (H) A spore of present-day </a:t>
            </a:r>
            <a:r>
              <a:rPr lang="en-US" i="1"/>
              <a:t>Glomus leptotichum</a:t>
            </a:r>
            <a:r>
              <a:rPr lang="en-US"/>
              <a:t>, a member of the deeply divergent glomalean lineages. Images were obtained by light microscopy (</a:t>
            </a:r>
            <a:r>
              <a:rPr lang="en-US">
                <a:hlinkClick r:id="rId3"/>
              </a:rPr>
              <a:t>28</a:t>
            </a:r>
            <a:r>
              <a:rPr lang="en-US"/>
              <a:t>) of the specimens in air (A, C, F, and G), differential interference contrast microscopy of the specimens in polyvinylalcohol-lactoglycerol (D, E, and H), and confocal laser scanning microscopy with the autofluorescence of the material (B). All scale bars are 50 μm. </a:t>
            </a:r>
          </a:p>
          <a:p>
            <a:endParaRPr lang="en-US"/>
          </a:p>
          <a:p>
            <a:r>
              <a:rPr lang="en-US" b="1"/>
              <a:t>Glomalean Fungi from the Ordovician</a:t>
            </a:r>
          </a:p>
          <a:p>
            <a:r>
              <a:rPr lang="en-US">
                <a:hlinkClick r:id="rId4"/>
              </a:rPr>
              <a:t>Dirk Redecker</a:t>
            </a:r>
            <a:r>
              <a:rPr lang="en-US">
                <a:hlinkClick r:id="rId3"/>
              </a:rPr>
              <a:t>1</a:t>
            </a:r>
            <a:r>
              <a:rPr lang="en-US"/>
              <a:t>,</a:t>
            </a:r>
            <a:r>
              <a:rPr lang="en-US">
                <a:hlinkClick r:id="rId3"/>
              </a:rPr>
              <a:t>*</a:t>
            </a:r>
            <a:r>
              <a:rPr lang="en-US"/>
              <a:t>, </a:t>
            </a:r>
          </a:p>
          <a:p>
            <a:r>
              <a:rPr lang="en-US">
                <a:hlinkClick r:id="rId5"/>
              </a:rPr>
              <a:t>Robin Kodner</a:t>
            </a:r>
            <a:r>
              <a:rPr lang="en-US">
                <a:hlinkClick r:id="rId3"/>
              </a:rPr>
              <a:t>2</a:t>
            </a:r>
            <a:r>
              <a:rPr lang="en-US"/>
              <a:t> and </a:t>
            </a:r>
          </a:p>
          <a:p>
            <a:r>
              <a:rPr lang="en-US">
                <a:hlinkClick r:id="rId6"/>
              </a:rPr>
              <a:t>Linda E. Graham</a:t>
            </a:r>
            <a:r>
              <a:rPr lang="en-US">
                <a:hlinkClick r:id="rId3"/>
              </a:rPr>
              <a:t>2</a:t>
            </a:r>
            <a:endParaRPr lang="en-US"/>
          </a:p>
          <a:p>
            <a:endParaRPr lang="en-US"/>
          </a:p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76275" y="884238"/>
            <a:ext cx="5530850" cy="3111500"/>
          </a:xfrm>
          <a:ln/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76275" y="884238"/>
            <a:ext cx="5530850" cy="3111500"/>
          </a:xfrm>
          <a:ln/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Escape predation from aquatic predators</a:t>
            </a:r>
          </a:p>
          <a:p>
            <a:r>
              <a:rPr lang="en-US"/>
              <a:t>Provided a nursery that was relatively free from predators (giant lobe-fin predators)</a:t>
            </a:r>
          </a:p>
          <a:p>
            <a:r>
              <a:rPr lang="en-US"/>
              <a:t>Take advantage of terrestrial prey (e.g., insects)</a:t>
            </a:r>
          </a:p>
          <a:p>
            <a:r>
              <a:rPr lang="en-US"/>
              <a:t>Move between pools in seasonally dry environment</a:t>
            </a:r>
          </a:p>
          <a:p>
            <a:endParaRPr lang="en-US"/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97313" y="8829675"/>
            <a:ext cx="2982912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46" tIns="46223" rIns="92446" bIns="46223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F242900-B9A0-4905-9FE9-4FBB5FC9EFA2}" type="slidenum">
              <a:rPr lang="en-US">
                <a:solidFill>
                  <a:srgbClr val="000000"/>
                </a:solidFill>
              </a:rPr>
              <a:pPr/>
              <a:t>37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1031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97313" y="8829675"/>
            <a:ext cx="2982912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46" tIns="46223" rIns="92446" bIns="46223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3DF62D8-5C3E-421F-B3AD-AB50D9ADD4BC}" type="slidenum">
              <a:rPr lang="en-US">
                <a:latin typeface="Arial" charset="0"/>
              </a:rPr>
              <a:pPr/>
              <a:t>41</a:t>
            </a:fld>
            <a:endParaRPr lang="en-US">
              <a:latin typeface="Arial" charset="0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4488" y="698500"/>
            <a:ext cx="6194425" cy="3486150"/>
          </a:xfrm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416425"/>
            <a:ext cx="5049837" cy="4181475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32" tIns="46217" rIns="92432" bIns="46217"/>
          <a:lstStyle/>
          <a:p>
            <a:pPr eaLnBrk="1" hangingPunct="1"/>
            <a:r>
              <a:rPr lang="el-GR" b="1">
                <a:solidFill>
                  <a:srgbClr val="231A06"/>
                </a:solidFill>
                <a:latin typeface="Arial" charset="0"/>
                <a:cs typeface="Arial" charset="0"/>
              </a:rPr>
              <a:t>Figure 21.11: Reconstruction of a Carboniferous forest</a:t>
            </a:r>
            <a:r>
              <a:rPr lang="en-US" b="1">
                <a:solidFill>
                  <a:srgbClr val="231A06"/>
                </a:solidFill>
                <a:latin typeface="Arial" charset="0"/>
                <a:cs typeface="Arial" charset="0"/>
              </a:rPr>
              <a:t>.</a:t>
            </a:r>
            <a:r>
              <a:rPr lang="el-GR" b="1">
                <a:solidFill>
                  <a:srgbClr val="231A06"/>
                </a:solidFill>
                <a:latin typeface="Arial" charset="0"/>
                <a:cs typeface="Arial" charset="0"/>
              </a:rPr>
              <a:t> </a:t>
            </a:r>
            <a:endParaRPr lang="en-US" b="1">
              <a:solidFill>
                <a:srgbClr val="231A06"/>
              </a:solidFill>
              <a:latin typeface="Arial" charset="0"/>
              <a:cs typeface="Arial" charset="0"/>
            </a:endParaRPr>
          </a:p>
          <a:p>
            <a:pPr eaLnBrk="1" hangingPunct="1"/>
            <a:r>
              <a:rPr lang="el-GR">
                <a:solidFill>
                  <a:srgbClr val="231A06"/>
                </a:solidFill>
                <a:latin typeface="Arial" charset="0"/>
                <a:cs typeface="Arial" charset="0"/>
              </a:rPr>
              <a:t>Plants of this period included giant ferns, horsetails, club mosses, seed ferns, and early gymnosperms.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6275" y="884238"/>
            <a:ext cx="5530850" cy="31115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8466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76275" y="884238"/>
            <a:ext cx="5530850" cy="3111500"/>
          </a:xfrm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6770" y="1903084"/>
            <a:ext cx="9256712" cy="13131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33538" y="3471493"/>
            <a:ext cx="7623176" cy="1565575"/>
          </a:xfrm>
        </p:spPr>
        <p:txBody>
          <a:bodyPr/>
          <a:lstStyle>
            <a:lvl1pPr marL="0" indent="0" algn="ctr">
              <a:buNone/>
              <a:defRPr/>
            </a:lvl1pPr>
            <a:lvl2pPr marL="545207" indent="0" algn="ctr">
              <a:buNone/>
              <a:defRPr/>
            </a:lvl2pPr>
            <a:lvl3pPr marL="1090417" indent="0" algn="ctr">
              <a:buNone/>
              <a:defRPr/>
            </a:lvl3pPr>
            <a:lvl4pPr marL="1635625" indent="0" algn="ctr">
              <a:buNone/>
              <a:defRPr/>
            </a:lvl4pPr>
            <a:lvl5pPr marL="2180831" indent="0" algn="ctr">
              <a:buNone/>
              <a:defRPr/>
            </a:lvl5pPr>
            <a:lvl6pPr marL="2726039" indent="0" algn="ctr">
              <a:buNone/>
              <a:defRPr/>
            </a:lvl6pPr>
            <a:lvl7pPr marL="3271248" indent="0" algn="ctr">
              <a:buNone/>
              <a:defRPr/>
            </a:lvl7pPr>
            <a:lvl8pPr marL="3816458" indent="0" algn="ctr">
              <a:buNone/>
              <a:defRPr/>
            </a:lvl8pPr>
            <a:lvl9pPr marL="436166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CC3F3FC-A155-4EB5-80C9-84DED17E65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177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0AFF6EF-33AF-48F6-8946-9BC62F8755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895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59304" y="544548"/>
            <a:ext cx="2314178" cy="49009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6769" y="544548"/>
            <a:ext cx="6761031" cy="490093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01AEC0A-5BB6-4D7A-AF0A-F472E9AFCF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867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1281" y="1002593"/>
            <a:ext cx="8167688" cy="2132812"/>
          </a:xfrm>
        </p:spPr>
        <p:txBody>
          <a:bodyPr anchor="b"/>
          <a:lstStyle>
            <a:lvl1pPr algn="ctr">
              <a:defRPr sz="535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1281" y="3217654"/>
            <a:ext cx="8167688" cy="1479071"/>
          </a:xfrm>
        </p:spPr>
        <p:txBody>
          <a:bodyPr/>
          <a:lstStyle>
            <a:lvl1pPr marL="0" indent="0" algn="ctr">
              <a:buNone/>
              <a:defRPr sz="2144"/>
            </a:lvl1pPr>
            <a:lvl2pPr marL="408371" indent="0" algn="ctr">
              <a:buNone/>
              <a:defRPr sz="1786"/>
            </a:lvl2pPr>
            <a:lvl3pPr marL="816742" indent="0" algn="ctr">
              <a:buNone/>
              <a:defRPr sz="1608"/>
            </a:lvl3pPr>
            <a:lvl4pPr marL="1225113" indent="0" algn="ctr">
              <a:buNone/>
              <a:defRPr sz="1429"/>
            </a:lvl4pPr>
            <a:lvl5pPr marL="1633484" indent="0" algn="ctr">
              <a:buNone/>
              <a:defRPr sz="1429"/>
            </a:lvl5pPr>
            <a:lvl6pPr marL="2041855" indent="0" algn="ctr">
              <a:buNone/>
              <a:defRPr sz="1429"/>
            </a:lvl6pPr>
            <a:lvl7pPr marL="2450226" indent="0" algn="ctr">
              <a:buNone/>
              <a:defRPr sz="1429"/>
            </a:lvl7pPr>
            <a:lvl8pPr marL="2858597" indent="0" algn="ctr">
              <a:buNone/>
              <a:defRPr sz="1429"/>
            </a:lvl8pPr>
            <a:lvl9pPr marL="3266968" indent="0" algn="ctr">
              <a:buNone/>
              <a:defRPr sz="142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91520-7736-4CE9-A02B-2C4058AD0F7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205ED-58D5-4BD6-941C-FCC05C748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492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91520-7736-4CE9-A02B-2C4058AD0F7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205ED-58D5-4BD6-941C-FCC05C748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196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032" y="1527287"/>
            <a:ext cx="9392841" cy="2548313"/>
          </a:xfrm>
        </p:spPr>
        <p:txBody>
          <a:bodyPr anchor="b"/>
          <a:lstStyle>
            <a:lvl1pPr>
              <a:defRPr sz="535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032" y="4099708"/>
            <a:ext cx="9392841" cy="1340098"/>
          </a:xfrm>
        </p:spPr>
        <p:txBody>
          <a:bodyPr/>
          <a:lstStyle>
            <a:lvl1pPr marL="0" indent="0">
              <a:buNone/>
              <a:defRPr sz="2144">
                <a:solidFill>
                  <a:schemeClr val="tx1">
                    <a:tint val="75000"/>
                  </a:schemeClr>
                </a:solidFill>
              </a:defRPr>
            </a:lvl1pPr>
            <a:lvl2pPr marL="408371" indent="0">
              <a:buNone/>
              <a:defRPr sz="1786">
                <a:solidFill>
                  <a:schemeClr val="tx1">
                    <a:tint val="75000"/>
                  </a:schemeClr>
                </a:solidFill>
              </a:defRPr>
            </a:lvl2pPr>
            <a:lvl3pPr marL="816742" indent="0">
              <a:buNone/>
              <a:defRPr sz="1608">
                <a:solidFill>
                  <a:schemeClr val="tx1">
                    <a:tint val="75000"/>
                  </a:schemeClr>
                </a:solidFill>
              </a:defRPr>
            </a:lvl3pPr>
            <a:lvl4pPr marL="1225113" indent="0">
              <a:buNone/>
              <a:defRPr sz="1429">
                <a:solidFill>
                  <a:schemeClr val="tx1">
                    <a:tint val="75000"/>
                  </a:schemeClr>
                </a:solidFill>
              </a:defRPr>
            </a:lvl4pPr>
            <a:lvl5pPr marL="1633484" indent="0">
              <a:buNone/>
              <a:defRPr sz="1429">
                <a:solidFill>
                  <a:schemeClr val="tx1">
                    <a:tint val="75000"/>
                  </a:schemeClr>
                </a:solidFill>
              </a:defRPr>
            </a:lvl5pPr>
            <a:lvl6pPr marL="2041855" indent="0">
              <a:buNone/>
              <a:defRPr sz="1429">
                <a:solidFill>
                  <a:schemeClr val="tx1">
                    <a:tint val="75000"/>
                  </a:schemeClr>
                </a:solidFill>
              </a:defRPr>
            </a:lvl6pPr>
            <a:lvl7pPr marL="2450226" indent="0">
              <a:buNone/>
              <a:defRPr sz="1429">
                <a:solidFill>
                  <a:schemeClr val="tx1">
                    <a:tint val="75000"/>
                  </a:schemeClr>
                </a:solidFill>
              </a:defRPr>
            </a:lvl7pPr>
            <a:lvl8pPr marL="2858597" indent="0">
              <a:buNone/>
              <a:defRPr sz="1429">
                <a:solidFill>
                  <a:schemeClr val="tx1">
                    <a:tint val="75000"/>
                  </a:schemeClr>
                </a:solidFill>
              </a:defRPr>
            </a:lvl8pPr>
            <a:lvl9pPr marL="3266968" indent="0">
              <a:buNone/>
              <a:defRPr sz="142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91520-7736-4CE9-A02B-2C4058AD0F7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205ED-58D5-4BD6-941C-FCC05C748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10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8705" y="1630807"/>
            <a:ext cx="4628356" cy="38869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13189" y="1630807"/>
            <a:ext cx="4628356" cy="38869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91520-7736-4CE9-A02B-2C4058AD0F7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205ED-58D5-4BD6-941C-FCC05C748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61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0123" y="326162"/>
            <a:ext cx="9392841" cy="118410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0123" y="1501761"/>
            <a:ext cx="4607086" cy="735990"/>
          </a:xfrm>
        </p:spPr>
        <p:txBody>
          <a:bodyPr anchor="b"/>
          <a:lstStyle>
            <a:lvl1pPr marL="0" indent="0">
              <a:buNone/>
              <a:defRPr sz="2144" b="1"/>
            </a:lvl1pPr>
            <a:lvl2pPr marL="408371" indent="0">
              <a:buNone/>
              <a:defRPr sz="1786" b="1"/>
            </a:lvl2pPr>
            <a:lvl3pPr marL="816742" indent="0">
              <a:buNone/>
              <a:defRPr sz="1608" b="1"/>
            </a:lvl3pPr>
            <a:lvl4pPr marL="1225113" indent="0">
              <a:buNone/>
              <a:defRPr sz="1429" b="1"/>
            </a:lvl4pPr>
            <a:lvl5pPr marL="1633484" indent="0">
              <a:buNone/>
              <a:defRPr sz="1429" b="1"/>
            </a:lvl5pPr>
            <a:lvl6pPr marL="2041855" indent="0">
              <a:buNone/>
              <a:defRPr sz="1429" b="1"/>
            </a:lvl6pPr>
            <a:lvl7pPr marL="2450226" indent="0">
              <a:buNone/>
              <a:defRPr sz="1429" b="1"/>
            </a:lvl7pPr>
            <a:lvl8pPr marL="2858597" indent="0">
              <a:buNone/>
              <a:defRPr sz="1429" b="1"/>
            </a:lvl8pPr>
            <a:lvl9pPr marL="3266968" indent="0">
              <a:buNone/>
              <a:defRPr sz="142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0123" y="2237751"/>
            <a:ext cx="4607086" cy="32913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13189" y="1501761"/>
            <a:ext cx="4629775" cy="735990"/>
          </a:xfrm>
        </p:spPr>
        <p:txBody>
          <a:bodyPr anchor="b"/>
          <a:lstStyle>
            <a:lvl1pPr marL="0" indent="0">
              <a:buNone/>
              <a:defRPr sz="2144" b="1"/>
            </a:lvl1pPr>
            <a:lvl2pPr marL="408371" indent="0">
              <a:buNone/>
              <a:defRPr sz="1786" b="1"/>
            </a:lvl2pPr>
            <a:lvl3pPr marL="816742" indent="0">
              <a:buNone/>
              <a:defRPr sz="1608" b="1"/>
            </a:lvl3pPr>
            <a:lvl4pPr marL="1225113" indent="0">
              <a:buNone/>
              <a:defRPr sz="1429" b="1"/>
            </a:lvl4pPr>
            <a:lvl5pPr marL="1633484" indent="0">
              <a:buNone/>
              <a:defRPr sz="1429" b="1"/>
            </a:lvl5pPr>
            <a:lvl6pPr marL="2041855" indent="0">
              <a:buNone/>
              <a:defRPr sz="1429" b="1"/>
            </a:lvl6pPr>
            <a:lvl7pPr marL="2450226" indent="0">
              <a:buNone/>
              <a:defRPr sz="1429" b="1"/>
            </a:lvl7pPr>
            <a:lvl8pPr marL="2858597" indent="0">
              <a:buNone/>
              <a:defRPr sz="1429" b="1"/>
            </a:lvl8pPr>
            <a:lvl9pPr marL="3266968" indent="0">
              <a:buNone/>
              <a:defRPr sz="142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13189" y="2237751"/>
            <a:ext cx="4629775" cy="32913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91520-7736-4CE9-A02B-2C4058AD0F7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205ED-58D5-4BD6-941C-FCC05C748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9485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91520-7736-4CE9-A02B-2C4058AD0F7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205ED-58D5-4BD6-941C-FCC05C748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6816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91520-7736-4CE9-A02B-2C4058AD0F7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205ED-58D5-4BD6-941C-FCC05C748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0036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0123" y="408411"/>
            <a:ext cx="3512389" cy="1429438"/>
          </a:xfrm>
        </p:spPr>
        <p:txBody>
          <a:bodyPr anchor="b"/>
          <a:lstStyle>
            <a:lvl1pPr>
              <a:defRPr sz="28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9775" y="882055"/>
            <a:ext cx="5513189" cy="4353546"/>
          </a:xfrm>
        </p:spPr>
        <p:txBody>
          <a:bodyPr/>
          <a:lstStyle>
            <a:lvl1pPr>
              <a:defRPr sz="2858"/>
            </a:lvl1pPr>
            <a:lvl2pPr>
              <a:defRPr sz="2501"/>
            </a:lvl2pPr>
            <a:lvl3pPr>
              <a:defRPr sz="2144"/>
            </a:lvl3pPr>
            <a:lvl4pPr>
              <a:defRPr sz="1786"/>
            </a:lvl4pPr>
            <a:lvl5pPr>
              <a:defRPr sz="1786"/>
            </a:lvl5pPr>
            <a:lvl6pPr>
              <a:defRPr sz="1786"/>
            </a:lvl6pPr>
            <a:lvl7pPr>
              <a:defRPr sz="1786"/>
            </a:lvl7pPr>
            <a:lvl8pPr>
              <a:defRPr sz="1786"/>
            </a:lvl8pPr>
            <a:lvl9pPr>
              <a:defRPr sz="178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0123" y="1837849"/>
            <a:ext cx="3512389" cy="3404842"/>
          </a:xfrm>
        </p:spPr>
        <p:txBody>
          <a:bodyPr/>
          <a:lstStyle>
            <a:lvl1pPr marL="0" indent="0">
              <a:buNone/>
              <a:defRPr sz="1429"/>
            </a:lvl1pPr>
            <a:lvl2pPr marL="408371" indent="0">
              <a:buNone/>
              <a:defRPr sz="1250"/>
            </a:lvl2pPr>
            <a:lvl3pPr marL="816742" indent="0">
              <a:buNone/>
              <a:defRPr sz="1072"/>
            </a:lvl3pPr>
            <a:lvl4pPr marL="1225113" indent="0">
              <a:buNone/>
              <a:defRPr sz="893"/>
            </a:lvl4pPr>
            <a:lvl5pPr marL="1633484" indent="0">
              <a:buNone/>
              <a:defRPr sz="893"/>
            </a:lvl5pPr>
            <a:lvl6pPr marL="2041855" indent="0">
              <a:buNone/>
              <a:defRPr sz="893"/>
            </a:lvl6pPr>
            <a:lvl7pPr marL="2450226" indent="0">
              <a:buNone/>
              <a:defRPr sz="893"/>
            </a:lvl7pPr>
            <a:lvl8pPr marL="2858597" indent="0">
              <a:buNone/>
              <a:defRPr sz="893"/>
            </a:lvl8pPr>
            <a:lvl9pPr marL="3266968" indent="0">
              <a:buNone/>
              <a:defRPr sz="89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91520-7736-4CE9-A02B-2C4058AD0F7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205ED-58D5-4BD6-941C-FCC05C748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166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8AC09EE-0349-4D8C-8B76-915EB7351B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298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0123" y="408411"/>
            <a:ext cx="3512389" cy="1429438"/>
          </a:xfrm>
        </p:spPr>
        <p:txBody>
          <a:bodyPr anchor="b"/>
          <a:lstStyle>
            <a:lvl1pPr>
              <a:defRPr sz="28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29775" y="882055"/>
            <a:ext cx="5513189" cy="4353546"/>
          </a:xfrm>
        </p:spPr>
        <p:txBody>
          <a:bodyPr anchor="t"/>
          <a:lstStyle>
            <a:lvl1pPr marL="0" indent="0">
              <a:buNone/>
              <a:defRPr sz="2858"/>
            </a:lvl1pPr>
            <a:lvl2pPr marL="408371" indent="0">
              <a:buNone/>
              <a:defRPr sz="2501"/>
            </a:lvl2pPr>
            <a:lvl3pPr marL="816742" indent="0">
              <a:buNone/>
              <a:defRPr sz="2144"/>
            </a:lvl3pPr>
            <a:lvl4pPr marL="1225113" indent="0">
              <a:buNone/>
              <a:defRPr sz="1786"/>
            </a:lvl4pPr>
            <a:lvl5pPr marL="1633484" indent="0">
              <a:buNone/>
              <a:defRPr sz="1786"/>
            </a:lvl5pPr>
            <a:lvl6pPr marL="2041855" indent="0">
              <a:buNone/>
              <a:defRPr sz="1786"/>
            </a:lvl6pPr>
            <a:lvl7pPr marL="2450226" indent="0">
              <a:buNone/>
              <a:defRPr sz="1786"/>
            </a:lvl7pPr>
            <a:lvl8pPr marL="2858597" indent="0">
              <a:buNone/>
              <a:defRPr sz="1786"/>
            </a:lvl8pPr>
            <a:lvl9pPr marL="3266968" indent="0">
              <a:buNone/>
              <a:defRPr sz="178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0123" y="1837849"/>
            <a:ext cx="3512389" cy="3404842"/>
          </a:xfrm>
        </p:spPr>
        <p:txBody>
          <a:bodyPr/>
          <a:lstStyle>
            <a:lvl1pPr marL="0" indent="0">
              <a:buNone/>
              <a:defRPr sz="1429"/>
            </a:lvl1pPr>
            <a:lvl2pPr marL="408371" indent="0">
              <a:buNone/>
              <a:defRPr sz="1250"/>
            </a:lvl2pPr>
            <a:lvl3pPr marL="816742" indent="0">
              <a:buNone/>
              <a:defRPr sz="1072"/>
            </a:lvl3pPr>
            <a:lvl4pPr marL="1225113" indent="0">
              <a:buNone/>
              <a:defRPr sz="893"/>
            </a:lvl4pPr>
            <a:lvl5pPr marL="1633484" indent="0">
              <a:buNone/>
              <a:defRPr sz="893"/>
            </a:lvl5pPr>
            <a:lvl6pPr marL="2041855" indent="0">
              <a:buNone/>
              <a:defRPr sz="893"/>
            </a:lvl6pPr>
            <a:lvl7pPr marL="2450226" indent="0">
              <a:buNone/>
              <a:defRPr sz="893"/>
            </a:lvl7pPr>
            <a:lvl8pPr marL="2858597" indent="0">
              <a:buNone/>
              <a:defRPr sz="893"/>
            </a:lvl8pPr>
            <a:lvl9pPr marL="3266968" indent="0">
              <a:buNone/>
              <a:defRPr sz="89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91520-7736-4CE9-A02B-2C4058AD0F7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205ED-58D5-4BD6-941C-FCC05C748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221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91520-7736-4CE9-A02B-2C4058AD0F7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205ED-58D5-4BD6-941C-FCC05C748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651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93335" y="326161"/>
            <a:ext cx="2348210" cy="519164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8705" y="326161"/>
            <a:ext cx="6908502" cy="519164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91520-7736-4CE9-A02B-2C4058AD0F7B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205ED-58D5-4BD6-941C-FCC05C748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415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56" y="3936627"/>
            <a:ext cx="9256712" cy="1216724"/>
          </a:xfrm>
        </p:spPr>
        <p:txBody>
          <a:bodyPr anchor="t"/>
          <a:lstStyle>
            <a:lvl1pPr algn="l">
              <a:defRPr sz="481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0256" y="2596530"/>
            <a:ext cx="9256712" cy="1340098"/>
          </a:xfrm>
        </p:spPr>
        <p:txBody>
          <a:bodyPr anchor="b"/>
          <a:lstStyle>
            <a:lvl1pPr marL="0" indent="0">
              <a:buNone/>
              <a:defRPr sz="2409"/>
            </a:lvl1pPr>
            <a:lvl2pPr marL="545207" indent="0">
              <a:buNone/>
              <a:defRPr sz="2141"/>
            </a:lvl2pPr>
            <a:lvl3pPr marL="1090417" indent="0">
              <a:buNone/>
              <a:defRPr sz="1874"/>
            </a:lvl3pPr>
            <a:lvl4pPr marL="1635625" indent="0">
              <a:buNone/>
              <a:defRPr sz="1606"/>
            </a:lvl4pPr>
            <a:lvl5pPr marL="2180831" indent="0">
              <a:buNone/>
              <a:defRPr sz="1606"/>
            </a:lvl5pPr>
            <a:lvl6pPr marL="2726039" indent="0">
              <a:buNone/>
              <a:defRPr sz="1606"/>
            </a:lvl6pPr>
            <a:lvl7pPr marL="3271248" indent="0">
              <a:buNone/>
              <a:defRPr sz="1606"/>
            </a:lvl7pPr>
            <a:lvl8pPr marL="3816458" indent="0">
              <a:buNone/>
              <a:defRPr sz="1606"/>
            </a:lvl8pPr>
            <a:lvl9pPr marL="4361664" indent="0">
              <a:buNone/>
              <a:defRPr sz="16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82A7657-0C3A-4FA4-9E90-9777EE6DD3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671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770" y="1769780"/>
            <a:ext cx="4537604" cy="3675698"/>
          </a:xfrm>
        </p:spPr>
        <p:txBody>
          <a:bodyPr/>
          <a:lstStyle>
            <a:lvl1pPr>
              <a:defRPr sz="3346"/>
            </a:lvl1pPr>
            <a:lvl2pPr>
              <a:defRPr sz="2810"/>
            </a:lvl2pPr>
            <a:lvl3pPr>
              <a:defRPr sz="2409"/>
            </a:lvl3pPr>
            <a:lvl4pPr>
              <a:defRPr sz="2141"/>
            </a:lvl4pPr>
            <a:lvl5pPr>
              <a:defRPr sz="2141"/>
            </a:lvl5pPr>
            <a:lvl6pPr>
              <a:defRPr sz="2141"/>
            </a:lvl6pPr>
            <a:lvl7pPr>
              <a:defRPr sz="2141"/>
            </a:lvl7pPr>
            <a:lvl8pPr>
              <a:defRPr sz="2141"/>
            </a:lvl8pPr>
            <a:lvl9pPr>
              <a:defRPr sz="214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35877" y="1769780"/>
            <a:ext cx="4537604" cy="3675698"/>
          </a:xfrm>
        </p:spPr>
        <p:txBody>
          <a:bodyPr/>
          <a:lstStyle>
            <a:lvl1pPr>
              <a:defRPr sz="3346"/>
            </a:lvl1pPr>
            <a:lvl2pPr>
              <a:defRPr sz="2810"/>
            </a:lvl2pPr>
            <a:lvl3pPr>
              <a:defRPr sz="2409"/>
            </a:lvl3pPr>
            <a:lvl4pPr>
              <a:defRPr sz="2141"/>
            </a:lvl4pPr>
            <a:lvl5pPr>
              <a:defRPr sz="2141"/>
            </a:lvl5pPr>
            <a:lvl6pPr>
              <a:defRPr sz="2141"/>
            </a:lvl6pPr>
            <a:lvl7pPr>
              <a:defRPr sz="2141"/>
            </a:lvl7pPr>
            <a:lvl8pPr>
              <a:defRPr sz="2141"/>
            </a:lvl8pPr>
            <a:lvl9pPr>
              <a:defRPr sz="214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4EA8F47-7813-4F7C-96E9-0363F72687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623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515" y="245333"/>
            <a:ext cx="9801226" cy="102102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4513" y="1371299"/>
            <a:ext cx="4811752" cy="571491"/>
          </a:xfrm>
        </p:spPr>
        <p:txBody>
          <a:bodyPr anchor="b"/>
          <a:lstStyle>
            <a:lvl1pPr marL="0" indent="0">
              <a:buNone/>
              <a:defRPr sz="2810" b="1"/>
            </a:lvl1pPr>
            <a:lvl2pPr marL="545207" indent="0">
              <a:buNone/>
              <a:defRPr sz="2409" b="1"/>
            </a:lvl2pPr>
            <a:lvl3pPr marL="1090417" indent="0">
              <a:buNone/>
              <a:defRPr sz="2141" b="1"/>
            </a:lvl3pPr>
            <a:lvl4pPr marL="1635625" indent="0">
              <a:buNone/>
              <a:defRPr sz="1874" b="1"/>
            </a:lvl4pPr>
            <a:lvl5pPr marL="2180831" indent="0">
              <a:buNone/>
              <a:defRPr sz="1874" b="1"/>
            </a:lvl5pPr>
            <a:lvl6pPr marL="2726039" indent="0">
              <a:buNone/>
              <a:defRPr sz="1874" b="1"/>
            </a:lvl6pPr>
            <a:lvl7pPr marL="3271248" indent="0">
              <a:buNone/>
              <a:defRPr sz="1874" b="1"/>
            </a:lvl7pPr>
            <a:lvl8pPr marL="3816458" indent="0">
              <a:buNone/>
              <a:defRPr sz="1874" b="1"/>
            </a:lvl8pPr>
            <a:lvl9pPr marL="4361664" indent="0">
              <a:buNone/>
              <a:defRPr sz="187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4513" y="1942790"/>
            <a:ext cx="4811752" cy="3529635"/>
          </a:xfrm>
        </p:spPr>
        <p:txBody>
          <a:bodyPr/>
          <a:lstStyle>
            <a:lvl1pPr>
              <a:defRPr sz="2810"/>
            </a:lvl1pPr>
            <a:lvl2pPr>
              <a:defRPr sz="2409"/>
            </a:lvl2pPr>
            <a:lvl3pPr>
              <a:defRPr sz="2141"/>
            </a:lvl3pPr>
            <a:lvl4pPr>
              <a:defRPr sz="1874"/>
            </a:lvl4pPr>
            <a:lvl5pPr>
              <a:defRPr sz="1874"/>
            </a:lvl5pPr>
            <a:lvl6pPr>
              <a:defRPr sz="1874"/>
            </a:lvl6pPr>
            <a:lvl7pPr>
              <a:defRPr sz="1874"/>
            </a:lvl7pPr>
            <a:lvl8pPr>
              <a:defRPr sz="1874"/>
            </a:lvl8pPr>
            <a:lvl9pPr>
              <a:defRPr sz="187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32099" y="1371299"/>
            <a:ext cx="4813642" cy="571491"/>
          </a:xfrm>
        </p:spPr>
        <p:txBody>
          <a:bodyPr anchor="b"/>
          <a:lstStyle>
            <a:lvl1pPr marL="0" indent="0">
              <a:buNone/>
              <a:defRPr sz="2810" b="1"/>
            </a:lvl1pPr>
            <a:lvl2pPr marL="545207" indent="0">
              <a:buNone/>
              <a:defRPr sz="2409" b="1"/>
            </a:lvl2pPr>
            <a:lvl3pPr marL="1090417" indent="0">
              <a:buNone/>
              <a:defRPr sz="2141" b="1"/>
            </a:lvl3pPr>
            <a:lvl4pPr marL="1635625" indent="0">
              <a:buNone/>
              <a:defRPr sz="1874" b="1"/>
            </a:lvl4pPr>
            <a:lvl5pPr marL="2180831" indent="0">
              <a:buNone/>
              <a:defRPr sz="1874" b="1"/>
            </a:lvl5pPr>
            <a:lvl6pPr marL="2726039" indent="0">
              <a:buNone/>
              <a:defRPr sz="1874" b="1"/>
            </a:lvl6pPr>
            <a:lvl7pPr marL="3271248" indent="0">
              <a:buNone/>
              <a:defRPr sz="1874" b="1"/>
            </a:lvl7pPr>
            <a:lvl8pPr marL="3816458" indent="0">
              <a:buNone/>
              <a:defRPr sz="1874" b="1"/>
            </a:lvl8pPr>
            <a:lvl9pPr marL="4361664" indent="0">
              <a:buNone/>
              <a:defRPr sz="187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32099" y="1942790"/>
            <a:ext cx="4813642" cy="3529635"/>
          </a:xfrm>
        </p:spPr>
        <p:txBody>
          <a:bodyPr/>
          <a:lstStyle>
            <a:lvl1pPr>
              <a:defRPr sz="2810"/>
            </a:lvl1pPr>
            <a:lvl2pPr>
              <a:defRPr sz="2409"/>
            </a:lvl2pPr>
            <a:lvl3pPr>
              <a:defRPr sz="2141"/>
            </a:lvl3pPr>
            <a:lvl4pPr>
              <a:defRPr sz="1874"/>
            </a:lvl4pPr>
            <a:lvl5pPr>
              <a:defRPr sz="1874"/>
            </a:lvl5pPr>
            <a:lvl6pPr>
              <a:defRPr sz="1874"/>
            </a:lvl6pPr>
            <a:lvl7pPr>
              <a:defRPr sz="1874"/>
            </a:lvl7pPr>
            <a:lvl8pPr>
              <a:defRPr sz="1874"/>
            </a:lvl8pPr>
            <a:lvl9pPr>
              <a:defRPr sz="187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44D1B36-C7B1-4CE7-85D7-A613217273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070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CE0CE68-863D-45E6-9C8C-E888A0A007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43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CC98C2D-6F11-44DC-9893-FBF8EBC67E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192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513" y="243912"/>
            <a:ext cx="3582818" cy="1038044"/>
          </a:xfrm>
        </p:spPr>
        <p:txBody>
          <a:bodyPr anchor="b"/>
          <a:lstStyle>
            <a:lvl1pPr algn="l">
              <a:defRPr sz="240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7788" y="243914"/>
            <a:ext cx="6087953" cy="5228510"/>
          </a:xfrm>
        </p:spPr>
        <p:txBody>
          <a:bodyPr/>
          <a:lstStyle>
            <a:lvl1pPr>
              <a:defRPr sz="3881"/>
            </a:lvl1pPr>
            <a:lvl2pPr>
              <a:defRPr sz="3346"/>
            </a:lvl2pPr>
            <a:lvl3pPr>
              <a:defRPr sz="2810"/>
            </a:lvl3pPr>
            <a:lvl4pPr>
              <a:defRPr sz="2409"/>
            </a:lvl4pPr>
            <a:lvl5pPr>
              <a:defRPr sz="2409"/>
            </a:lvl5pPr>
            <a:lvl6pPr>
              <a:defRPr sz="2409"/>
            </a:lvl6pPr>
            <a:lvl7pPr>
              <a:defRPr sz="2409"/>
            </a:lvl7pPr>
            <a:lvl8pPr>
              <a:defRPr sz="2409"/>
            </a:lvl8pPr>
            <a:lvl9pPr>
              <a:defRPr sz="24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4513" y="1281959"/>
            <a:ext cx="3582818" cy="4190466"/>
          </a:xfrm>
        </p:spPr>
        <p:txBody>
          <a:bodyPr/>
          <a:lstStyle>
            <a:lvl1pPr marL="0" indent="0">
              <a:buNone/>
              <a:defRPr sz="1606"/>
            </a:lvl1pPr>
            <a:lvl2pPr marL="545207" indent="0">
              <a:buNone/>
              <a:defRPr sz="1472"/>
            </a:lvl2pPr>
            <a:lvl3pPr marL="1090417" indent="0">
              <a:buNone/>
              <a:defRPr sz="1204"/>
            </a:lvl3pPr>
            <a:lvl4pPr marL="1635625" indent="0">
              <a:buNone/>
              <a:defRPr sz="1071"/>
            </a:lvl4pPr>
            <a:lvl5pPr marL="2180831" indent="0">
              <a:buNone/>
              <a:defRPr sz="1071"/>
            </a:lvl5pPr>
            <a:lvl6pPr marL="2726039" indent="0">
              <a:buNone/>
              <a:defRPr sz="1071"/>
            </a:lvl6pPr>
            <a:lvl7pPr marL="3271248" indent="0">
              <a:buNone/>
              <a:defRPr sz="1071"/>
            </a:lvl7pPr>
            <a:lvl8pPr marL="3816458" indent="0">
              <a:buNone/>
              <a:defRPr sz="1071"/>
            </a:lvl8pPr>
            <a:lvl9pPr marL="4361664" indent="0">
              <a:buNone/>
              <a:defRPr sz="107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4FA971D-05DA-436A-BAFD-D589792DE0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2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4569" y="4288314"/>
            <a:ext cx="6534150" cy="506260"/>
          </a:xfrm>
        </p:spPr>
        <p:txBody>
          <a:bodyPr anchor="b"/>
          <a:lstStyle>
            <a:lvl1pPr algn="l">
              <a:defRPr sz="240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34569" y="547384"/>
            <a:ext cx="6534150" cy="3675698"/>
          </a:xfrm>
        </p:spPr>
        <p:txBody>
          <a:bodyPr/>
          <a:lstStyle>
            <a:lvl1pPr marL="0" indent="0">
              <a:buNone/>
              <a:defRPr sz="3881"/>
            </a:lvl1pPr>
            <a:lvl2pPr marL="545207" indent="0">
              <a:buNone/>
              <a:defRPr sz="3346"/>
            </a:lvl2pPr>
            <a:lvl3pPr marL="1090417" indent="0">
              <a:buNone/>
              <a:defRPr sz="2810"/>
            </a:lvl3pPr>
            <a:lvl4pPr marL="1635625" indent="0">
              <a:buNone/>
              <a:defRPr sz="2409"/>
            </a:lvl4pPr>
            <a:lvl5pPr marL="2180831" indent="0">
              <a:buNone/>
              <a:defRPr sz="2409"/>
            </a:lvl5pPr>
            <a:lvl6pPr marL="2726039" indent="0">
              <a:buNone/>
              <a:defRPr sz="2409"/>
            </a:lvl6pPr>
            <a:lvl7pPr marL="3271248" indent="0">
              <a:buNone/>
              <a:defRPr sz="2409"/>
            </a:lvl7pPr>
            <a:lvl8pPr marL="3816458" indent="0">
              <a:buNone/>
              <a:defRPr sz="2409"/>
            </a:lvl8pPr>
            <a:lvl9pPr marL="4361664" indent="0">
              <a:buNone/>
              <a:defRPr sz="2409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4569" y="4794577"/>
            <a:ext cx="6534150" cy="718973"/>
          </a:xfrm>
        </p:spPr>
        <p:txBody>
          <a:bodyPr/>
          <a:lstStyle>
            <a:lvl1pPr marL="0" indent="0">
              <a:buNone/>
              <a:defRPr sz="1606"/>
            </a:lvl1pPr>
            <a:lvl2pPr marL="545207" indent="0">
              <a:buNone/>
              <a:defRPr sz="1472"/>
            </a:lvl2pPr>
            <a:lvl3pPr marL="1090417" indent="0">
              <a:buNone/>
              <a:defRPr sz="1204"/>
            </a:lvl3pPr>
            <a:lvl4pPr marL="1635625" indent="0">
              <a:buNone/>
              <a:defRPr sz="1071"/>
            </a:lvl4pPr>
            <a:lvl5pPr marL="2180831" indent="0">
              <a:buNone/>
              <a:defRPr sz="1071"/>
            </a:lvl5pPr>
            <a:lvl6pPr marL="2726039" indent="0">
              <a:buNone/>
              <a:defRPr sz="1071"/>
            </a:lvl6pPr>
            <a:lvl7pPr marL="3271248" indent="0">
              <a:buNone/>
              <a:defRPr sz="1071"/>
            </a:lvl7pPr>
            <a:lvl8pPr marL="3816458" indent="0">
              <a:buNone/>
              <a:defRPr sz="1071"/>
            </a:lvl8pPr>
            <a:lvl9pPr marL="4361664" indent="0">
              <a:buNone/>
              <a:defRPr sz="107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5546D14-BBB9-4916-ACB4-30FB5A44CD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833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5813" y="544513"/>
            <a:ext cx="9258625" cy="102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1477" tIns="40739" rIns="81477" bIns="4073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5813" y="1770063"/>
            <a:ext cx="9258625" cy="3675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1477" tIns="40739" rIns="81477" bIns="407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5813" y="5581650"/>
            <a:ext cx="2268979" cy="40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1477" tIns="40739" rIns="81477" bIns="4073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06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20022" y="5581650"/>
            <a:ext cx="3450208" cy="40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1477" tIns="40739" rIns="81477" bIns="40739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06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05458" y="5581650"/>
            <a:ext cx="2268979" cy="40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1477" tIns="40739" rIns="81477" bIns="4073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06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9EB60C8-F8FF-4F15-BD29-869C65C951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098" r:id="rId9"/>
    <p:sldLayoutId id="2147484099" r:id="rId10"/>
    <p:sldLayoutId id="21474841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219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219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219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219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219">
          <a:solidFill>
            <a:schemeClr val="tx2"/>
          </a:solidFill>
          <a:latin typeface="Times New Roman" pitchFamily="18" charset="0"/>
        </a:defRPr>
      </a:lvl5pPr>
      <a:lvl6pPr marL="545207" algn="ctr" rtl="0" fontAlgn="base">
        <a:spcBef>
          <a:spcPct val="0"/>
        </a:spcBef>
        <a:spcAft>
          <a:spcPct val="0"/>
        </a:spcAft>
        <a:defRPr sz="5219">
          <a:solidFill>
            <a:schemeClr val="tx2"/>
          </a:solidFill>
          <a:latin typeface="Times New Roman" pitchFamily="18" charset="0"/>
        </a:defRPr>
      </a:lvl6pPr>
      <a:lvl7pPr marL="1090417" algn="ctr" rtl="0" fontAlgn="base">
        <a:spcBef>
          <a:spcPct val="0"/>
        </a:spcBef>
        <a:spcAft>
          <a:spcPct val="0"/>
        </a:spcAft>
        <a:defRPr sz="5219">
          <a:solidFill>
            <a:schemeClr val="tx2"/>
          </a:solidFill>
          <a:latin typeface="Times New Roman" pitchFamily="18" charset="0"/>
        </a:defRPr>
      </a:lvl7pPr>
      <a:lvl8pPr marL="1635625" algn="ctr" rtl="0" fontAlgn="base">
        <a:spcBef>
          <a:spcPct val="0"/>
        </a:spcBef>
        <a:spcAft>
          <a:spcPct val="0"/>
        </a:spcAft>
        <a:defRPr sz="5219">
          <a:solidFill>
            <a:schemeClr val="tx2"/>
          </a:solidFill>
          <a:latin typeface="Times New Roman" pitchFamily="18" charset="0"/>
        </a:defRPr>
      </a:lvl8pPr>
      <a:lvl9pPr marL="2180831" algn="ctr" rtl="0" fontAlgn="base">
        <a:spcBef>
          <a:spcPct val="0"/>
        </a:spcBef>
        <a:spcAft>
          <a:spcPct val="0"/>
        </a:spcAft>
        <a:defRPr sz="5219">
          <a:solidFill>
            <a:schemeClr val="tx2"/>
          </a:solidFill>
          <a:latin typeface="Times New Roman" pitchFamily="18" charset="0"/>
        </a:defRPr>
      </a:lvl9pPr>
    </p:titleStyle>
    <p:bodyStyle>
      <a:lvl1pPr marL="407914" indent="-407914" algn="l" rtl="0" eaLnBrk="0" fontAlgn="base" hangingPunct="0">
        <a:spcBef>
          <a:spcPct val="20000"/>
        </a:spcBef>
        <a:spcAft>
          <a:spcPct val="0"/>
        </a:spcAft>
        <a:buChar char="•"/>
        <a:defRPr sz="3881">
          <a:solidFill>
            <a:schemeClr val="tx1"/>
          </a:solidFill>
          <a:latin typeface="+mn-lt"/>
          <a:ea typeface="+mn-ea"/>
          <a:cs typeface="+mn-cs"/>
        </a:defRPr>
      </a:lvl1pPr>
      <a:lvl2pPr marL="885939" indent="-339928" algn="l" rtl="0" eaLnBrk="0" fontAlgn="base" hangingPunct="0">
        <a:spcBef>
          <a:spcPct val="20000"/>
        </a:spcBef>
        <a:spcAft>
          <a:spcPct val="0"/>
        </a:spcAft>
        <a:buChar char="–"/>
        <a:defRPr sz="3346">
          <a:solidFill>
            <a:schemeClr val="tx1"/>
          </a:solidFill>
          <a:latin typeface="+mn-lt"/>
        </a:defRPr>
      </a:lvl2pPr>
      <a:lvl3pPr marL="1361838" indent="-271943" algn="l" rtl="0" eaLnBrk="0" fontAlgn="base" hangingPunct="0">
        <a:spcBef>
          <a:spcPct val="20000"/>
        </a:spcBef>
        <a:spcAft>
          <a:spcPct val="0"/>
        </a:spcAft>
        <a:buChar char="•"/>
        <a:defRPr sz="2810">
          <a:solidFill>
            <a:schemeClr val="tx1"/>
          </a:solidFill>
          <a:latin typeface="+mn-lt"/>
        </a:defRPr>
      </a:lvl3pPr>
      <a:lvl4pPr marL="1907847" indent="-271943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451732" indent="-271943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998644" indent="-272604" algn="l" rtl="0" fontAlgn="base">
        <a:spcBef>
          <a:spcPct val="20000"/>
        </a:spcBef>
        <a:spcAft>
          <a:spcPct val="0"/>
        </a:spcAft>
        <a:buChar char="»"/>
        <a:defRPr sz="2409">
          <a:solidFill>
            <a:schemeClr val="tx1"/>
          </a:solidFill>
          <a:latin typeface="+mn-lt"/>
        </a:defRPr>
      </a:lvl6pPr>
      <a:lvl7pPr marL="3543853" indent="-272604" algn="l" rtl="0" fontAlgn="base">
        <a:spcBef>
          <a:spcPct val="20000"/>
        </a:spcBef>
        <a:spcAft>
          <a:spcPct val="0"/>
        </a:spcAft>
        <a:buChar char="»"/>
        <a:defRPr sz="2409">
          <a:solidFill>
            <a:schemeClr val="tx1"/>
          </a:solidFill>
          <a:latin typeface="+mn-lt"/>
        </a:defRPr>
      </a:lvl7pPr>
      <a:lvl8pPr marL="4089061" indent="-272604" algn="l" rtl="0" fontAlgn="base">
        <a:spcBef>
          <a:spcPct val="20000"/>
        </a:spcBef>
        <a:spcAft>
          <a:spcPct val="0"/>
        </a:spcAft>
        <a:buChar char="»"/>
        <a:defRPr sz="2409">
          <a:solidFill>
            <a:schemeClr val="tx1"/>
          </a:solidFill>
          <a:latin typeface="+mn-lt"/>
        </a:defRPr>
      </a:lvl8pPr>
      <a:lvl9pPr marL="4634268" indent="-272604" algn="l" rtl="0" fontAlgn="base">
        <a:spcBef>
          <a:spcPct val="20000"/>
        </a:spcBef>
        <a:spcAft>
          <a:spcPct val="0"/>
        </a:spcAft>
        <a:buChar char="»"/>
        <a:defRPr sz="240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090417" rtl="0" eaLnBrk="1" latinLnBrk="0" hangingPunct="1">
        <a:defRPr sz="2141" kern="1200">
          <a:solidFill>
            <a:schemeClr val="tx1"/>
          </a:solidFill>
          <a:latin typeface="+mn-lt"/>
          <a:ea typeface="+mn-ea"/>
          <a:cs typeface="+mn-cs"/>
        </a:defRPr>
      </a:lvl1pPr>
      <a:lvl2pPr marL="545207" algn="l" defTabSz="1090417" rtl="0" eaLnBrk="1" latinLnBrk="0" hangingPunct="1">
        <a:defRPr sz="2141" kern="1200">
          <a:solidFill>
            <a:schemeClr val="tx1"/>
          </a:solidFill>
          <a:latin typeface="+mn-lt"/>
          <a:ea typeface="+mn-ea"/>
          <a:cs typeface="+mn-cs"/>
        </a:defRPr>
      </a:lvl2pPr>
      <a:lvl3pPr marL="1090417" algn="l" defTabSz="1090417" rtl="0" eaLnBrk="1" latinLnBrk="0" hangingPunct="1">
        <a:defRPr sz="2141" kern="1200">
          <a:solidFill>
            <a:schemeClr val="tx1"/>
          </a:solidFill>
          <a:latin typeface="+mn-lt"/>
          <a:ea typeface="+mn-ea"/>
          <a:cs typeface="+mn-cs"/>
        </a:defRPr>
      </a:lvl3pPr>
      <a:lvl4pPr marL="1635625" algn="l" defTabSz="1090417" rtl="0" eaLnBrk="1" latinLnBrk="0" hangingPunct="1">
        <a:defRPr sz="2141" kern="1200">
          <a:solidFill>
            <a:schemeClr val="tx1"/>
          </a:solidFill>
          <a:latin typeface="+mn-lt"/>
          <a:ea typeface="+mn-ea"/>
          <a:cs typeface="+mn-cs"/>
        </a:defRPr>
      </a:lvl4pPr>
      <a:lvl5pPr marL="2180831" algn="l" defTabSz="1090417" rtl="0" eaLnBrk="1" latinLnBrk="0" hangingPunct="1">
        <a:defRPr sz="2141" kern="1200">
          <a:solidFill>
            <a:schemeClr val="tx1"/>
          </a:solidFill>
          <a:latin typeface="+mn-lt"/>
          <a:ea typeface="+mn-ea"/>
          <a:cs typeface="+mn-cs"/>
        </a:defRPr>
      </a:lvl5pPr>
      <a:lvl6pPr marL="2726039" algn="l" defTabSz="1090417" rtl="0" eaLnBrk="1" latinLnBrk="0" hangingPunct="1">
        <a:defRPr sz="2141" kern="1200">
          <a:solidFill>
            <a:schemeClr val="tx1"/>
          </a:solidFill>
          <a:latin typeface="+mn-lt"/>
          <a:ea typeface="+mn-ea"/>
          <a:cs typeface="+mn-cs"/>
        </a:defRPr>
      </a:lvl6pPr>
      <a:lvl7pPr marL="3271248" algn="l" defTabSz="1090417" rtl="0" eaLnBrk="1" latinLnBrk="0" hangingPunct="1">
        <a:defRPr sz="2141" kern="1200">
          <a:solidFill>
            <a:schemeClr val="tx1"/>
          </a:solidFill>
          <a:latin typeface="+mn-lt"/>
          <a:ea typeface="+mn-ea"/>
          <a:cs typeface="+mn-cs"/>
        </a:defRPr>
      </a:lvl7pPr>
      <a:lvl8pPr marL="3816458" algn="l" defTabSz="1090417" rtl="0" eaLnBrk="1" latinLnBrk="0" hangingPunct="1">
        <a:defRPr sz="2141" kern="1200">
          <a:solidFill>
            <a:schemeClr val="tx1"/>
          </a:solidFill>
          <a:latin typeface="+mn-lt"/>
          <a:ea typeface="+mn-ea"/>
          <a:cs typeface="+mn-cs"/>
        </a:defRPr>
      </a:lvl8pPr>
      <a:lvl9pPr marL="4361664" algn="l" defTabSz="1090417" rtl="0" eaLnBrk="1" latinLnBrk="0" hangingPunct="1">
        <a:defRPr sz="214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8705" y="326162"/>
            <a:ext cx="9392841" cy="1184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705" y="1630807"/>
            <a:ext cx="9392841" cy="3886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8705" y="5678046"/>
            <a:ext cx="2450306" cy="3261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7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07396" y="5678046"/>
            <a:ext cx="3675459" cy="3261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7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91239" y="5678046"/>
            <a:ext cx="2450306" cy="3261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7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9EB60C8-F8FF-4F15-BD29-869C65C951F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57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  <p:sldLayoutId id="2147484115" r:id="rId2"/>
    <p:sldLayoutId id="2147484116" r:id="rId3"/>
    <p:sldLayoutId id="2147484117" r:id="rId4"/>
    <p:sldLayoutId id="2147484118" r:id="rId5"/>
    <p:sldLayoutId id="2147484119" r:id="rId6"/>
    <p:sldLayoutId id="2147484120" r:id="rId7"/>
    <p:sldLayoutId id="2147484121" r:id="rId8"/>
    <p:sldLayoutId id="2147484122" r:id="rId9"/>
    <p:sldLayoutId id="2147484123" r:id="rId10"/>
    <p:sldLayoutId id="2147484124" r:id="rId11"/>
  </p:sldLayoutIdLst>
  <p:txStyles>
    <p:titleStyle>
      <a:lvl1pPr algn="l" defTabSz="816742" rtl="0" eaLnBrk="1" latinLnBrk="0" hangingPunct="1">
        <a:lnSpc>
          <a:spcPct val="90000"/>
        </a:lnSpc>
        <a:spcBef>
          <a:spcPct val="0"/>
        </a:spcBef>
        <a:buNone/>
        <a:defRPr sz="39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4186" indent="-204186" algn="l" defTabSz="816742" rtl="0" eaLnBrk="1" latinLnBrk="0" hangingPunct="1">
        <a:lnSpc>
          <a:spcPct val="90000"/>
        </a:lnSpc>
        <a:spcBef>
          <a:spcPts val="893"/>
        </a:spcBef>
        <a:buFont typeface="Arial" panose="020B0604020202020204" pitchFamily="34" charset="0"/>
        <a:buChar char="•"/>
        <a:defRPr sz="2501" kern="1200">
          <a:solidFill>
            <a:schemeClr val="tx1"/>
          </a:solidFill>
          <a:latin typeface="+mn-lt"/>
          <a:ea typeface="+mn-ea"/>
          <a:cs typeface="+mn-cs"/>
        </a:defRPr>
      </a:lvl1pPr>
      <a:lvl2pPr marL="612557" indent="-204186" algn="l" defTabSz="816742" rtl="0" eaLnBrk="1" latinLnBrk="0" hangingPunct="1">
        <a:lnSpc>
          <a:spcPct val="90000"/>
        </a:lnSpc>
        <a:spcBef>
          <a:spcPts val="447"/>
        </a:spcBef>
        <a:buFont typeface="Arial" panose="020B0604020202020204" pitchFamily="34" charset="0"/>
        <a:buChar char="•"/>
        <a:defRPr sz="2144" kern="1200">
          <a:solidFill>
            <a:schemeClr val="tx1"/>
          </a:solidFill>
          <a:latin typeface="+mn-lt"/>
          <a:ea typeface="+mn-ea"/>
          <a:cs typeface="+mn-cs"/>
        </a:defRPr>
      </a:lvl2pPr>
      <a:lvl3pPr marL="1020928" indent="-204186" algn="l" defTabSz="816742" rtl="0" eaLnBrk="1" latinLnBrk="0" hangingPunct="1">
        <a:lnSpc>
          <a:spcPct val="90000"/>
        </a:lnSpc>
        <a:spcBef>
          <a:spcPts val="447"/>
        </a:spcBef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3pPr>
      <a:lvl4pPr marL="1429299" indent="-204186" algn="l" defTabSz="816742" rtl="0" eaLnBrk="1" latinLnBrk="0" hangingPunct="1">
        <a:lnSpc>
          <a:spcPct val="90000"/>
        </a:lnSpc>
        <a:spcBef>
          <a:spcPts val="447"/>
        </a:spcBef>
        <a:buFont typeface="Arial" panose="020B0604020202020204" pitchFamily="34" charset="0"/>
        <a:buChar char="•"/>
        <a:defRPr sz="1608" kern="1200">
          <a:solidFill>
            <a:schemeClr val="tx1"/>
          </a:solidFill>
          <a:latin typeface="+mn-lt"/>
          <a:ea typeface="+mn-ea"/>
          <a:cs typeface="+mn-cs"/>
        </a:defRPr>
      </a:lvl4pPr>
      <a:lvl5pPr marL="1837670" indent="-204186" algn="l" defTabSz="816742" rtl="0" eaLnBrk="1" latinLnBrk="0" hangingPunct="1">
        <a:lnSpc>
          <a:spcPct val="90000"/>
        </a:lnSpc>
        <a:spcBef>
          <a:spcPts val="447"/>
        </a:spcBef>
        <a:buFont typeface="Arial" panose="020B0604020202020204" pitchFamily="34" charset="0"/>
        <a:buChar char="•"/>
        <a:defRPr sz="1608" kern="1200">
          <a:solidFill>
            <a:schemeClr val="tx1"/>
          </a:solidFill>
          <a:latin typeface="+mn-lt"/>
          <a:ea typeface="+mn-ea"/>
          <a:cs typeface="+mn-cs"/>
        </a:defRPr>
      </a:lvl5pPr>
      <a:lvl6pPr marL="2246041" indent="-204186" algn="l" defTabSz="816742" rtl="0" eaLnBrk="1" latinLnBrk="0" hangingPunct="1">
        <a:lnSpc>
          <a:spcPct val="90000"/>
        </a:lnSpc>
        <a:spcBef>
          <a:spcPts val="447"/>
        </a:spcBef>
        <a:buFont typeface="Arial" panose="020B0604020202020204" pitchFamily="34" charset="0"/>
        <a:buChar char="•"/>
        <a:defRPr sz="1608" kern="1200">
          <a:solidFill>
            <a:schemeClr val="tx1"/>
          </a:solidFill>
          <a:latin typeface="+mn-lt"/>
          <a:ea typeface="+mn-ea"/>
          <a:cs typeface="+mn-cs"/>
        </a:defRPr>
      </a:lvl6pPr>
      <a:lvl7pPr marL="2654412" indent="-204186" algn="l" defTabSz="816742" rtl="0" eaLnBrk="1" latinLnBrk="0" hangingPunct="1">
        <a:lnSpc>
          <a:spcPct val="90000"/>
        </a:lnSpc>
        <a:spcBef>
          <a:spcPts val="447"/>
        </a:spcBef>
        <a:buFont typeface="Arial" panose="020B0604020202020204" pitchFamily="34" charset="0"/>
        <a:buChar char="•"/>
        <a:defRPr sz="1608" kern="1200">
          <a:solidFill>
            <a:schemeClr val="tx1"/>
          </a:solidFill>
          <a:latin typeface="+mn-lt"/>
          <a:ea typeface="+mn-ea"/>
          <a:cs typeface="+mn-cs"/>
        </a:defRPr>
      </a:lvl7pPr>
      <a:lvl8pPr marL="3062783" indent="-204186" algn="l" defTabSz="816742" rtl="0" eaLnBrk="1" latinLnBrk="0" hangingPunct="1">
        <a:lnSpc>
          <a:spcPct val="90000"/>
        </a:lnSpc>
        <a:spcBef>
          <a:spcPts val="447"/>
        </a:spcBef>
        <a:buFont typeface="Arial" panose="020B0604020202020204" pitchFamily="34" charset="0"/>
        <a:buChar char="•"/>
        <a:defRPr sz="1608" kern="1200">
          <a:solidFill>
            <a:schemeClr val="tx1"/>
          </a:solidFill>
          <a:latin typeface="+mn-lt"/>
          <a:ea typeface="+mn-ea"/>
          <a:cs typeface="+mn-cs"/>
        </a:defRPr>
      </a:lvl8pPr>
      <a:lvl9pPr marL="3471154" indent="-204186" algn="l" defTabSz="816742" rtl="0" eaLnBrk="1" latinLnBrk="0" hangingPunct="1">
        <a:lnSpc>
          <a:spcPct val="90000"/>
        </a:lnSpc>
        <a:spcBef>
          <a:spcPts val="447"/>
        </a:spcBef>
        <a:buFont typeface="Arial" panose="020B0604020202020204" pitchFamily="34" charset="0"/>
        <a:buChar char="•"/>
        <a:defRPr sz="160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742" rtl="0" eaLnBrk="1" latinLnBrk="0" hangingPunct="1">
        <a:defRPr sz="1608" kern="1200">
          <a:solidFill>
            <a:schemeClr val="tx1"/>
          </a:solidFill>
          <a:latin typeface="+mn-lt"/>
          <a:ea typeface="+mn-ea"/>
          <a:cs typeface="+mn-cs"/>
        </a:defRPr>
      </a:lvl1pPr>
      <a:lvl2pPr marL="408371" algn="l" defTabSz="816742" rtl="0" eaLnBrk="1" latinLnBrk="0" hangingPunct="1">
        <a:defRPr sz="1608" kern="1200">
          <a:solidFill>
            <a:schemeClr val="tx1"/>
          </a:solidFill>
          <a:latin typeface="+mn-lt"/>
          <a:ea typeface="+mn-ea"/>
          <a:cs typeface="+mn-cs"/>
        </a:defRPr>
      </a:lvl2pPr>
      <a:lvl3pPr marL="816742" algn="l" defTabSz="816742" rtl="0" eaLnBrk="1" latinLnBrk="0" hangingPunct="1">
        <a:defRPr sz="1608" kern="1200">
          <a:solidFill>
            <a:schemeClr val="tx1"/>
          </a:solidFill>
          <a:latin typeface="+mn-lt"/>
          <a:ea typeface="+mn-ea"/>
          <a:cs typeface="+mn-cs"/>
        </a:defRPr>
      </a:lvl3pPr>
      <a:lvl4pPr marL="1225113" algn="l" defTabSz="816742" rtl="0" eaLnBrk="1" latinLnBrk="0" hangingPunct="1">
        <a:defRPr sz="1608" kern="1200">
          <a:solidFill>
            <a:schemeClr val="tx1"/>
          </a:solidFill>
          <a:latin typeface="+mn-lt"/>
          <a:ea typeface="+mn-ea"/>
          <a:cs typeface="+mn-cs"/>
        </a:defRPr>
      </a:lvl4pPr>
      <a:lvl5pPr marL="1633484" algn="l" defTabSz="816742" rtl="0" eaLnBrk="1" latinLnBrk="0" hangingPunct="1">
        <a:defRPr sz="1608" kern="1200">
          <a:solidFill>
            <a:schemeClr val="tx1"/>
          </a:solidFill>
          <a:latin typeface="+mn-lt"/>
          <a:ea typeface="+mn-ea"/>
          <a:cs typeface="+mn-cs"/>
        </a:defRPr>
      </a:lvl5pPr>
      <a:lvl6pPr marL="2041855" algn="l" defTabSz="816742" rtl="0" eaLnBrk="1" latinLnBrk="0" hangingPunct="1">
        <a:defRPr sz="1608" kern="1200">
          <a:solidFill>
            <a:schemeClr val="tx1"/>
          </a:solidFill>
          <a:latin typeface="+mn-lt"/>
          <a:ea typeface="+mn-ea"/>
          <a:cs typeface="+mn-cs"/>
        </a:defRPr>
      </a:lvl6pPr>
      <a:lvl7pPr marL="2450226" algn="l" defTabSz="816742" rtl="0" eaLnBrk="1" latinLnBrk="0" hangingPunct="1">
        <a:defRPr sz="1608" kern="1200">
          <a:solidFill>
            <a:schemeClr val="tx1"/>
          </a:solidFill>
          <a:latin typeface="+mn-lt"/>
          <a:ea typeface="+mn-ea"/>
          <a:cs typeface="+mn-cs"/>
        </a:defRPr>
      </a:lvl7pPr>
      <a:lvl8pPr marL="2858597" algn="l" defTabSz="816742" rtl="0" eaLnBrk="1" latinLnBrk="0" hangingPunct="1">
        <a:defRPr sz="1608" kern="1200">
          <a:solidFill>
            <a:schemeClr val="tx1"/>
          </a:solidFill>
          <a:latin typeface="+mn-lt"/>
          <a:ea typeface="+mn-ea"/>
          <a:cs typeface="+mn-cs"/>
        </a:defRPr>
      </a:lvl8pPr>
      <a:lvl9pPr marL="3266968" algn="l" defTabSz="816742" rtl="0" eaLnBrk="1" latinLnBrk="0" hangingPunct="1">
        <a:defRPr sz="160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hyperlink" Target="http://www.miphotography.com/images/ferns.jpg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XMoBnuFZ5k" TargetMode="Externa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8.xml"/><Relationship Id="rId6" Type="http://schemas.openxmlformats.org/officeDocument/2006/relationships/comments" Target="../comments/comment1.xml"/><Relationship Id="rId5" Type="http://schemas.openxmlformats.org/officeDocument/2006/relationships/image" Target="../media/image103.png"/><Relationship Id="rId4" Type="http://schemas.openxmlformats.org/officeDocument/2006/relationships/image" Target="../media/image102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7" Type="http://schemas.openxmlformats.org/officeDocument/2006/relationships/image" Target="../media/image123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2.jpeg"/><Relationship Id="rId5" Type="http://schemas.openxmlformats.org/officeDocument/2006/relationships/image" Target="../media/image121.png"/><Relationship Id="rId4" Type="http://schemas.openxmlformats.org/officeDocument/2006/relationships/image" Target="../media/image12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hyperlink" Target="http://www.ucmp.berkeley.edu/cenozoic/tertiary.map" TargetMode="Externa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5.jpeg"/><Relationship Id="rId4" Type="http://schemas.openxmlformats.org/officeDocument/2006/relationships/image" Target="../media/image4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4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920131" y="91281"/>
            <a:ext cx="9043618" cy="134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9024" tIns="54512" rIns="109024" bIns="54512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212" b="1" dirty="0">
                <a:solidFill>
                  <a:srgbClr val="FF0000"/>
                </a:solidFill>
                <a:latin typeface="Arial" charset="0"/>
              </a:rPr>
              <a:t>AND NOW FOR A BRIEF INTRODUCTION TO:</a:t>
            </a:r>
          </a:p>
          <a:p>
            <a:pPr algn="ctr" eaLnBrk="1" hangingPunct="1"/>
            <a:r>
              <a:rPr lang="en-US" sz="4818" b="1" dirty="0">
                <a:solidFill>
                  <a:srgbClr val="FF0000"/>
                </a:solidFill>
                <a:latin typeface="Arial" charset="0"/>
              </a:rPr>
              <a:t>THE HISTORY OF LIFE…</a:t>
            </a:r>
          </a:p>
        </p:txBody>
      </p:sp>
      <p:pic>
        <p:nvPicPr>
          <p:cNvPr id="14339" name="Picture 2" descr="ear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647" y="1394541"/>
            <a:ext cx="4818955" cy="4724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5CECB3-1809-4560-925C-F9CD303B8034}"/>
              </a:ext>
            </a:extLst>
          </p:cNvPr>
          <p:cNvSpPr txBox="1"/>
          <p:nvPr/>
        </p:nvSpPr>
        <p:spPr>
          <a:xfrm>
            <a:off x="949325" y="1081881"/>
            <a:ext cx="85660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think about the timing between the end of the intense bombardment and the origin of life?</a:t>
            </a:r>
          </a:p>
        </p:txBody>
      </p:sp>
    </p:spTree>
    <p:extLst>
      <p:ext uri="{BB962C8B-B14F-4D97-AF65-F5344CB8AC3E}">
        <p14:creationId xmlns:p14="http://schemas.microsoft.com/office/powerpoint/2010/main" val="3556318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1"/>
          <p:cNvSpPr txBox="1">
            <a:spLocks noChangeArrowheads="1"/>
          </p:cNvSpPr>
          <p:nvPr/>
        </p:nvSpPr>
        <p:spPr bwMode="auto">
          <a:xfrm>
            <a:off x="339725" y="1767681"/>
            <a:ext cx="3398561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4400" dirty="0">
                <a:latin typeface="Arial" charset="0"/>
                <a:cs typeface="Arial" charset="0"/>
              </a:rPr>
              <a:t>Hypotheses for the  Origin of Life</a:t>
            </a:r>
          </a:p>
        </p:txBody>
      </p:sp>
      <p:pic>
        <p:nvPicPr>
          <p:cNvPr id="19459" name="Picture 2" descr="http://www.aliens-everything-you-want-to-know.com/image-files/olddesertuf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325" y="511975"/>
            <a:ext cx="6802136" cy="510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2" descr="murchison meteor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363" y="304151"/>
            <a:ext cx="3849362" cy="3026257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2" name="Text Box 3"/>
          <p:cNvSpPr txBox="1">
            <a:spLocks noChangeArrowheads="1"/>
          </p:cNvSpPr>
          <p:nvPr/>
        </p:nvSpPr>
        <p:spPr bwMode="auto">
          <a:xfrm>
            <a:off x="7433478" y="2600521"/>
            <a:ext cx="2725671" cy="417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9024" tIns="54512" rIns="109024" bIns="54512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Clr>
                <a:srgbClr val="FF3300"/>
              </a:buClr>
            </a:pPr>
            <a:r>
              <a:rPr lang="en-US" sz="2000" b="1" dirty="0">
                <a:solidFill>
                  <a:schemeClr val="bg1"/>
                </a:solidFill>
                <a:latin typeface="Arial" charset="0"/>
              </a:rPr>
              <a:t>Murchison Meteorite</a:t>
            </a:r>
          </a:p>
        </p:txBody>
      </p:sp>
      <p:pic>
        <p:nvPicPr>
          <p:cNvPr id="20483" name="Picture 4" descr="map_murchison,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1996281"/>
            <a:ext cx="5853032" cy="39728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3"/>
          <p:cNvSpPr txBox="1">
            <a:spLocks noChangeArrowheads="1"/>
          </p:cNvSpPr>
          <p:nvPr/>
        </p:nvSpPr>
        <p:spPr bwMode="auto">
          <a:xfrm>
            <a:off x="2244725" y="700881"/>
            <a:ext cx="2655138" cy="624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9024" tIns="54512" rIns="109024" bIns="54512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Clr>
                <a:srgbClr val="FF3300"/>
              </a:buClr>
            </a:pPr>
            <a:r>
              <a:rPr lang="en-US" sz="3346" b="1" dirty="0">
                <a:solidFill>
                  <a:srgbClr val="000000"/>
                </a:solidFill>
                <a:latin typeface="Arial" charset="0"/>
              </a:rPr>
              <a:t>Panspermia</a:t>
            </a:r>
          </a:p>
        </p:txBody>
      </p:sp>
      <p:sp>
        <p:nvSpPr>
          <p:cNvPr id="20486" name="Text Box 3"/>
          <p:cNvSpPr txBox="1">
            <a:spLocks noChangeArrowheads="1"/>
          </p:cNvSpPr>
          <p:nvPr/>
        </p:nvSpPr>
        <p:spPr bwMode="auto">
          <a:xfrm>
            <a:off x="6668846" y="6801161"/>
            <a:ext cx="3490303" cy="336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9024" tIns="54512" rIns="109024" bIns="54512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72">
                <a:solidFill>
                  <a:srgbClr val="000000"/>
                </a:solidFill>
                <a:latin typeface="Arial" charset="0"/>
              </a:rPr>
              <a:t>Cooper et al. 2001 Nature 414:897-883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76FC56-704F-49F9-3CDF-5332A409EEFB}"/>
              </a:ext>
            </a:extLst>
          </p:cNvPr>
          <p:cNvSpPr txBox="1"/>
          <p:nvPr/>
        </p:nvSpPr>
        <p:spPr>
          <a:xfrm>
            <a:off x="6540259" y="5314756"/>
            <a:ext cx="40190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Shifts the problem – where?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D02711-D464-BDAC-4B92-14F45679765E}"/>
              </a:ext>
            </a:extLst>
          </p:cNvPr>
          <p:cNvSpPr txBox="1"/>
          <p:nvPr/>
        </p:nvSpPr>
        <p:spPr>
          <a:xfrm>
            <a:off x="6777363" y="3759096"/>
            <a:ext cx="3608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Sugars (glycerol) &amp; acids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1"/>
          <p:cNvSpPr txBox="1">
            <a:spLocks noChangeArrowheads="1"/>
          </p:cNvSpPr>
          <p:nvPr/>
        </p:nvSpPr>
        <p:spPr bwMode="auto">
          <a:xfrm>
            <a:off x="244945" y="142943"/>
            <a:ext cx="506736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000" dirty="0">
                <a:latin typeface="Arial" charset="0"/>
                <a:cs typeface="Arial" charset="0"/>
              </a:rPr>
              <a:t>Primordial Soup Hypothesis</a:t>
            </a:r>
          </a:p>
        </p:txBody>
      </p:sp>
      <p:pic>
        <p:nvPicPr>
          <p:cNvPr id="21508" name="Picture 4" descr="http://farm1.static.flickr.com/208/460523233_7972c6ae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2" t="5650" r="5766" b="5768"/>
          <a:stretch>
            <a:fillRect/>
          </a:stretch>
        </p:blipFill>
        <p:spPr bwMode="auto">
          <a:xfrm>
            <a:off x="6399032" y="4183763"/>
            <a:ext cx="4486970" cy="2978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 descr="File:Cyclooctasulfur-above-3D-ball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75443" flipH="1">
            <a:off x="213001" y="3171122"/>
            <a:ext cx="1587011" cy="1159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8" descr="http://nitrogenfree.com/images/numerology_images/nitrogen_molecul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302" y="3235905"/>
            <a:ext cx="1211023" cy="1122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10" descr="http://upload.wikimedia.org/wikipedia/commons/d/dc/Carbon-dioxide-3D-ball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1132">
            <a:off x="516731" y="4576564"/>
            <a:ext cx="3195680" cy="10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12" descr="http://need-media.smugmug.com/Graphics/Graphics/i-L96mRq3/1/L/hydrogen-Molecule-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6"/>
          <a:stretch>
            <a:fillRect/>
          </a:stretch>
        </p:blipFill>
        <p:spPr bwMode="auto">
          <a:xfrm>
            <a:off x="402084" y="1798727"/>
            <a:ext cx="1208847" cy="9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Image result for water molecul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98273">
            <a:off x="2257311" y="1828641"/>
            <a:ext cx="1341083" cy="138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">
            <a:extLst>
              <a:ext uri="{FF2B5EF4-FFF2-40B4-BE49-F238E27FC236}">
                <a16:creationId xmlns:a16="http://schemas.microsoft.com/office/drawing/2014/main" id="{C9520EE8-17AF-4FDA-8A77-252AE6463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4896" y="6824251"/>
            <a:ext cx="3460830" cy="298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338" dirty="0">
                <a:latin typeface="Arial" charset="0"/>
                <a:cs typeface="Arial" charset="0"/>
              </a:rPr>
              <a:t>Parker et al. 2011.  </a:t>
            </a:r>
            <a:r>
              <a:rPr lang="en-US" sz="1338" i="1" dirty="0">
                <a:latin typeface="Arial" charset="0"/>
                <a:cs typeface="Arial" charset="0"/>
              </a:rPr>
              <a:t>PNAS </a:t>
            </a:r>
            <a:r>
              <a:rPr lang="en-US" sz="1338" dirty="0">
                <a:latin typeface="Arial" charset="0"/>
                <a:cs typeface="Arial" charset="0"/>
              </a:rPr>
              <a:t>108: 5526–5531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8B4458-25C6-4245-A797-13F70D6444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119" y="-64259"/>
            <a:ext cx="5404070" cy="30880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C0AA60-80F0-45B0-A446-CB194B2FDAAC}"/>
              </a:ext>
            </a:extLst>
          </p:cNvPr>
          <p:cNvSpPr txBox="1"/>
          <p:nvPr/>
        </p:nvSpPr>
        <p:spPr>
          <a:xfrm>
            <a:off x="4109969" y="888391"/>
            <a:ext cx="966931" cy="1739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706" b="1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B9AB29-7ACF-41BE-AF69-0D64D7EFFF97}"/>
              </a:ext>
            </a:extLst>
          </p:cNvPr>
          <p:cNvSpPr txBox="1"/>
          <p:nvPr/>
        </p:nvSpPr>
        <p:spPr>
          <a:xfrm>
            <a:off x="8139860" y="2733855"/>
            <a:ext cx="966931" cy="1739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706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D48159-CD97-F3DF-8C90-325343120BC6}"/>
              </a:ext>
            </a:extLst>
          </p:cNvPr>
          <p:cNvSpPr txBox="1"/>
          <p:nvPr/>
        </p:nvSpPr>
        <p:spPr>
          <a:xfrm>
            <a:off x="8966339" y="1599464"/>
            <a:ext cx="1484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1"/>
          <p:cNvSpPr txBox="1">
            <a:spLocks noChangeArrowheads="1"/>
          </p:cNvSpPr>
          <p:nvPr/>
        </p:nvSpPr>
        <p:spPr bwMode="auto">
          <a:xfrm>
            <a:off x="320167" y="86574"/>
            <a:ext cx="1009623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600" dirty="0">
                <a:solidFill>
                  <a:srgbClr val="FF6600"/>
                </a:solidFill>
                <a:latin typeface="Arial" charset="0"/>
                <a:cs typeface="Arial" charset="0"/>
              </a:rPr>
              <a:t>How could we test the primordial soup hypothesis?</a:t>
            </a:r>
          </a:p>
        </p:txBody>
      </p:sp>
      <p:pic>
        <p:nvPicPr>
          <p:cNvPr id="10" name="Picture 2" descr="Urey Miller 1">
            <a:extLst>
              <a:ext uri="{FF2B5EF4-FFF2-40B4-BE49-F238E27FC236}">
                <a16:creationId xmlns:a16="http://schemas.microsoft.com/office/drawing/2014/main" id="{5242DFD3-7D1D-49A2-B5E9-BAC84AB9C3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4" r="12691"/>
          <a:stretch/>
        </p:blipFill>
        <p:spPr bwMode="auto">
          <a:xfrm>
            <a:off x="492125" y="1386681"/>
            <a:ext cx="4391095" cy="4641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4">
            <a:extLst>
              <a:ext uri="{FF2B5EF4-FFF2-40B4-BE49-F238E27FC236}">
                <a16:creationId xmlns:a16="http://schemas.microsoft.com/office/drawing/2014/main" id="{536DF9DE-66CC-42A1-802E-513BD9C87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7593" y="2081557"/>
            <a:ext cx="3773134" cy="196380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9024" tIns="54512" rIns="109024" bIns="54512">
            <a:spAutoFit/>
          </a:bodyPr>
          <a:lstStyle>
            <a:lvl1pPr marL="2286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eaLnBrk="1" hangingPunct="1"/>
            <a:r>
              <a:rPr lang="en-US" sz="2409" dirty="0">
                <a:solidFill>
                  <a:srgbClr val="000000"/>
                </a:solidFill>
                <a:latin typeface="Arial" charset="0"/>
              </a:rPr>
              <a:t>H</a:t>
            </a:r>
            <a:r>
              <a:rPr lang="en-US" sz="2409" baseline="-25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409" dirty="0">
                <a:solidFill>
                  <a:srgbClr val="000000"/>
                </a:solidFill>
                <a:latin typeface="Arial" charset="0"/>
              </a:rPr>
              <a:t>CO - Formaldehyde</a:t>
            </a:r>
          </a:p>
          <a:p>
            <a:pPr marL="0" indent="0" eaLnBrk="1" hangingPunct="1"/>
            <a:r>
              <a:rPr lang="en-US" sz="2409" dirty="0">
                <a:solidFill>
                  <a:srgbClr val="000000"/>
                </a:solidFill>
                <a:latin typeface="Arial" charset="0"/>
              </a:rPr>
              <a:t>HCN – Hydrogen Cyanide</a:t>
            </a:r>
          </a:p>
          <a:p>
            <a:pPr marL="0" indent="0" eaLnBrk="1" hangingPunct="1"/>
            <a:r>
              <a:rPr lang="en-US" sz="2409" dirty="0">
                <a:solidFill>
                  <a:srgbClr val="000000"/>
                </a:solidFill>
                <a:latin typeface="Arial" charset="0"/>
              </a:rPr>
              <a:t>Urea</a:t>
            </a:r>
          </a:p>
          <a:p>
            <a:pPr marL="0" indent="0" eaLnBrk="1" hangingPunct="1"/>
            <a:r>
              <a:rPr lang="en-US" sz="2409" dirty="0">
                <a:solidFill>
                  <a:srgbClr val="000000"/>
                </a:solidFill>
                <a:latin typeface="Arial" charset="0"/>
              </a:rPr>
              <a:t>Amino Acids</a:t>
            </a:r>
          </a:p>
          <a:p>
            <a:pPr marL="0" indent="0" eaLnBrk="1" hangingPunct="1"/>
            <a:r>
              <a:rPr lang="en-US" sz="2409" dirty="0">
                <a:solidFill>
                  <a:srgbClr val="000000"/>
                </a:solidFill>
                <a:latin typeface="Arial" charset="0"/>
              </a:rPr>
              <a:t>Nucleotides</a:t>
            </a: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C9520EE8-17AF-4FDA-8A77-252AE6463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4896" y="6824251"/>
            <a:ext cx="3460830" cy="298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338" dirty="0">
                <a:latin typeface="Arial" charset="0"/>
                <a:cs typeface="Arial" charset="0"/>
              </a:rPr>
              <a:t>Parker et al. 2011.  </a:t>
            </a:r>
            <a:r>
              <a:rPr lang="en-US" sz="1338" i="1" dirty="0">
                <a:latin typeface="Arial" charset="0"/>
                <a:cs typeface="Arial" charset="0"/>
              </a:rPr>
              <a:t>PNAS </a:t>
            </a:r>
            <a:r>
              <a:rPr lang="en-US" sz="1338" dirty="0">
                <a:latin typeface="Arial" charset="0"/>
                <a:cs typeface="Arial" charset="0"/>
              </a:rPr>
              <a:t>108: 5526–5531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67F153-0785-8C8F-AA66-7C393E6BD774}"/>
              </a:ext>
            </a:extLst>
          </p:cNvPr>
          <p:cNvSpPr txBox="1"/>
          <p:nvPr/>
        </p:nvSpPr>
        <p:spPr>
          <a:xfrm rot="19501613">
            <a:off x="1560893" y="2114878"/>
            <a:ext cx="796570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FF0000"/>
                </a:solidFill>
              </a:rPr>
              <a:t>NOT LIFE</a:t>
            </a:r>
          </a:p>
        </p:txBody>
      </p:sp>
    </p:spTree>
    <p:extLst>
      <p:ext uri="{BB962C8B-B14F-4D97-AF65-F5344CB8AC3E}">
        <p14:creationId xmlns:p14="http://schemas.microsoft.com/office/powerpoint/2010/main" val="61984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G16_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5" y="107021"/>
            <a:ext cx="7759699" cy="5788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5402CF-FA9C-49C4-AFA4-8861079623AE}"/>
              </a:ext>
            </a:extLst>
          </p:cNvPr>
          <p:cNvSpPr txBox="1"/>
          <p:nvPr/>
        </p:nvSpPr>
        <p:spPr>
          <a:xfrm>
            <a:off x="415925" y="163016"/>
            <a:ext cx="3812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1920’s – theoretical advances</a:t>
            </a:r>
          </a:p>
        </p:txBody>
      </p:sp>
    </p:spTree>
    <p:extLst>
      <p:ext uri="{BB962C8B-B14F-4D97-AF65-F5344CB8AC3E}">
        <p14:creationId xmlns:p14="http://schemas.microsoft.com/office/powerpoint/2010/main" val="1492833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ear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69" y="141892"/>
            <a:ext cx="4302125" cy="4284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99284" y="4863696"/>
            <a:ext cx="10618312" cy="707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9055" tIns="54527" rIns="109055" bIns="54527">
            <a:spAutoFit/>
          </a:bodyPr>
          <a:lstStyle>
            <a:lvl1pPr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881" b="1" dirty="0">
                <a:latin typeface="Arial" charset="0"/>
              </a:rPr>
              <a:t>Oxygen Revolution (and a new Eon) Begins</a:t>
            </a:r>
          </a:p>
        </p:txBody>
      </p:sp>
      <p:pic>
        <p:nvPicPr>
          <p:cNvPr id="4" name="Picture 11" descr="http://www.crikey-adventure-tours.com/images/Stromatolites_underwater_m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5"/>
          <a:stretch>
            <a:fillRect/>
          </a:stretch>
        </p:blipFill>
        <p:spPr bwMode="auto">
          <a:xfrm>
            <a:off x="4683125" y="1843881"/>
            <a:ext cx="3784938" cy="2793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http://www.nature.com/nature/journal/v441/n7094/images/441700a-f2.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" r="1527"/>
          <a:stretch>
            <a:fillRect/>
          </a:stretch>
        </p:blipFill>
        <p:spPr bwMode="auto">
          <a:xfrm>
            <a:off x="8047230" y="17835"/>
            <a:ext cx="2843020" cy="2579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B9E985-839A-4582-83A7-80ABAB732B21}"/>
              </a:ext>
            </a:extLst>
          </p:cNvPr>
          <p:cNvSpPr txBox="1"/>
          <p:nvPr/>
        </p:nvSpPr>
        <p:spPr>
          <a:xfrm>
            <a:off x="7809364" y="5503752"/>
            <a:ext cx="2908232" cy="5043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77" b="1" dirty="0">
                <a:solidFill>
                  <a:srgbClr val="FF6600"/>
                </a:solidFill>
                <a:latin typeface="+mn-lt"/>
              </a:rPr>
              <a:t>Why so important?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B1CA4D-7104-AB4B-628B-46DE9FA05C50}"/>
              </a:ext>
            </a:extLst>
          </p:cNvPr>
          <p:cNvSpPr txBox="1"/>
          <p:nvPr/>
        </p:nvSpPr>
        <p:spPr>
          <a:xfrm>
            <a:off x="8715362" y="2933982"/>
            <a:ext cx="2004502" cy="1740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77" b="1" dirty="0">
                <a:solidFill>
                  <a:srgbClr val="FF6600"/>
                </a:solidFill>
                <a:latin typeface="+mn-lt"/>
              </a:rPr>
              <a:t>What does increasing O2 conc indicate?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26" descr="prokaryote &amp; eukaryote cell">
            <a:extLst>
              <a:ext uri="{FF2B5EF4-FFF2-40B4-BE49-F238E27FC236}">
                <a16:creationId xmlns:a16="http://schemas.microsoft.com/office/drawing/2014/main" id="{AD1253AC-F0BE-4F79-910E-7009DBCDD1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50" t="5376" r="1144" b="4578"/>
          <a:stretch/>
        </p:blipFill>
        <p:spPr bwMode="auto">
          <a:xfrm>
            <a:off x="11388725" y="822957"/>
            <a:ext cx="3589565" cy="5089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0" name="Picture 1026" descr="prokaryote &amp; eukaryote cel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" t="5376" r="60561" b="25476"/>
          <a:stretch/>
        </p:blipFill>
        <p:spPr bwMode="auto">
          <a:xfrm>
            <a:off x="113955" y="1411814"/>
            <a:ext cx="2983854" cy="4611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1029"/>
          <p:cNvSpPr txBox="1">
            <a:spLocks noChangeArrowheads="1"/>
          </p:cNvSpPr>
          <p:nvPr/>
        </p:nvSpPr>
        <p:spPr bwMode="auto">
          <a:xfrm>
            <a:off x="11007725" y="325043"/>
            <a:ext cx="2861953" cy="60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9069" tIns="54535" rIns="109069" bIns="54535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12" b="1" dirty="0"/>
              <a:t>EUKARYOTE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4378158" y="3367881"/>
            <a:ext cx="4283017" cy="1328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77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interesting about the timing of origin of life compared to this event?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3C7968-C286-BA8A-521D-3B874E97E6AC}"/>
              </a:ext>
            </a:extLst>
          </p:cNvPr>
          <p:cNvSpPr txBox="1"/>
          <p:nvPr/>
        </p:nvSpPr>
        <p:spPr>
          <a:xfrm>
            <a:off x="3921125" y="1691481"/>
            <a:ext cx="6295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1.5 BYA – something strange happens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48E02D-A3C8-58AE-ADA1-0203D11DA7E4}"/>
              </a:ext>
            </a:extLst>
          </p:cNvPr>
          <p:cNvSpPr txBox="1"/>
          <p:nvPr/>
        </p:nvSpPr>
        <p:spPr>
          <a:xfrm>
            <a:off x="429803" y="325043"/>
            <a:ext cx="5015322" cy="91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77" b="1" dirty="0">
                <a:solidFill>
                  <a:srgbClr val="FF6600"/>
                </a:solidFill>
                <a:latin typeface="+mn-lt"/>
              </a:rPr>
              <a:t>Relative to what’s alive today, what was the first life-form?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idx="1"/>
          </p:nvPr>
        </p:nvSpPr>
        <p:spPr>
          <a:xfrm>
            <a:off x="496833" y="243681"/>
            <a:ext cx="9258625" cy="36669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Arial" charset="0"/>
              </a:rPr>
              <a:t>Origin of Eukaryotic cells from prokaryotic ancestors: </a:t>
            </a:r>
            <a:r>
              <a:rPr lang="en-US" sz="3200" b="1" dirty="0">
                <a:solidFill>
                  <a:schemeClr val="hlink"/>
                </a:solidFill>
                <a:latin typeface="Arial" charset="0"/>
              </a:rPr>
              <a:t>1.5</a:t>
            </a:r>
            <a:r>
              <a:rPr lang="en-US" sz="3200" dirty="0">
                <a:latin typeface="Arial" charset="0"/>
              </a:rPr>
              <a:t> BYA</a:t>
            </a:r>
          </a:p>
          <a:p>
            <a:endParaRPr lang="en-US" sz="3200" dirty="0">
              <a:latin typeface="Arial" charset="0"/>
            </a:endParaRP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152" y="1094578"/>
            <a:ext cx="4215842" cy="3673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84" y="1408209"/>
            <a:ext cx="3493304" cy="2780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3" descr="http://www1.newark.ohio-state.edu/Professional/OSU/Faculty/jstjohn/Cool%20Fossils/Grypania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58" r="5089"/>
          <a:stretch/>
        </p:blipFill>
        <p:spPr bwMode="auto">
          <a:xfrm>
            <a:off x="3481470" y="3194943"/>
            <a:ext cx="3493304" cy="3476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302" y="53096"/>
            <a:ext cx="7546266" cy="1366061"/>
          </a:xfrm>
        </p:spPr>
        <p:txBody>
          <a:bodyPr/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Evidence of this transition</a:t>
            </a:r>
          </a:p>
        </p:txBody>
      </p:sp>
      <p:pic>
        <p:nvPicPr>
          <p:cNvPr id="6" name="Picture 2" descr="Endosymbiosis: Lynn Margulis">
            <a:extLst>
              <a:ext uri="{FF2B5EF4-FFF2-40B4-BE49-F238E27FC236}">
                <a16:creationId xmlns:a16="http://schemas.microsoft.com/office/drawing/2014/main" id="{40A55EC1-7910-415A-8069-D86DC934B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1520955"/>
            <a:ext cx="6418071" cy="436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research.psu.edu/arp/research-reviews/ultra-deep-sequencing-of-mouse-mitochondrial-dna-mutational-patterns-and-their-origins/image_preview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4" t="15095" r="17869" b="16333"/>
          <a:stretch/>
        </p:blipFill>
        <p:spPr bwMode="auto">
          <a:xfrm>
            <a:off x="6856889" y="71894"/>
            <a:ext cx="4033361" cy="330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F9FA79-25F2-FC05-CFDB-67460547D605}"/>
              </a:ext>
            </a:extLst>
          </p:cNvPr>
          <p:cNvSpPr txBox="1"/>
          <p:nvPr/>
        </p:nvSpPr>
        <p:spPr>
          <a:xfrm>
            <a:off x="4454525" y="4605208"/>
            <a:ext cx="632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Mitochondria and chloroplasts have circular DNA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Sequence genes = bacteria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Expose to antibiotics, stops protein synthesis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DNA replicates via binary fission</a:t>
            </a:r>
          </a:p>
        </p:txBody>
      </p:sp>
    </p:spTree>
    <p:extLst>
      <p:ext uri="{BB962C8B-B14F-4D97-AF65-F5344CB8AC3E}">
        <p14:creationId xmlns:p14="http://schemas.microsoft.com/office/powerpoint/2010/main" val="4268185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ile:Giantimpac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82755"/>
            <a:ext cx="3560507" cy="2808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2" descr="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3564" cy="3423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3" descr="primeva2.jpg (23130 bytes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564" y="0"/>
            <a:ext cx="6097350" cy="4093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4" descr="356-primitiveearth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1"/>
          <a:stretch/>
        </p:blipFill>
        <p:spPr bwMode="auto">
          <a:xfrm>
            <a:off x="3560507" y="3423494"/>
            <a:ext cx="4245769" cy="2732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5"/>
          <p:cNvSpPr txBox="1">
            <a:spLocks noChangeArrowheads="1"/>
          </p:cNvSpPr>
          <p:nvPr/>
        </p:nvSpPr>
        <p:spPr bwMode="auto">
          <a:xfrm>
            <a:off x="7827860" y="4486616"/>
            <a:ext cx="3062390" cy="127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2355" tIns="61178" rIns="122355" bIns="6117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3747" b="1" dirty="0">
                <a:latin typeface="Arial" charset="0"/>
              </a:rPr>
              <a:t>Formation of the Earth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987425" y="442517"/>
            <a:ext cx="8915400" cy="541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9069" tIns="54535" rIns="109069" bIns="54535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0000FF"/>
                </a:solidFill>
                <a:latin typeface="Arial" charset="0"/>
                <a:cs typeface="Arial" charset="0"/>
              </a:rPr>
              <a:t>THE PROTEROZOIC Eon: 2.5 BYA TO 600 MYA</a:t>
            </a:r>
          </a:p>
        </p:txBody>
      </p:sp>
      <p:sp>
        <p:nvSpPr>
          <p:cNvPr id="200707" name="Text Box 3"/>
          <p:cNvSpPr txBox="1">
            <a:spLocks noChangeArrowheads="1"/>
          </p:cNvSpPr>
          <p:nvPr/>
        </p:nvSpPr>
        <p:spPr bwMode="auto">
          <a:xfrm>
            <a:off x="244318" y="1344577"/>
            <a:ext cx="9993706" cy="1033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9069" tIns="54535" rIns="109069" bIns="54535">
            <a:spAutoFit/>
          </a:bodyPr>
          <a:lstStyle>
            <a:lvl1pPr marL="2286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611871" indent="-611871">
              <a:spcBef>
                <a:spcPct val="50000"/>
              </a:spcBef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What types of organisms are alive at this time?</a:t>
            </a:r>
          </a:p>
          <a:p>
            <a:pPr marL="611871" indent="-611871">
              <a:spcBef>
                <a:spcPct val="50000"/>
              </a:spcBef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~600MYA – another something strange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340F32-5DA5-4EDC-8194-A2711BF32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325" y="2559097"/>
            <a:ext cx="5650797" cy="35670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0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812B10E-D250-47F6-B9DC-41D4924A9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 group of sea creatures&#10;&#10;Description automatically generated">
            <a:extLst>
              <a:ext uri="{FF2B5EF4-FFF2-40B4-BE49-F238E27FC236}">
                <a16:creationId xmlns:a16="http://schemas.microsoft.com/office/drawing/2014/main" id="{8B4A5C25-4B36-CC64-1D44-C14DE2CC2C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"/>
            <a:ext cx="10890250" cy="612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853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3" descr="21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390" y="3272094"/>
            <a:ext cx="2527956" cy="2738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4" descr="http://www.bcfossils.ca/images/marrella_samp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266"/>
          <a:stretch>
            <a:fillRect/>
          </a:stretch>
        </p:blipFill>
        <p:spPr bwMode="auto">
          <a:xfrm>
            <a:off x="141489" y="141609"/>
            <a:ext cx="3476794" cy="2921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TextBox 1"/>
          <p:cNvSpPr txBox="1">
            <a:spLocks noChangeArrowheads="1"/>
          </p:cNvSpPr>
          <p:nvPr/>
        </p:nvSpPr>
        <p:spPr bwMode="auto">
          <a:xfrm>
            <a:off x="185026" y="2201951"/>
            <a:ext cx="1559168" cy="586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6" i="1">
                <a:latin typeface="Arial" charset="0"/>
                <a:cs typeface="Arial" charset="0"/>
              </a:rPr>
              <a:t>Marrella splendens</a:t>
            </a:r>
          </a:p>
        </p:txBody>
      </p:sp>
      <p:sp>
        <p:nvSpPr>
          <p:cNvPr id="55301" name="TextBox 6"/>
          <p:cNvSpPr txBox="1">
            <a:spLocks noChangeArrowheads="1"/>
          </p:cNvSpPr>
          <p:nvPr/>
        </p:nvSpPr>
        <p:spPr bwMode="auto">
          <a:xfrm>
            <a:off x="1707231" y="5612057"/>
            <a:ext cx="1163438" cy="339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6" i="1" dirty="0" err="1">
                <a:solidFill>
                  <a:schemeClr val="bg1"/>
                </a:solidFill>
                <a:latin typeface="Arial" charset="0"/>
                <a:cs typeface="Arial" charset="0"/>
              </a:rPr>
              <a:t>Wiwaxia</a:t>
            </a:r>
            <a:endParaRPr lang="en-US" sz="1606" i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55302" name="Picture 6" descr="Wapt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862" y="0"/>
            <a:ext cx="2177367" cy="6266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TextBox 4"/>
          <p:cNvSpPr txBox="1">
            <a:spLocks noChangeArrowheads="1"/>
          </p:cNvSpPr>
          <p:nvPr/>
        </p:nvSpPr>
        <p:spPr bwMode="auto">
          <a:xfrm>
            <a:off x="4636279" y="76126"/>
            <a:ext cx="1088684" cy="421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141" i="1">
                <a:solidFill>
                  <a:schemeClr val="bg1"/>
                </a:solidFill>
                <a:latin typeface="Arial" charset="0"/>
                <a:cs typeface="Arial" charset="0"/>
              </a:rPr>
              <a:t>Waptia</a:t>
            </a:r>
          </a:p>
        </p:txBody>
      </p:sp>
      <p:pic>
        <p:nvPicPr>
          <p:cNvPr id="55304" name="Picture 8" descr="http://burgess-shale.rom.on.ca/images/zoomify/waptia-rom-5694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98" t="21826" b="24168"/>
          <a:stretch>
            <a:fillRect/>
          </a:stretch>
        </p:blipFill>
        <p:spPr bwMode="auto">
          <a:xfrm>
            <a:off x="7881817" y="33907"/>
            <a:ext cx="2930094" cy="2602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C56B78-5FB7-4438-846C-404206FACBB2}"/>
              </a:ext>
            </a:extLst>
          </p:cNvPr>
          <p:cNvSpPr txBox="1"/>
          <p:nvPr/>
        </p:nvSpPr>
        <p:spPr>
          <a:xfrm>
            <a:off x="110575" y="0"/>
            <a:ext cx="3378027" cy="586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12" dirty="0">
                <a:latin typeface="+mn-lt"/>
              </a:rPr>
              <a:t>Arthropods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536796-871C-49A0-B4E8-857A7F201D83}"/>
              </a:ext>
            </a:extLst>
          </p:cNvPr>
          <p:cNvSpPr txBox="1"/>
          <p:nvPr/>
        </p:nvSpPr>
        <p:spPr>
          <a:xfrm>
            <a:off x="6752048" y="2576694"/>
            <a:ext cx="3242424" cy="586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12" dirty="0">
                <a:latin typeface="+mn-lt"/>
              </a:rPr>
              <a:t>Crustaceans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01F693-CD6C-4C80-9432-12B2B40A7D12}"/>
              </a:ext>
            </a:extLst>
          </p:cNvPr>
          <p:cNvSpPr txBox="1"/>
          <p:nvPr/>
        </p:nvSpPr>
        <p:spPr>
          <a:xfrm>
            <a:off x="185026" y="3283589"/>
            <a:ext cx="2339579" cy="586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12" dirty="0">
                <a:latin typeface="+mn-lt"/>
              </a:rPr>
              <a:t>Annelids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BA65D5-B487-4D8B-8933-77A3944D73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6976" y="3230819"/>
            <a:ext cx="2793818" cy="281196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3EF141B-2315-419D-8551-44A34939C089}"/>
              </a:ext>
            </a:extLst>
          </p:cNvPr>
          <p:cNvSpPr txBox="1"/>
          <p:nvPr/>
        </p:nvSpPr>
        <p:spPr>
          <a:xfrm>
            <a:off x="6892925" y="5418147"/>
            <a:ext cx="2685008" cy="586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12" dirty="0">
                <a:latin typeface="+mn-lt"/>
              </a:rPr>
              <a:t>Echinoderms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7484AA-8197-973B-1586-40ED8F13D9F9}"/>
              </a:ext>
            </a:extLst>
          </p:cNvPr>
          <p:cNvSpPr txBox="1"/>
          <p:nvPr/>
        </p:nvSpPr>
        <p:spPr>
          <a:xfrm>
            <a:off x="110575" y="4448324"/>
            <a:ext cx="15408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n-lt"/>
              </a:rPr>
              <a:t>Sponges</a:t>
            </a:r>
          </a:p>
          <a:p>
            <a:r>
              <a:rPr lang="en-US" sz="2000" dirty="0">
                <a:latin typeface="+mn-lt"/>
              </a:rPr>
              <a:t>Jellies</a:t>
            </a:r>
          </a:p>
          <a:p>
            <a:r>
              <a:rPr lang="en-US" sz="2000" dirty="0">
                <a:latin typeface="+mn-lt"/>
              </a:rPr>
              <a:t>Flatworms</a:t>
            </a:r>
          </a:p>
          <a:p>
            <a:r>
              <a:rPr lang="en-US" sz="2000" dirty="0">
                <a:latin typeface="+mn-lt"/>
              </a:rPr>
              <a:t>Cephalopods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36B3C4-CF5C-3BA7-B2BD-9D33738E64A6}"/>
              </a:ext>
            </a:extLst>
          </p:cNvPr>
          <p:cNvSpPr txBox="1"/>
          <p:nvPr/>
        </p:nvSpPr>
        <p:spPr>
          <a:xfrm>
            <a:off x="648767" y="3816833"/>
            <a:ext cx="447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+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2062460" y="2760862"/>
            <a:ext cx="6765330" cy="60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9069" tIns="54535" rIns="109069" bIns="54535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3212" b="1" dirty="0">
                <a:solidFill>
                  <a:srgbClr val="FF6600"/>
                </a:solidFill>
                <a:latin typeface="Arial" charset="0"/>
                <a:cs typeface="Arial" charset="0"/>
              </a:rPr>
              <a:t>What Precipitated the Explosion?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-22225" y="472281"/>
            <a:ext cx="3852804" cy="1341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9069" tIns="54535" rIns="109069" bIns="54535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4000" b="1" dirty="0">
                <a:solidFill>
                  <a:srgbClr val="0000FF"/>
                </a:solidFill>
                <a:latin typeface="Arial" charset="0"/>
                <a:cs typeface="Arial" charset="0"/>
              </a:rPr>
              <a:t>(500 to 450 MYA)</a:t>
            </a:r>
          </a:p>
        </p:txBody>
      </p:sp>
      <p:pic>
        <p:nvPicPr>
          <p:cNvPr id="61443" name="Picture 5" descr="http://upload.wikimedia.org/wikipedia/en/timeline/d26ccddaf1bbe4aff55b6289e536d7f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4350"/>
            <a:ext cx="10890250" cy="136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2" descr="458.jpg (137225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319" y="91281"/>
            <a:ext cx="7280591" cy="461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E55616-0769-7DFD-69EE-5D3769F42B4C}"/>
              </a:ext>
            </a:extLst>
          </p:cNvPr>
          <p:cNvSpPr txBox="1"/>
          <p:nvPr/>
        </p:nvSpPr>
        <p:spPr>
          <a:xfrm>
            <a:off x="263525" y="2568990"/>
            <a:ext cx="30735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we not see in the Cambrian explosion?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pika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700" y="2868404"/>
            <a:ext cx="6937550" cy="326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4"/>
          <p:cNvSpPr txBox="1">
            <a:spLocks noChangeArrowheads="1"/>
          </p:cNvSpPr>
          <p:nvPr/>
        </p:nvSpPr>
        <p:spPr bwMode="auto">
          <a:xfrm>
            <a:off x="717440" y="3842078"/>
            <a:ext cx="2581283" cy="1098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9055" tIns="54527" rIns="109055" bIns="54527">
            <a:spAutoFit/>
          </a:bodyPr>
          <a:lstStyle>
            <a:lvl1pPr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212" dirty="0">
                <a:latin typeface="Arial" charset="0"/>
              </a:rPr>
              <a:t>Notochord</a:t>
            </a:r>
          </a:p>
          <a:p>
            <a:pPr algn="ctr" eaLnBrk="1" hangingPunct="1"/>
            <a:r>
              <a:rPr lang="en-US" sz="3212" dirty="0">
                <a:latin typeface="Arial" charset="0"/>
              </a:rPr>
              <a:t>Myomeres</a:t>
            </a:r>
          </a:p>
        </p:txBody>
      </p:sp>
      <p:pic>
        <p:nvPicPr>
          <p:cNvPr id="56324" name="Picture 6" descr="http://elementy.ru/images/news/yunnanozoon_6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2" y="0"/>
            <a:ext cx="4731290" cy="2863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Rectangle 1"/>
          <p:cNvSpPr>
            <a:spLocks noChangeArrowheads="1"/>
          </p:cNvSpPr>
          <p:nvPr/>
        </p:nvSpPr>
        <p:spPr bwMode="auto">
          <a:xfrm>
            <a:off x="2860446" y="5697809"/>
            <a:ext cx="2106667" cy="421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141" i="1" dirty="0" err="1">
                <a:latin typeface="Arial" charset="0"/>
              </a:rPr>
              <a:t>Pikaia</a:t>
            </a:r>
            <a:r>
              <a:rPr lang="en-US" sz="2141" i="1" dirty="0">
                <a:latin typeface="Arial" charset="0"/>
              </a:rPr>
              <a:t> </a:t>
            </a:r>
            <a:r>
              <a:rPr lang="en-US" sz="2141" i="1" dirty="0" err="1">
                <a:latin typeface="Arial" charset="0"/>
              </a:rPr>
              <a:t>gracilens</a:t>
            </a:r>
            <a:endParaRPr lang="en-US" sz="2141" dirty="0"/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63462" y="2080927"/>
            <a:ext cx="2796984" cy="421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141" i="1" dirty="0" err="1">
                <a:latin typeface="Arial" charset="0"/>
              </a:rPr>
              <a:t>Yunnanozoon</a:t>
            </a:r>
            <a:r>
              <a:rPr lang="en-US" sz="2141" i="1" dirty="0">
                <a:latin typeface="Arial" charset="0"/>
              </a:rPr>
              <a:t> </a:t>
            </a:r>
            <a:r>
              <a:rPr lang="en-US" sz="2141" i="1" dirty="0" err="1">
                <a:latin typeface="Arial" charset="0"/>
              </a:rPr>
              <a:t>lividum</a:t>
            </a:r>
            <a:endParaRPr lang="en-US" sz="2141" dirty="0"/>
          </a:p>
        </p:txBody>
      </p:sp>
      <p:pic>
        <p:nvPicPr>
          <p:cNvPr id="56327" name="Picture 8" descr="http://pigeonchess.files.wordpress.com/2008/06/haikouell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1"/>
          <a:stretch>
            <a:fillRect/>
          </a:stretch>
        </p:blipFill>
        <p:spPr bwMode="auto">
          <a:xfrm>
            <a:off x="5754598" y="34438"/>
            <a:ext cx="5050030" cy="3562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01"/>
          <a:stretch/>
        </p:blipFill>
        <p:spPr bwMode="auto">
          <a:xfrm>
            <a:off x="4922427" y="-56481"/>
            <a:ext cx="5967823" cy="2875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47" name="Text Box 8"/>
          <p:cNvSpPr txBox="1">
            <a:spLocks noChangeArrowheads="1"/>
          </p:cNvSpPr>
          <p:nvPr/>
        </p:nvSpPr>
        <p:spPr bwMode="auto">
          <a:xfrm>
            <a:off x="6342733" y="2231613"/>
            <a:ext cx="3241509" cy="70018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2355" tIns="61178" rIns="122355" bIns="6117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747" i="1" dirty="0" err="1">
                <a:latin typeface="Arial" charset="0"/>
              </a:rPr>
              <a:t>Haikouichthys</a:t>
            </a:r>
            <a:endParaRPr lang="en-US" sz="3747" i="1" dirty="0">
              <a:latin typeface="Arial" charset="0"/>
            </a:endParaRPr>
          </a:p>
        </p:txBody>
      </p:sp>
      <p:pic>
        <p:nvPicPr>
          <p:cNvPr id="4" name="Picture 4" descr="thelodonti">
            <a:hlinkClick r:id="" action="ppaction://noaction"/>
            <a:extLst>
              <a:ext uri="{FF2B5EF4-FFF2-40B4-BE49-F238E27FC236}">
                <a16:creationId xmlns:a16="http://schemas.microsoft.com/office/drawing/2014/main" id="{27E91F1A-41ED-4249-A08B-7E510B90C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69" y="596936"/>
            <a:ext cx="4694966" cy="326935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1C32A01C-5923-4EF6-8619-2C8D1F21B9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99" b="4529"/>
          <a:stretch/>
        </p:blipFill>
        <p:spPr bwMode="auto">
          <a:xfrm>
            <a:off x="5292725" y="3520281"/>
            <a:ext cx="5453356" cy="246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6BDC5C-1986-BCB9-50EA-85CD7273765D}"/>
              </a:ext>
            </a:extLst>
          </p:cNvPr>
          <p:cNvSpPr txBox="1"/>
          <p:nvPr/>
        </p:nvSpPr>
        <p:spPr>
          <a:xfrm>
            <a:off x="1100085" y="4784910"/>
            <a:ext cx="2783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First vertebrates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ABFF5F-CA13-444F-AC9F-D34B57FE00A9}"/>
              </a:ext>
            </a:extLst>
          </p:cNvPr>
          <p:cNvSpPr txBox="1"/>
          <p:nvPr/>
        </p:nvSpPr>
        <p:spPr>
          <a:xfrm>
            <a:off x="1671991" y="167481"/>
            <a:ext cx="75462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6600"/>
                </a:solidFill>
                <a:latin typeface="+mn-lt"/>
              </a:rPr>
              <a:t>What does “land” look like at this time?</a:t>
            </a:r>
          </a:p>
        </p:txBody>
      </p:sp>
      <p:pic>
        <p:nvPicPr>
          <p:cNvPr id="4" name="Picture 3" descr="A landscape of a canyon&#10;&#10;Description automatically generated with medium confidence">
            <a:extLst>
              <a:ext uri="{FF2B5EF4-FFF2-40B4-BE49-F238E27FC236}">
                <a16:creationId xmlns:a16="http://schemas.microsoft.com/office/drawing/2014/main" id="{893E3156-5E59-1702-F649-C5CA1F7AE8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9"/>
          <a:stretch/>
        </p:blipFill>
        <p:spPr>
          <a:xfrm>
            <a:off x="1978025" y="2088196"/>
            <a:ext cx="6934200" cy="403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61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http://www.ucmp.berkeley.edu/fungi/lichens/lobariafossi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86"/>
          <a:stretch>
            <a:fillRect/>
          </a:stretch>
        </p:blipFill>
        <p:spPr bwMode="auto">
          <a:xfrm>
            <a:off x="5607128" y="3283811"/>
            <a:ext cx="5287889" cy="28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6" descr="http://www.ucmp.berkeley.edu/fungi/lichens/lobarialiv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0"/>
          <a:stretch>
            <a:fillRect/>
          </a:stretch>
        </p:blipFill>
        <p:spPr bwMode="auto">
          <a:xfrm>
            <a:off x="2496067" y="3954630"/>
            <a:ext cx="3111061" cy="2199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Rectangle 2"/>
          <p:cNvSpPr>
            <a:spLocks noChangeArrowheads="1"/>
          </p:cNvSpPr>
          <p:nvPr/>
        </p:nvSpPr>
        <p:spPr bwMode="auto">
          <a:xfrm>
            <a:off x="2854700" y="3954843"/>
            <a:ext cx="2531462" cy="421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141" i="1" dirty="0" err="1">
                <a:solidFill>
                  <a:schemeClr val="bg1"/>
                </a:solidFill>
                <a:latin typeface="Arial" charset="0"/>
                <a:cs typeface="Arial" charset="0"/>
              </a:rPr>
              <a:t>Lobaria</a:t>
            </a:r>
            <a:r>
              <a:rPr lang="en-US" sz="2141" i="1" dirty="0">
                <a:solidFill>
                  <a:schemeClr val="bg1"/>
                </a:solidFill>
                <a:latin typeface="Arial" charset="0"/>
                <a:cs typeface="Arial" charset="0"/>
              </a:rPr>
              <a:t> pulmonaria</a:t>
            </a:r>
            <a:endParaRPr lang="en-US" sz="214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63493" name="TextBox 1"/>
          <p:cNvSpPr txBox="1">
            <a:spLocks noChangeArrowheads="1"/>
          </p:cNvSpPr>
          <p:nvPr/>
        </p:nvSpPr>
        <p:spPr bwMode="auto">
          <a:xfrm>
            <a:off x="7595320" y="419526"/>
            <a:ext cx="3047999" cy="145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944" dirty="0">
                <a:latin typeface="Arial" charset="0"/>
                <a:cs typeface="Arial" charset="0"/>
              </a:rPr>
              <a:t>First Terrestrial Fungus and Lichens</a:t>
            </a:r>
          </a:p>
        </p:txBody>
      </p:sp>
      <p:pic>
        <p:nvPicPr>
          <p:cNvPr id="63494" name="Picture 7" descr="http://www.sciencemag.org/content/289/5486/1920/F1.larg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" t="806" r="459" b="1308"/>
          <a:stretch>
            <a:fillRect/>
          </a:stretch>
        </p:blipFill>
        <p:spPr bwMode="auto">
          <a:xfrm>
            <a:off x="57291" y="93344"/>
            <a:ext cx="7286331" cy="3555467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43622" y="2275461"/>
            <a:ext cx="32831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  <a:latin typeface="+mn-lt"/>
              </a:rPr>
              <a:t>*SUPER IMPORTANT* - Why?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3921125" y="195623"/>
            <a:ext cx="6867150" cy="787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9069" tIns="54535" rIns="109069" bIns="54535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4400" b="1" dirty="0">
                <a:solidFill>
                  <a:srgbClr val="0000FF"/>
                </a:solidFill>
                <a:latin typeface="Arial" charset="0"/>
                <a:cs typeface="Arial" charset="0"/>
              </a:rPr>
              <a:t>(450 to 400 MYA)</a:t>
            </a:r>
          </a:p>
        </p:txBody>
      </p:sp>
      <p:pic>
        <p:nvPicPr>
          <p:cNvPr id="64515" name="Picture 5" descr="http://upload.wikimedia.org/wikipedia/en/timeline/d26ccddaf1bbe4aff55b6289e536d7f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975" y="4683022"/>
            <a:ext cx="10890250" cy="136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2" descr="moss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286" y="-1"/>
            <a:ext cx="3865622" cy="2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2" descr="http://ps-19.org/Crea10Plants/index_files/Fossil-Club-Mos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" t="2727" r="2599" b="2242"/>
          <a:stretch>
            <a:fillRect/>
          </a:stretch>
        </p:blipFill>
        <p:spPr bwMode="auto">
          <a:xfrm>
            <a:off x="0" y="2161457"/>
            <a:ext cx="2753067" cy="23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4" descr="scorpion-ms-01"/>
          <p:cNvPicPr>
            <a:picLocks noChangeAspect="1" noChangeArrowheads="1"/>
          </p:cNvPicPr>
          <p:nvPr/>
        </p:nvPicPr>
        <p:blipFill>
          <a:blip r:embed="rId5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479" y="1203236"/>
            <a:ext cx="4578664" cy="3479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Picture 5" descr="LE_scorpion"/>
          <p:cNvPicPr>
            <a:picLocks noChangeAspect="1" noChangeArrowheads="1"/>
          </p:cNvPicPr>
          <p:nvPr/>
        </p:nvPicPr>
        <p:blipFill>
          <a:blip r:embed="rId6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998" y="1288539"/>
            <a:ext cx="2243485" cy="1705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8699D0-D3D8-A569-EB91-0A2B1D85B75F}"/>
              </a:ext>
            </a:extLst>
          </p:cNvPr>
          <p:cNvSpPr txBox="1"/>
          <p:nvPr/>
        </p:nvSpPr>
        <p:spPr>
          <a:xfrm>
            <a:off x="3036761" y="3549081"/>
            <a:ext cx="2864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Climate warming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Early Earth Histo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" t="5025"/>
          <a:stretch>
            <a:fillRect/>
          </a:stretch>
        </p:blipFill>
        <p:spPr bwMode="auto">
          <a:xfrm>
            <a:off x="3522721" y="-28511"/>
            <a:ext cx="7367529" cy="6926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6979024" y="6779916"/>
            <a:ext cx="3766020" cy="336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9024" tIns="54512" rIns="109024" bIns="54512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72" b="1">
                <a:solidFill>
                  <a:srgbClr val="000000"/>
                </a:solidFill>
                <a:latin typeface="Arial" charset="0"/>
              </a:rPr>
              <a:t>From: Halliday 2001 </a:t>
            </a:r>
            <a:r>
              <a:rPr lang="en-US" sz="1472" b="1" i="1">
                <a:solidFill>
                  <a:srgbClr val="000000"/>
                </a:solidFill>
                <a:latin typeface="Arial" charset="0"/>
              </a:rPr>
              <a:t>Nature</a:t>
            </a:r>
            <a:r>
              <a:rPr lang="en-US" sz="1472" b="1">
                <a:solidFill>
                  <a:srgbClr val="000000"/>
                </a:solidFill>
                <a:latin typeface="Arial" charset="0"/>
              </a:rPr>
              <a:t> 409:144-145</a:t>
            </a:r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3303616" y="-968181"/>
            <a:ext cx="6233042" cy="480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9024" tIns="54512" rIns="109024" bIns="54512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409" dirty="0">
                <a:solidFill>
                  <a:srgbClr val="000000"/>
                </a:solidFill>
                <a:latin typeface="Arial" charset="0"/>
              </a:rPr>
              <a:t>Deciphering the Earliest History of the Earth</a:t>
            </a:r>
            <a:endParaRPr lang="en-US" sz="2409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6389" name="Line 6"/>
          <p:cNvSpPr>
            <a:spLocks noChangeShapeType="1"/>
          </p:cNvSpPr>
          <p:nvPr/>
        </p:nvSpPr>
        <p:spPr bwMode="auto">
          <a:xfrm flipH="1">
            <a:off x="9626167" y="2858067"/>
            <a:ext cx="907166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024" tIns="54512" rIns="109024" bIns="54512"/>
          <a:lstStyle/>
          <a:p>
            <a:endParaRPr lang="en-US" sz="3212"/>
          </a:p>
        </p:txBody>
      </p:sp>
      <p:sp>
        <p:nvSpPr>
          <p:cNvPr id="16390" name="Rectangle 1"/>
          <p:cNvSpPr>
            <a:spLocks noChangeArrowheads="1"/>
          </p:cNvSpPr>
          <p:nvPr/>
        </p:nvSpPr>
        <p:spPr bwMode="auto">
          <a:xfrm>
            <a:off x="568325" y="0"/>
            <a:ext cx="1787669" cy="108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12" b="1" dirty="0">
                <a:latin typeface="Arial" charset="0"/>
              </a:rPr>
              <a:t>Hadean </a:t>
            </a:r>
          </a:p>
          <a:p>
            <a:pPr algn="ctr"/>
            <a:r>
              <a:rPr lang="en-US" sz="3212" b="1" dirty="0">
                <a:latin typeface="Arial" charset="0"/>
              </a:rPr>
              <a:t>Eon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A large armored fish of the Late Devonian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t="3055" r="1585" b="2313"/>
          <a:stretch>
            <a:fillRect/>
          </a:stretch>
        </p:blipFill>
        <p:spPr bwMode="auto">
          <a:xfrm>
            <a:off x="346297" y="914137"/>
            <a:ext cx="7613428" cy="50671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1795214" y="6210547"/>
            <a:ext cx="220305" cy="604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9055" tIns="54527" rIns="109055" bIns="54527">
            <a:spAutoFit/>
          </a:bodyPr>
          <a:lstStyle>
            <a:lvl1pPr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sz="3212"/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1303473" y="34131"/>
            <a:ext cx="4187413" cy="707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9055" tIns="54527" rIns="109055" bIns="54527">
            <a:spAutoFit/>
          </a:bodyPr>
          <a:lstStyle>
            <a:lvl1pPr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881" i="1">
                <a:latin typeface="Arial" charset="0"/>
              </a:rPr>
              <a:t>Dunkleosteus</a:t>
            </a:r>
          </a:p>
        </p:txBody>
      </p:sp>
      <p:pic>
        <p:nvPicPr>
          <p:cNvPr id="65541" name="Picture 7" descr="File:Dunkleosteus skull fron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510" y="49212"/>
            <a:ext cx="4397740" cy="3297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D32567-C065-980B-0271-1D08DA0752CB}"/>
              </a:ext>
            </a:extLst>
          </p:cNvPr>
          <p:cNvSpPr txBox="1"/>
          <p:nvPr/>
        </p:nvSpPr>
        <p:spPr>
          <a:xfrm>
            <a:off x="8213332" y="4510881"/>
            <a:ext cx="2355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Teeth?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026"/>
          <p:cNvSpPr>
            <a:spLocks noChangeArrowheads="1"/>
          </p:cNvSpPr>
          <p:nvPr/>
        </p:nvSpPr>
        <p:spPr bwMode="auto">
          <a:xfrm>
            <a:off x="2160631" y="676193"/>
            <a:ext cx="10890250" cy="61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355" tIns="61178" rIns="122355" bIns="61178">
            <a:spAutoFit/>
          </a:bodyPr>
          <a:lstStyle/>
          <a:p>
            <a:endParaRPr lang="en-US" sz="3212"/>
          </a:p>
        </p:txBody>
      </p:sp>
      <p:sp>
        <p:nvSpPr>
          <p:cNvPr id="66563" name="Text Box 1027"/>
          <p:cNvSpPr txBox="1">
            <a:spLocks noChangeArrowheads="1"/>
          </p:cNvSpPr>
          <p:nvPr/>
        </p:nvSpPr>
        <p:spPr bwMode="auto">
          <a:xfrm>
            <a:off x="588491" y="50376"/>
            <a:ext cx="9789753" cy="947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355" tIns="61178" rIns="122355" bIns="6117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5353" dirty="0">
                <a:solidFill>
                  <a:schemeClr val="hlink"/>
                </a:solidFill>
                <a:latin typeface="Arial" charset="0"/>
              </a:rPr>
              <a:t>400 to 350 MYA</a:t>
            </a:r>
          </a:p>
        </p:txBody>
      </p:sp>
      <p:pic>
        <p:nvPicPr>
          <p:cNvPr id="66564" name="Picture 5" descr="http://upload.wikimedia.org/wikipedia/en/timeline/d26ccddaf1bbe4aff55b6289e536d7f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3974"/>
            <a:ext cx="10890250" cy="136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2" descr="390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725" y="1025776"/>
            <a:ext cx="5791200" cy="366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35A045-A86B-303F-533F-9D94EA818C0F}"/>
              </a:ext>
            </a:extLst>
          </p:cNvPr>
          <p:cNvSpPr txBox="1"/>
          <p:nvPr/>
        </p:nvSpPr>
        <p:spPr>
          <a:xfrm>
            <a:off x="339725" y="1693598"/>
            <a:ext cx="41693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Climate mild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Gondwana splitting apart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0803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"/>
          <a:stretch>
            <a:fillRect/>
          </a:stretch>
        </p:blipFill>
        <p:spPr bwMode="auto">
          <a:xfrm>
            <a:off x="779475" y="-683601"/>
            <a:ext cx="9324950" cy="6809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3" descr="fern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" y="3519351"/>
            <a:ext cx="3212263" cy="260040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9" name="Picture 5" descr="insect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2" y="2145640"/>
            <a:ext cx="2811478" cy="3918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group of rocks&#10;&#10;Description automatically generated with low confidence">
            <a:extLst>
              <a:ext uri="{FF2B5EF4-FFF2-40B4-BE49-F238E27FC236}">
                <a16:creationId xmlns:a16="http://schemas.microsoft.com/office/drawing/2014/main" id="{ADB18D74-FAD2-D673-45F0-62661C20F1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749" y="-23019"/>
            <a:ext cx="2702950" cy="2107092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3" name="Picture 6" descr="http://dancingczars.files.wordpress.com/2010/03/sharks_in_the_water1.jpg?w=6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34311" cy="462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1064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10307" r="2084" b="2374"/>
          <a:stretch>
            <a:fillRect/>
          </a:stretch>
        </p:blipFill>
        <p:spPr bwMode="auto">
          <a:xfrm>
            <a:off x="0" y="3624395"/>
            <a:ext cx="3616325" cy="2497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msnbcmedia2.msn.com/j/msnbc/Components/Photos/070801/070801_fish_hmed_11a.hmediu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915" y="3225670"/>
            <a:ext cx="4527336" cy="290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AF1144C-1B84-FBC3-165B-DAE0A13A5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8532" y="1099829"/>
            <a:ext cx="32800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hlink"/>
                </a:solidFill>
                <a:latin typeface="Arial" charset="0"/>
              </a:rPr>
              <a:t>“Age of Fishes”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26"/>
          <p:cNvSpPr>
            <a:spLocks noChangeArrowheads="1"/>
          </p:cNvSpPr>
          <p:nvPr/>
        </p:nvSpPr>
        <p:spPr bwMode="auto">
          <a:xfrm>
            <a:off x="2160631" y="676193"/>
            <a:ext cx="10890250" cy="61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355" tIns="61178" rIns="122355" bIns="61178">
            <a:spAutoFit/>
          </a:bodyPr>
          <a:lstStyle/>
          <a:p>
            <a:endParaRPr lang="en-US" sz="3212"/>
          </a:p>
        </p:txBody>
      </p:sp>
      <p:pic>
        <p:nvPicPr>
          <p:cNvPr id="70659" name="Picture 4" descr="http://www.visualphotos.com/photo/1x6051969/late_devonian_forest_computer_artwork_e4021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00" b="7883"/>
          <a:stretch>
            <a:fillRect/>
          </a:stretch>
        </p:blipFill>
        <p:spPr bwMode="auto">
          <a:xfrm>
            <a:off x="7790588" y="-827962"/>
            <a:ext cx="2895710" cy="6643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6" descr="http://www.gambassa.com/gambassafiles/images/images/efranco/devonian_period_v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58" y="-915067"/>
            <a:ext cx="7501654" cy="673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Scientists Call Fish Fossil a 'Missing Link'"/>
          <p:cNvPicPr>
            <a:picLocks noChangeAspect="1" noChangeArrowheads="1"/>
          </p:cNvPicPr>
          <p:nvPr/>
        </p:nvPicPr>
        <p:blipFill>
          <a:blip r:embed="rId2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434" y="1215108"/>
            <a:ext cx="7871816" cy="4911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Text Box 6"/>
          <p:cNvSpPr txBox="1">
            <a:spLocks noChangeArrowheads="1"/>
          </p:cNvSpPr>
          <p:nvPr/>
        </p:nvSpPr>
        <p:spPr bwMode="auto">
          <a:xfrm>
            <a:off x="0" y="5501481"/>
            <a:ext cx="3841118" cy="380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0838" indent="-3508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874" dirty="0" err="1"/>
              <a:t>Daeschler</a:t>
            </a:r>
            <a:r>
              <a:rPr lang="en-US" sz="1874" dirty="0"/>
              <a:t> et al., 2006. Nature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3525" y="243937"/>
            <a:ext cx="7622921" cy="15752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8903" indent="-458903">
              <a:buFont typeface="Arial" panose="020B0604020202020204" pitchFamily="34" charset="0"/>
              <a:buChar char="•"/>
            </a:pPr>
            <a:r>
              <a:rPr lang="en-US" sz="3212" dirty="0">
                <a:latin typeface="Arial" panose="020B0604020202020204" pitchFamily="34" charset="0"/>
                <a:cs typeface="Arial" panose="020B0604020202020204" pitchFamily="34" charset="0"/>
              </a:rPr>
              <a:t>Plants and insects diversifying on land</a:t>
            </a:r>
          </a:p>
          <a:p>
            <a:pPr marL="458903" indent="-458903">
              <a:buFont typeface="Arial" panose="020B0604020202020204" pitchFamily="34" charset="0"/>
              <a:buChar char="•"/>
            </a:pPr>
            <a:r>
              <a:rPr lang="en-US" sz="3212" dirty="0">
                <a:latin typeface="Arial" panose="020B0604020202020204" pitchFamily="34" charset="0"/>
                <a:cs typeface="Arial" panose="020B0604020202020204" pitchFamily="34" charset="0"/>
              </a:rPr>
              <a:t>Continents near equator</a:t>
            </a:r>
          </a:p>
          <a:p>
            <a:pPr marL="458903" indent="-458903">
              <a:buFont typeface="Arial" panose="020B0604020202020204" pitchFamily="34" charset="0"/>
              <a:buChar char="•"/>
            </a:pPr>
            <a:r>
              <a:rPr lang="en-US" sz="3212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 the stage for?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811D46-65D8-3592-4CCD-0CEF4FEF2734}"/>
              </a:ext>
            </a:extLst>
          </p:cNvPr>
          <p:cNvSpPr txBox="1"/>
          <p:nvPr/>
        </p:nvSpPr>
        <p:spPr>
          <a:xfrm>
            <a:off x="644525" y="3215481"/>
            <a:ext cx="21507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Flat head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Fins fleshy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Wrist bendy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042" name="Group 2"/>
          <p:cNvGraphicFramePr>
            <a:graphicFrameLocks noGrp="1"/>
          </p:cNvGraphicFramePr>
          <p:nvPr/>
        </p:nvGraphicFramePr>
        <p:xfrm>
          <a:off x="1400055" y="-250096"/>
          <a:ext cx="7646119" cy="6934408"/>
        </p:xfrm>
        <a:graphic>
          <a:graphicData uri="http://schemas.openxmlformats.org/drawingml/2006/table">
            <a:tbl>
              <a:tblPr/>
              <a:tblGrid>
                <a:gridCol w="73939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1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3440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</a:t>
                      </a:r>
                      <a:r>
                        <a:rPr kumimoji="0" lang="en-US" sz="3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 </a:t>
                      </a: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</a:t>
                      </a:r>
                    </a:p>
                  </a:txBody>
                  <a:tcPr marL="109079" marR="109079" marT="54535" marB="54535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</a:t>
                      </a:r>
                      <a:r>
                        <a:rPr kumimoji="0" lang="en-US" sz="2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 </a:t>
                      </a:r>
                      <a:r>
                        <a:rPr kumimoji="0" lang="en-US" sz="2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 </a:t>
                      </a:r>
                    </a:p>
                  </a:txBody>
                  <a:tcPr marL="109079" marR="109079" marT="54535" marB="54535"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6805" name="Picture 9" descr="Graphic: A 'Missing Link' Between Fishes and Land Animals Is Found"/>
          <p:cNvPicPr>
            <a:picLocks noChangeAspect="1" noChangeArrowheads="1"/>
          </p:cNvPicPr>
          <p:nvPr/>
        </p:nvPicPr>
        <p:blipFill>
          <a:blip r:embed="rId2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036164"/>
            <a:ext cx="10890250" cy="8147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Picture 10" descr="spac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583" y="2845320"/>
            <a:ext cx="227322" cy="10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>
          <a:xfrm>
            <a:off x="754204" y="-955433"/>
            <a:ext cx="9256499" cy="1366062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  <a:latin typeface="Arial" charset="0"/>
                <a:cs typeface="Arial" charset="0"/>
              </a:rPr>
              <a:t>Why the transition to land?</a:t>
            </a:r>
          </a:p>
        </p:txBody>
      </p:sp>
      <p:pic>
        <p:nvPicPr>
          <p:cNvPr id="77827" name="Picture 2" descr="http://www.pbs.org/wgbh/nova/link/images/hist_img_05_dev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35" y="308652"/>
            <a:ext cx="10356998" cy="6628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yes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3"/>
          <a:stretch>
            <a:fillRect/>
          </a:stretch>
        </p:blipFill>
        <p:spPr bwMode="auto">
          <a:xfrm>
            <a:off x="1" y="-1046788"/>
            <a:ext cx="9048299" cy="8198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1140865" y="2199469"/>
            <a:ext cx="2933476" cy="61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2355" tIns="61178" rIns="122355" bIns="6117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12">
                <a:latin typeface="Arial" charset="0"/>
              </a:rPr>
              <a:t>1</a:t>
            </a:r>
            <a:r>
              <a:rPr lang="en-US" sz="3212" baseline="30000">
                <a:latin typeface="Arial" charset="0"/>
              </a:rPr>
              <a:t>st</a:t>
            </a:r>
            <a:r>
              <a:rPr lang="en-US" sz="3212">
                <a:latin typeface="Arial" charset="0"/>
              </a:rPr>
              <a:t> Amphibians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3"/>
          <p:cNvSpPr>
            <a:spLocks noChangeArrowheads="1"/>
          </p:cNvSpPr>
          <p:nvPr/>
        </p:nvSpPr>
        <p:spPr bwMode="auto">
          <a:xfrm>
            <a:off x="6056986" y="4285740"/>
            <a:ext cx="4433856" cy="1139888"/>
          </a:xfrm>
          <a:prstGeom prst="rect">
            <a:avLst/>
          </a:prstGeom>
          <a:solidFill>
            <a:srgbClr val="66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9055" tIns="54527" rIns="109055" bIns="54527">
            <a:spAutoFit/>
          </a:bodyPr>
          <a:lstStyle/>
          <a:p>
            <a:pPr algn="ctr" defTabSz="1087770" eaLnBrk="1" hangingPunct="1"/>
            <a:r>
              <a:rPr lang="en-US" sz="3346" dirty="0">
                <a:solidFill>
                  <a:schemeClr val="bg1"/>
                </a:solidFill>
                <a:latin typeface="Arial" charset="0"/>
              </a:rPr>
              <a:t>Another</a:t>
            </a:r>
          </a:p>
          <a:p>
            <a:pPr algn="ctr" defTabSz="1087770" eaLnBrk="1" hangingPunct="1"/>
            <a:r>
              <a:rPr lang="en-US" sz="3346" dirty="0">
                <a:solidFill>
                  <a:schemeClr val="bg1"/>
                </a:solidFill>
                <a:latin typeface="Arial" charset="0"/>
              </a:rPr>
              <a:t>“Stem Tetrapod”</a:t>
            </a:r>
          </a:p>
        </p:txBody>
      </p:sp>
      <p:pic>
        <p:nvPicPr>
          <p:cNvPr id="72707" name="Picture 5" descr="http://universe-review.ca/I10-72-Acanthosteg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527"/>
            <a:ext cx="5649079" cy="716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7" descr="http://media.web.britannica.com/eb-media/31/10831-004-496A6E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108" y="-1036165"/>
            <a:ext cx="6998143" cy="382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pact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0" b="7887"/>
          <a:stretch/>
        </p:blipFill>
        <p:spPr bwMode="auto">
          <a:xfrm>
            <a:off x="1956678" y="-226725"/>
            <a:ext cx="8933574" cy="7389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4676054" y="138691"/>
            <a:ext cx="2281639" cy="336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9024" tIns="54512" rIns="109024" bIns="54512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72" b="1">
                <a:solidFill>
                  <a:srgbClr val="000000"/>
                </a:solidFill>
                <a:latin typeface="Arial" charset="0"/>
                <a:cs typeface="Arial" charset="0"/>
              </a:rPr>
              <a:t>ORIGIN OF THE MOON</a:t>
            </a:r>
          </a:p>
        </p:txBody>
      </p:sp>
      <p:sp>
        <p:nvSpPr>
          <p:cNvPr id="17416" name="Line 8"/>
          <p:cNvSpPr>
            <a:spLocks noChangeShapeType="1"/>
          </p:cNvSpPr>
          <p:nvPr/>
        </p:nvSpPr>
        <p:spPr bwMode="auto">
          <a:xfrm flipH="1">
            <a:off x="4221408" y="385134"/>
            <a:ext cx="454646" cy="482264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024" tIns="54512" rIns="109024" bIns="54512"/>
          <a:lstStyle/>
          <a:p>
            <a:endParaRPr lang="en-US" sz="3212"/>
          </a:p>
        </p:txBody>
      </p:sp>
      <p:sp>
        <p:nvSpPr>
          <p:cNvPr id="2" name="Right Brace 1"/>
          <p:cNvSpPr/>
          <p:nvPr/>
        </p:nvSpPr>
        <p:spPr>
          <a:xfrm>
            <a:off x="5037220" y="818536"/>
            <a:ext cx="509883" cy="1480784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3212">
              <a:latin typeface="Arial" pitchFamily="34" charset="0"/>
              <a:cs typeface="Arial" pitchFamily="34" charset="0"/>
            </a:endParaRPr>
          </a:p>
        </p:txBody>
      </p:sp>
      <p:sp>
        <p:nvSpPr>
          <p:cNvPr id="17418" name="Text Box 7"/>
          <p:cNvSpPr txBox="1">
            <a:spLocks noChangeArrowheads="1"/>
          </p:cNvSpPr>
          <p:nvPr/>
        </p:nvSpPr>
        <p:spPr bwMode="auto">
          <a:xfrm>
            <a:off x="5649080" y="1390028"/>
            <a:ext cx="3083141" cy="336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9024" tIns="54512" rIns="109024" bIns="54512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72" b="1">
                <a:solidFill>
                  <a:srgbClr val="000000"/>
                </a:solidFill>
                <a:latin typeface="Arial" charset="0"/>
                <a:cs typeface="Arial" charset="0"/>
              </a:rPr>
              <a:t>Period of Intense Bombardment</a:t>
            </a:r>
          </a:p>
        </p:txBody>
      </p:sp>
      <p:sp>
        <p:nvSpPr>
          <p:cNvPr id="17419" name="TextBox 2"/>
          <p:cNvSpPr txBox="1">
            <a:spLocks noChangeArrowheads="1"/>
          </p:cNvSpPr>
          <p:nvPr/>
        </p:nvSpPr>
        <p:spPr bwMode="auto">
          <a:xfrm>
            <a:off x="606437" y="920512"/>
            <a:ext cx="1489510" cy="586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3212">
                <a:latin typeface="Arial" charset="0"/>
                <a:cs typeface="Arial" charset="0"/>
              </a:rPr>
              <a:t>No Life</a:t>
            </a:r>
          </a:p>
        </p:txBody>
      </p:sp>
      <p:sp>
        <p:nvSpPr>
          <p:cNvPr id="17420" name="TextBox 11"/>
          <p:cNvSpPr txBox="1">
            <a:spLocks noChangeArrowheads="1"/>
          </p:cNvSpPr>
          <p:nvPr/>
        </p:nvSpPr>
        <p:spPr bwMode="auto">
          <a:xfrm>
            <a:off x="481402" y="3113009"/>
            <a:ext cx="1739579" cy="108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3212">
                <a:latin typeface="Arial" charset="0"/>
                <a:cs typeface="Arial" charset="0"/>
              </a:rPr>
              <a:t>Life</a:t>
            </a:r>
          </a:p>
          <a:p>
            <a:pPr algn="ctr"/>
            <a:r>
              <a:rPr lang="en-US" sz="3212">
                <a:latin typeface="Arial" charset="0"/>
                <a:cs typeface="Arial" charset="0"/>
              </a:rPr>
              <a:t>Possible</a:t>
            </a:r>
          </a:p>
        </p:txBody>
      </p:sp>
      <p:pic>
        <p:nvPicPr>
          <p:cNvPr id="174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5" t="2" b="-2"/>
          <a:stretch>
            <a:fillRect/>
          </a:stretch>
        </p:blipFill>
        <p:spPr bwMode="auto">
          <a:xfrm>
            <a:off x="1" y="2322690"/>
            <a:ext cx="3571306" cy="108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26"/>
          <p:cNvSpPr>
            <a:spLocks noChangeArrowheads="1"/>
          </p:cNvSpPr>
          <p:nvPr/>
        </p:nvSpPr>
        <p:spPr bwMode="auto">
          <a:xfrm>
            <a:off x="2160631" y="676193"/>
            <a:ext cx="10890250" cy="61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355" tIns="61178" rIns="122355" bIns="61178">
            <a:spAutoFit/>
          </a:bodyPr>
          <a:lstStyle/>
          <a:p>
            <a:endParaRPr lang="en-US" sz="3212"/>
          </a:p>
        </p:txBody>
      </p:sp>
      <p:sp>
        <p:nvSpPr>
          <p:cNvPr id="78851" name="Text Box 1027"/>
          <p:cNvSpPr txBox="1">
            <a:spLocks noChangeArrowheads="1"/>
          </p:cNvSpPr>
          <p:nvPr/>
        </p:nvSpPr>
        <p:spPr bwMode="auto">
          <a:xfrm>
            <a:off x="550250" y="-740851"/>
            <a:ext cx="9789753" cy="144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355" tIns="61178" rIns="122355" bIns="6117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4283" dirty="0">
                <a:solidFill>
                  <a:schemeClr val="hlink"/>
                </a:solidFill>
                <a:latin typeface="Arial" charset="0"/>
              </a:rPr>
              <a:t>Paleozoic Era: Carboniferous Period</a:t>
            </a:r>
          </a:p>
          <a:p>
            <a:pPr algn="ctr"/>
            <a:r>
              <a:rPr lang="en-US" sz="4283" dirty="0">
                <a:solidFill>
                  <a:schemeClr val="hlink"/>
                </a:solidFill>
                <a:latin typeface="Arial" charset="0"/>
              </a:rPr>
              <a:t>350 to 300 MYA</a:t>
            </a:r>
          </a:p>
        </p:txBody>
      </p:sp>
      <p:pic>
        <p:nvPicPr>
          <p:cNvPr id="78852" name="Picture 5" descr="http://upload.wikimedia.org/wikipedia/en/timeline/d26ccddaf1bbe4aff55b6289e536d7f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4350"/>
            <a:ext cx="10890250" cy="136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5" descr="30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72"/>
          <a:stretch/>
        </p:blipFill>
        <p:spPr bwMode="auto">
          <a:xfrm>
            <a:off x="2930525" y="575348"/>
            <a:ext cx="7660462" cy="4159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F18237-48C6-C378-E55D-7A46D1C19642}"/>
              </a:ext>
            </a:extLst>
          </p:cNvPr>
          <p:cNvSpPr txBox="1"/>
          <p:nvPr/>
        </p:nvSpPr>
        <p:spPr>
          <a:xfrm>
            <a:off x="470631" y="1081881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+mn-lt"/>
              </a:rPr>
              <a:t>What’s the average global temp today?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4" descr="21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88" b="3088"/>
          <a:stretch>
            <a:fillRect/>
          </a:stretch>
        </p:blipFill>
        <p:spPr bwMode="auto">
          <a:xfrm>
            <a:off x="1" y="-1036165"/>
            <a:ext cx="10890250" cy="6050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	</a:t>
            </a:r>
          </a:p>
        </p:txBody>
      </p:sp>
      <p:sp>
        <p:nvSpPr>
          <p:cNvPr id="79876" name="Text Box 3"/>
          <p:cNvSpPr txBox="1">
            <a:spLocks noChangeArrowheads="1"/>
          </p:cNvSpPr>
          <p:nvPr/>
        </p:nvSpPr>
        <p:spPr bwMode="auto">
          <a:xfrm>
            <a:off x="1162109" y="5203529"/>
            <a:ext cx="8566034" cy="160645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355" tIns="61178" rIns="122355" bIns="6117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3212" dirty="0">
                <a:latin typeface="Arial" charset="0"/>
              </a:rPr>
              <a:t>Gymnosperms dominant</a:t>
            </a:r>
          </a:p>
          <a:p>
            <a:pPr algn="ctr"/>
            <a:endParaRPr lang="en-US" sz="3212" dirty="0">
              <a:latin typeface="Arial" charset="0"/>
            </a:endParaRPr>
          </a:p>
          <a:p>
            <a:pPr algn="ctr"/>
            <a:r>
              <a:rPr lang="en-US" sz="3212" dirty="0">
                <a:latin typeface="Arial" charset="0"/>
              </a:rPr>
              <a:t>No flowering plants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3"/>
          <p:cNvSpPr txBox="1">
            <a:spLocks noChangeArrowheads="1"/>
          </p:cNvSpPr>
          <p:nvPr/>
        </p:nvSpPr>
        <p:spPr bwMode="auto">
          <a:xfrm>
            <a:off x="1" y="6361387"/>
            <a:ext cx="10890250" cy="700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355" tIns="61178" rIns="122355" bIns="6117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3747">
                <a:latin typeface="Arial" charset="0"/>
              </a:rPr>
              <a:t>Carboniferous coal beds</a:t>
            </a:r>
          </a:p>
        </p:txBody>
      </p:sp>
      <p:pic>
        <p:nvPicPr>
          <p:cNvPr id="80899" name="Picture 5" descr="http://upload.wikimedia.org/wikipedia/commons/b/b3/Strip_coal_min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036165"/>
            <a:ext cx="10890250" cy="7259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3" name="Picture 8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17" r="38942" b="867"/>
          <a:stretch>
            <a:fillRect/>
          </a:stretch>
        </p:blipFill>
        <p:spPr bwMode="auto">
          <a:xfrm>
            <a:off x="1" y="-1036165"/>
            <a:ext cx="5566222" cy="3800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Rectangle 1"/>
          <p:cNvSpPr>
            <a:spLocks noChangeArrowheads="1"/>
          </p:cNvSpPr>
          <p:nvPr/>
        </p:nvSpPr>
        <p:spPr bwMode="auto">
          <a:xfrm>
            <a:off x="-4248" y="6484609"/>
            <a:ext cx="1571264" cy="421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141" i="1">
                <a:solidFill>
                  <a:schemeClr val="bg1"/>
                </a:solidFill>
                <a:latin typeface="Arial" charset="0"/>
                <a:cs typeface="Arial" charset="0"/>
              </a:rPr>
              <a:t>Meganeura</a:t>
            </a:r>
          </a:p>
        </p:txBody>
      </p:sp>
      <p:pic>
        <p:nvPicPr>
          <p:cNvPr id="81925" name="Picture 14" descr="http://www.dmancini.com/pictures/other/arthropleu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916" y="-717488"/>
            <a:ext cx="3824122" cy="7610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6" name="Rectangle 2"/>
          <p:cNvSpPr>
            <a:spLocks noChangeArrowheads="1"/>
          </p:cNvSpPr>
          <p:nvPr/>
        </p:nvSpPr>
        <p:spPr bwMode="auto">
          <a:xfrm>
            <a:off x="6362916" y="6414500"/>
            <a:ext cx="1693092" cy="421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141" i="1">
                <a:latin typeface="Arial" charset="0"/>
                <a:cs typeface="Arial" charset="0"/>
              </a:rPr>
              <a:t>Arthropleura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6C466E-E471-49D3-8B5D-EDD24DC3503F}"/>
              </a:ext>
            </a:extLst>
          </p:cNvPr>
          <p:cNvSpPr txBox="1"/>
          <p:nvPr/>
        </p:nvSpPr>
        <p:spPr>
          <a:xfrm>
            <a:off x="321818" y="3276926"/>
            <a:ext cx="5123307" cy="3552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8903" indent="-458903">
              <a:buFont typeface="Arial" panose="020B0604020202020204" pitchFamily="34" charset="0"/>
              <a:buChar char="•"/>
            </a:pPr>
            <a:r>
              <a:rPr lang="en-US" sz="3212" dirty="0"/>
              <a:t>Abundant terrestrial animal life</a:t>
            </a:r>
          </a:p>
          <a:p>
            <a:pPr marL="458903" indent="-458903">
              <a:buFont typeface="Arial" panose="020B0604020202020204" pitchFamily="34" charset="0"/>
              <a:buChar char="•"/>
            </a:pPr>
            <a:endParaRPr lang="en-US" sz="3212" dirty="0"/>
          </a:p>
          <a:p>
            <a:pPr marL="458903" indent="-458903">
              <a:buFont typeface="Arial" panose="020B0604020202020204" pitchFamily="34" charset="0"/>
              <a:buChar char="•"/>
            </a:pPr>
            <a:r>
              <a:rPr lang="en-US" sz="3212" dirty="0"/>
              <a:t>Insect diversity explodes</a:t>
            </a:r>
          </a:p>
          <a:p>
            <a:pPr marL="458903" indent="-458903">
              <a:buFont typeface="Arial" panose="020B0604020202020204" pitchFamily="34" charset="0"/>
              <a:buChar char="•"/>
            </a:pPr>
            <a:endParaRPr lang="en-US" sz="3212" dirty="0"/>
          </a:p>
          <a:p>
            <a:pPr marL="458903" indent="-458903">
              <a:buFont typeface="Arial" panose="020B0604020202020204" pitchFamily="34" charset="0"/>
              <a:buChar char="•"/>
            </a:pPr>
            <a:r>
              <a:rPr lang="en-US" sz="3212" dirty="0"/>
              <a:t>lots of plants = high O</a:t>
            </a:r>
            <a:r>
              <a:rPr lang="en-US" sz="3212" baseline="-25000" dirty="0"/>
              <a:t>2</a:t>
            </a:r>
            <a:r>
              <a:rPr lang="en-US" sz="3212" dirty="0"/>
              <a:t> = GIGANTISM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ttp://www.sciencebuzz.org/sites/default/files/images/carboniferous-fore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46" y="-1038290"/>
            <a:ext cx="8054027" cy="585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4" descr="An anthracosaur swimming in a Carboniferous bayou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652" y="4241124"/>
            <a:ext cx="4463600" cy="2904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Text Box 6"/>
          <p:cNvSpPr txBox="1">
            <a:spLocks noChangeArrowheads="1"/>
          </p:cNvSpPr>
          <p:nvPr/>
        </p:nvSpPr>
        <p:spPr bwMode="auto">
          <a:xfrm>
            <a:off x="856180" y="4999575"/>
            <a:ext cx="4816269" cy="1822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3747" dirty="0">
                <a:latin typeface="Arial" charset="0"/>
              </a:rPr>
              <a:t>Amphibians Diversify</a:t>
            </a:r>
          </a:p>
          <a:p>
            <a:pPr algn="ctr"/>
            <a:endParaRPr lang="en-US" sz="3747" dirty="0">
              <a:latin typeface="Arial" charset="0"/>
            </a:endParaRPr>
          </a:p>
          <a:p>
            <a:pPr algn="ctr"/>
            <a:r>
              <a:rPr lang="en-US" sz="3747" dirty="0">
                <a:latin typeface="Arial" charset="0"/>
              </a:rPr>
              <a:t>First Amniotes</a:t>
            </a:r>
          </a:p>
        </p:txBody>
      </p:sp>
      <p:pic>
        <p:nvPicPr>
          <p:cNvPr id="8294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6" b="23326"/>
          <a:stretch>
            <a:fillRect/>
          </a:stretch>
        </p:blipFill>
        <p:spPr bwMode="auto">
          <a:xfrm>
            <a:off x="8102890" y="1298674"/>
            <a:ext cx="2848972" cy="1213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2950" name="Group 13"/>
          <p:cNvGrpSpPr>
            <a:grpSpLocks/>
          </p:cNvGrpSpPr>
          <p:nvPr/>
        </p:nvGrpSpPr>
        <p:grpSpPr bwMode="auto">
          <a:xfrm>
            <a:off x="8102891" y="2420418"/>
            <a:ext cx="2681135" cy="1355439"/>
            <a:chOff x="492642" y="1451344"/>
            <a:chExt cx="3728484" cy="2057400"/>
          </a:xfrm>
        </p:grpSpPr>
        <p:pic>
          <p:nvPicPr>
            <p:cNvPr id="8295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642" y="1451344"/>
              <a:ext cx="3728484" cy="2057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2953" name="Rectangle 16"/>
            <p:cNvSpPr>
              <a:spLocks noChangeArrowheads="1"/>
            </p:cNvSpPr>
            <p:nvPr/>
          </p:nvSpPr>
          <p:spPr bwMode="auto">
            <a:xfrm>
              <a:off x="800100" y="3047999"/>
              <a:ext cx="533400" cy="4075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212">
                <a:latin typeface="Arial" charset="0"/>
                <a:ea typeface="ＭＳ Ｐゴシック" pitchFamily="34" charset="-128"/>
              </a:endParaRPr>
            </a:p>
          </p:txBody>
        </p:sp>
      </p:grpSp>
      <p:pic>
        <p:nvPicPr>
          <p:cNvPr id="829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891" y="-558148"/>
            <a:ext cx="2674762" cy="1950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026"/>
          <p:cNvSpPr>
            <a:spLocks noChangeArrowheads="1"/>
          </p:cNvSpPr>
          <p:nvPr/>
        </p:nvSpPr>
        <p:spPr bwMode="auto">
          <a:xfrm>
            <a:off x="2160631" y="676193"/>
            <a:ext cx="10890250" cy="61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355" tIns="61178" rIns="122355" bIns="61178">
            <a:spAutoFit/>
          </a:bodyPr>
          <a:lstStyle/>
          <a:p>
            <a:endParaRPr lang="en-US" sz="3212"/>
          </a:p>
        </p:txBody>
      </p:sp>
      <p:sp>
        <p:nvSpPr>
          <p:cNvPr id="83971" name="Text Box 1027"/>
          <p:cNvSpPr txBox="1">
            <a:spLocks noChangeArrowheads="1"/>
          </p:cNvSpPr>
          <p:nvPr/>
        </p:nvSpPr>
        <p:spPr bwMode="auto">
          <a:xfrm>
            <a:off x="549187" y="-44706"/>
            <a:ext cx="9789753" cy="862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355" tIns="61178" rIns="122355" bIns="6117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4800" dirty="0">
                <a:solidFill>
                  <a:schemeClr val="hlink"/>
                </a:solidFill>
                <a:latin typeface="Arial" charset="0"/>
              </a:rPr>
              <a:t>300 to 250 MYA</a:t>
            </a:r>
          </a:p>
        </p:txBody>
      </p:sp>
      <p:pic>
        <p:nvPicPr>
          <p:cNvPr id="83972" name="Picture 5" descr="http://upload.wikimedia.org/wikipedia/en/timeline/d26ccddaf1bbe4aff55b6289e536d7f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00515"/>
            <a:ext cx="10890250" cy="136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2" descr="255.jpg (119462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183" y="629452"/>
            <a:ext cx="8117762" cy="5141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3482078" y="1479258"/>
            <a:ext cx="10890250" cy="61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355" tIns="61178" rIns="122355" bIns="61178">
            <a:spAutoFit/>
          </a:bodyPr>
          <a:lstStyle/>
          <a:p>
            <a:endParaRPr lang="en-US" sz="3212"/>
          </a:p>
        </p:txBody>
      </p:sp>
      <p:pic>
        <p:nvPicPr>
          <p:cNvPr id="84996" name="Picture 8" descr="http://2.bp.blogspot.com/-SlmKyO7Fltc/TpXn1b9dyXI/AAAAAAAABBw/6KsXBHEjywM/s1600/Xburian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81" b="28751"/>
          <a:stretch/>
        </p:blipFill>
        <p:spPr bwMode="auto">
          <a:xfrm>
            <a:off x="258130" y="0"/>
            <a:ext cx="6457733" cy="4646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Picture 10" descr="http://upload.wikimedia.org/wikipedia/commons/d/d0/Sprawling_and_erect_hip_joints_-_horiz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06"/>
          <a:stretch>
            <a:fillRect/>
          </a:stretch>
        </p:blipFill>
        <p:spPr bwMode="auto">
          <a:xfrm>
            <a:off x="6683716" y="3116491"/>
            <a:ext cx="4206534" cy="277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Text Box 4"/>
          <p:cNvSpPr txBox="1">
            <a:spLocks noChangeArrowheads="1"/>
          </p:cNvSpPr>
          <p:nvPr/>
        </p:nvSpPr>
        <p:spPr bwMode="auto">
          <a:xfrm>
            <a:off x="258129" y="4966085"/>
            <a:ext cx="7549195" cy="971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9055" tIns="54527" rIns="109055" bIns="54527">
            <a:spAutoFit/>
          </a:bodyPr>
          <a:lstStyle>
            <a:lvl1pPr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86668" indent="-386668" eaLnBrk="1" hangingPunct="1">
              <a:buFont typeface="Arial" panose="020B0604020202020204" pitchFamily="34" charset="0"/>
              <a:buChar char="•"/>
            </a:pPr>
            <a:r>
              <a:rPr lang="en-US" sz="2800" dirty="0">
                <a:latin typeface="Arial" charset="0"/>
              </a:rPr>
              <a:t>Reptiles appear</a:t>
            </a:r>
          </a:p>
          <a:p>
            <a:pPr marL="386668" indent="-386668" eaLnBrk="1" hangingPunct="1">
              <a:buFont typeface="Arial" panose="020B0604020202020204" pitchFamily="34" charset="0"/>
              <a:buChar char="•"/>
            </a:pPr>
            <a:r>
              <a:rPr lang="en-US" sz="2800" dirty="0">
                <a:latin typeface="Arial" charset="0"/>
              </a:rPr>
              <a:t>Ancestral mammal appear and dominate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525" y="245469"/>
            <a:ext cx="8288041" cy="5635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224135" y="0"/>
            <a:ext cx="10441979" cy="119461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355" tIns="61178" rIns="122355" bIns="6117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3480" dirty="0">
                <a:latin typeface="Arial" charset="0"/>
              </a:rPr>
              <a:t>Permian Extinction Event: Largest extinction event in the history of life on Earth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B6B2F9-77AE-4F47-B372-2DEDE1A8B3EA}"/>
              </a:ext>
            </a:extLst>
          </p:cNvPr>
          <p:cNvSpPr txBox="1"/>
          <p:nvPr/>
        </p:nvSpPr>
        <p:spPr>
          <a:xfrm>
            <a:off x="11041" y="5645185"/>
            <a:ext cx="7210929" cy="4630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9" dirty="0">
                <a:hlinkClick r:id="rId3"/>
              </a:rPr>
              <a:t>https://www.youtube.com/watch?v=xXMoBnuFZ5k</a:t>
            </a:r>
            <a:r>
              <a:rPr lang="en-US" sz="2409" dirty="0"/>
              <a:t>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3" name="Picture 5" descr="http://upload.wikimedia.org/wikipedia/en/timeline/d26ccddaf1bbe4aff55b6289e536d7f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00515"/>
            <a:ext cx="10890250" cy="136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3" descr="mesozoic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4" t="7449" r="12500" b="9651"/>
          <a:stretch>
            <a:fillRect/>
          </a:stretch>
        </p:blipFill>
        <p:spPr bwMode="auto">
          <a:xfrm>
            <a:off x="7072262" y="0"/>
            <a:ext cx="3849856" cy="5738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1026" descr="jenholodens_recon_small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036164"/>
            <a:ext cx="4990480" cy="4008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Picture 1028" descr="Triconodont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2" y="3459304"/>
            <a:ext cx="5536479" cy="353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0" name="Text Box 1029"/>
          <p:cNvSpPr txBox="1">
            <a:spLocks noChangeArrowheads="1"/>
          </p:cNvSpPr>
          <p:nvPr/>
        </p:nvSpPr>
        <p:spPr bwMode="auto">
          <a:xfrm>
            <a:off x="2" y="3019530"/>
            <a:ext cx="4535834" cy="439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9055" tIns="54527" rIns="109055" bIns="54527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141" b="1" i="1">
                <a:latin typeface="Arial" charset="0"/>
                <a:cs typeface="Arial" charset="0"/>
              </a:rPr>
              <a:t>Jeholodens jenkinsi</a:t>
            </a:r>
            <a:endParaRPr lang="en-US" sz="2141" b="1">
              <a:latin typeface="Arial" charset="0"/>
              <a:cs typeface="Arial" charset="0"/>
            </a:endParaRPr>
          </a:p>
        </p:txBody>
      </p:sp>
      <p:pic>
        <p:nvPicPr>
          <p:cNvPr id="9626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916" y="-915066"/>
            <a:ext cx="3760387" cy="7329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262" name="TextBox 1"/>
          <p:cNvSpPr txBox="1">
            <a:spLocks noChangeArrowheads="1"/>
          </p:cNvSpPr>
          <p:nvPr/>
        </p:nvSpPr>
        <p:spPr bwMode="auto">
          <a:xfrm>
            <a:off x="7074627" y="6548344"/>
            <a:ext cx="2276585" cy="339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6">
                <a:latin typeface="Arial" charset="0"/>
                <a:cs typeface="Arial" charset="0"/>
              </a:rPr>
              <a:t>Lau et al. 2007. Nature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artist's concept of the early ear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002" y="41627"/>
            <a:ext cx="5030153" cy="3326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 descr="archean.gif (79135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" t="1308" r="937" b="504"/>
          <a:stretch>
            <a:fillRect/>
          </a:stretch>
        </p:blipFill>
        <p:spPr bwMode="auto">
          <a:xfrm>
            <a:off x="5202542" y="3380561"/>
            <a:ext cx="3671584" cy="26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Atm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4"/>
          <a:stretch>
            <a:fillRect/>
          </a:stretch>
        </p:blipFill>
        <p:spPr bwMode="auto">
          <a:xfrm>
            <a:off x="23774" y="0"/>
            <a:ext cx="5164286" cy="4034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972" y="4293732"/>
            <a:ext cx="48417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8788" indent="-290513">
              <a:buFont typeface="Arial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Earth cools</a:t>
            </a:r>
          </a:p>
          <a:p>
            <a:pPr marL="458788" indent="-290513">
              <a:buFont typeface="Arial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Liquid water forms (oceans)</a:t>
            </a:r>
          </a:p>
          <a:p>
            <a:pPr marL="458788" indent="-290513">
              <a:buFont typeface="Arial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Reducing atmosphere</a:t>
            </a:r>
          </a:p>
          <a:p>
            <a:pPr marL="458788" indent="-290513">
              <a:buFont typeface="Arial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Life appears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1027"/>
          <p:cNvSpPr txBox="1">
            <a:spLocks noChangeArrowheads="1"/>
          </p:cNvSpPr>
          <p:nvPr/>
        </p:nvSpPr>
        <p:spPr bwMode="auto">
          <a:xfrm>
            <a:off x="88282" y="319881"/>
            <a:ext cx="3909043" cy="5109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2355" tIns="61178" rIns="122355" bIns="6117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3600" dirty="0">
                <a:solidFill>
                  <a:schemeClr val="hlink"/>
                </a:solidFill>
                <a:latin typeface="Arial" charset="0"/>
              </a:rPr>
              <a:t>250-65 MYA</a:t>
            </a:r>
          </a:p>
          <a:p>
            <a:pPr algn="ctr"/>
            <a:endParaRPr lang="en-US" sz="3600" dirty="0">
              <a:solidFill>
                <a:schemeClr val="hlink"/>
              </a:solidFill>
              <a:latin typeface="Arial" charset="0"/>
            </a:endParaRPr>
          </a:p>
          <a:p>
            <a:pPr algn="ctr"/>
            <a:r>
              <a:rPr lang="en-US" sz="3600" dirty="0">
                <a:solidFill>
                  <a:schemeClr val="hlink"/>
                </a:solidFill>
                <a:latin typeface="Arial" charset="0"/>
              </a:rPr>
              <a:t>“Age of Reptiles”</a:t>
            </a:r>
          </a:p>
          <a:p>
            <a:pPr algn="ctr"/>
            <a:endParaRPr lang="en-US" sz="3600" dirty="0">
              <a:solidFill>
                <a:srgbClr val="FF6600"/>
              </a:solidFill>
              <a:latin typeface="Arial" charset="0"/>
            </a:endParaRPr>
          </a:p>
          <a:p>
            <a:pPr algn="ctr"/>
            <a:r>
              <a:rPr lang="en-US" sz="3600" dirty="0">
                <a:solidFill>
                  <a:srgbClr val="FF6600"/>
                </a:solidFill>
                <a:latin typeface="Arial" charset="0"/>
              </a:rPr>
              <a:t>Mammals?</a:t>
            </a:r>
          </a:p>
          <a:p>
            <a:pPr algn="ctr"/>
            <a:endParaRPr lang="en-US" sz="3600" dirty="0">
              <a:solidFill>
                <a:srgbClr val="FF6600"/>
              </a:solidFill>
              <a:latin typeface="Arial" charset="0"/>
            </a:endParaRPr>
          </a:p>
          <a:p>
            <a:pPr algn="ctr"/>
            <a:r>
              <a:rPr lang="en-US" sz="3600" dirty="0">
                <a:solidFill>
                  <a:srgbClr val="FF6600"/>
                </a:solidFill>
                <a:latin typeface="Arial" charset="0"/>
              </a:rPr>
              <a:t>I thought mammals were dominant?</a:t>
            </a:r>
          </a:p>
        </p:txBody>
      </p:sp>
      <p:pic>
        <p:nvPicPr>
          <p:cNvPr id="1026" name="Picture 2" descr="Free download Walltastic murals for childrens rooms dinosaur land mural  [660x524] for your Desktop, Mobile &amp; Tablet | Explore 49+ Dinosaur  Wallpaper for Kids Room | Dinosaur Wallpaper, 3D Dinosaur Wallpaper,  Dinosaur Mural Wallpaper">
            <a:extLst>
              <a:ext uri="{FF2B5EF4-FFF2-40B4-BE49-F238E27FC236}">
                <a16:creationId xmlns:a16="http://schemas.microsoft.com/office/drawing/2014/main" id="{3ACD4A22-E9B4-4F8A-B20A-16A4DA48A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325" y="0"/>
            <a:ext cx="6804643" cy="540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22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0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70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07"/>
          <a:stretch/>
        </p:blipFill>
        <p:spPr bwMode="auto">
          <a:xfrm>
            <a:off x="23371" y="7446"/>
            <a:ext cx="6075558" cy="1703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869" y="3939443"/>
            <a:ext cx="4272394" cy="321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308" name="Picture 5" descr="http://0.tqn.com/d/dinosaurs/1/0/F/6/-/-/repenomamu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325" y="31123"/>
            <a:ext cx="3844926" cy="262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" y="1808557"/>
            <a:ext cx="6088852" cy="5353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6335297" y="2858067"/>
            <a:ext cx="2816797" cy="586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12" dirty="0">
                <a:solidFill>
                  <a:srgbClr val="FF0000"/>
                </a:solidFill>
                <a:latin typeface="Arial" charset="0"/>
                <a:cs typeface="Arial" charset="0"/>
              </a:rPr>
              <a:t>Baby dinosaur</a:t>
            </a:r>
          </a:p>
        </p:txBody>
      </p:sp>
      <p:cxnSp>
        <p:nvCxnSpPr>
          <p:cNvPr id="4" name="Straight Arrow Connector 3"/>
          <p:cNvCxnSpPr>
            <a:cxnSpLocks noChangeShapeType="1"/>
            <a:stCxn id="2" idx="2"/>
          </p:cNvCxnSpPr>
          <p:nvPr/>
        </p:nvCxnSpPr>
        <p:spPr bwMode="auto">
          <a:xfrm flipH="1">
            <a:off x="5139198" y="3444702"/>
            <a:ext cx="2604498" cy="165685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traight Arrow Connector 5"/>
          <p:cNvCxnSpPr>
            <a:cxnSpLocks noChangeShapeType="1"/>
            <a:stCxn id="2" idx="2"/>
          </p:cNvCxnSpPr>
          <p:nvPr/>
        </p:nvCxnSpPr>
        <p:spPr bwMode="auto">
          <a:xfrm flipH="1">
            <a:off x="4629316" y="3444702"/>
            <a:ext cx="3114380" cy="2880569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Arrow Connector 7"/>
          <p:cNvCxnSpPr>
            <a:cxnSpLocks noChangeShapeType="1"/>
            <a:stCxn id="2" idx="2"/>
          </p:cNvCxnSpPr>
          <p:nvPr/>
        </p:nvCxnSpPr>
        <p:spPr bwMode="auto">
          <a:xfrm flipH="1">
            <a:off x="5315532" y="3444702"/>
            <a:ext cx="2428164" cy="1146967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http://biochemicalsoul.com/images/K-Tforw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9" t="6491" r="10085" b="13728"/>
          <a:stretch>
            <a:fillRect/>
          </a:stretch>
        </p:blipFill>
        <p:spPr bwMode="auto">
          <a:xfrm>
            <a:off x="1090938" y="-812029"/>
            <a:ext cx="8708375" cy="59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9" name="Rectangle 3"/>
          <p:cNvSpPr>
            <a:spLocks noChangeArrowheads="1"/>
          </p:cNvSpPr>
          <p:nvPr/>
        </p:nvSpPr>
        <p:spPr bwMode="auto">
          <a:xfrm>
            <a:off x="311995" y="795854"/>
            <a:ext cx="10346375" cy="1157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9039" tIns="54520" rIns="109039" bIns="54520"/>
          <a:lstStyle/>
          <a:p>
            <a:pPr marL="407914" indent="-407914" defTabSz="1085646" eaLnBrk="1" hangingPunct="1">
              <a:spcBef>
                <a:spcPct val="20000"/>
              </a:spcBef>
              <a:buFontTx/>
              <a:buChar char="•"/>
            </a:pPr>
            <a:r>
              <a:rPr lang="en-US" sz="3346" dirty="0">
                <a:latin typeface="Arial" charset="0"/>
              </a:rPr>
              <a:t>Birds descended from dinosaurs</a:t>
            </a:r>
          </a:p>
        </p:txBody>
      </p:sp>
      <p:pic>
        <p:nvPicPr>
          <p:cNvPr id="99333" name="Picture 5" descr="4_velocirap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33" y="2060450"/>
            <a:ext cx="3699391" cy="3850761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1086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7"/>
          <a:stretch>
            <a:fillRect/>
          </a:stretch>
        </p:blipFill>
        <p:spPr bwMode="auto">
          <a:xfrm>
            <a:off x="5208997" y="2032785"/>
            <a:ext cx="5449373" cy="3562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027">
            <a:extLst>
              <a:ext uri="{FF2B5EF4-FFF2-40B4-BE49-F238E27FC236}">
                <a16:creationId xmlns:a16="http://schemas.microsoft.com/office/drawing/2014/main" id="{97C4BF85-4A96-1F36-7062-60BFEBF8D7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7371" y="139251"/>
            <a:ext cx="3263251" cy="782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2355" tIns="61178" rIns="122355" bIns="6117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4283" dirty="0">
                <a:solidFill>
                  <a:schemeClr val="hlink"/>
                </a:solidFill>
                <a:latin typeface="Arial" charset="0"/>
              </a:rPr>
              <a:t>~100 MYA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1744waterlilies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5088"/>
            <a:ext cx="3956154" cy="46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99" name="Picture 3" descr="sunflowersk5751-1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745" y="2197128"/>
            <a:ext cx="4415799" cy="3929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0" name="Picture 4" descr="13077acacia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849" y="1057202"/>
            <a:ext cx="3365227" cy="506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1" name="Text Box 5"/>
          <p:cNvSpPr txBox="1">
            <a:spLocks noChangeArrowheads="1"/>
          </p:cNvSpPr>
          <p:nvPr/>
        </p:nvSpPr>
        <p:spPr bwMode="auto">
          <a:xfrm>
            <a:off x="295307" y="137156"/>
            <a:ext cx="4997418" cy="1276799"/>
          </a:xfrm>
          <a:prstGeom prst="rect">
            <a:avLst/>
          </a:prstGeom>
          <a:noFill/>
          <a:ln>
            <a:noFill/>
          </a:ln>
        </p:spPr>
        <p:txBody>
          <a:bodyPr wrap="square" lIns="122337" tIns="61170" rIns="122337" bIns="6117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3747" b="1" dirty="0">
                <a:latin typeface="Arial" charset="0"/>
              </a:rPr>
              <a:t>Flowering plants – the Angiosperms</a:t>
            </a:r>
          </a:p>
        </p:txBody>
      </p:sp>
      <p:sp>
        <p:nvSpPr>
          <p:cNvPr id="2" name="Text Box 1027">
            <a:extLst>
              <a:ext uri="{FF2B5EF4-FFF2-40B4-BE49-F238E27FC236}">
                <a16:creationId xmlns:a16="http://schemas.microsoft.com/office/drawing/2014/main" id="{F8472869-056E-EC33-1C62-57A59CE46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2918" y="141086"/>
            <a:ext cx="3263251" cy="782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2355" tIns="61178" rIns="122355" bIns="6117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4283" dirty="0">
                <a:solidFill>
                  <a:schemeClr val="hlink"/>
                </a:solidFill>
                <a:latin typeface="Arial" charset="0"/>
              </a:rPr>
              <a:t>~100 MYA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asteroid impact"/>
          <p:cNvPicPr>
            <a:picLocks noChangeAspect="1" noChangeArrowheads="1"/>
          </p:cNvPicPr>
          <p:nvPr/>
        </p:nvPicPr>
        <p:blipFill>
          <a:blip r:embed="rId2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679" y="2458974"/>
            <a:ext cx="5890156" cy="3667189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571" name="Rectangle 3"/>
          <p:cNvSpPr>
            <a:spLocks noChangeArrowheads="1"/>
          </p:cNvSpPr>
          <p:nvPr/>
        </p:nvSpPr>
        <p:spPr bwMode="auto">
          <a:xfrm>
            <a:off x="3638346" y="168139"/>
            <a:ext cx="3628667" cy="1956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9055" tIns="54527" rIns="109055" bIns="54527">
            <a:spAutoFit/>
          </a:bodyPr>
          <a:lstStyle/>
          <a:p>
            <a:pPr algn="ctr" defTabSz="1087770" eaLnBrk="1" hangingPunct="1"/>
            <a:r>
              <a:rPr lang="en-US" dirty="0">
                <a:latin typeface="Arial" charset="0"/>
              </a:rPr>
              <a:t>Cretaceous</a:t>
            </a:r>
          </a:p>
          <a:p>
            <a:pPr algn="ctr" defTabSz="1087770"/>
            <a:r>
              <a:rPr lang="en-US" dirty="0">
                <a:latin typeface="Arial" charset="0"/>
              </a:rPr>
              <a:t>Asteroid Impact (65 </a:t>
            </a:r>
            <a:r>
              <a:rPr lang="en-US" dirty="0" err="1">
                <a:latin typeface="Arial" charset="0"/>
              </a:rPr>
              <a:t>mya</a:t>
            </a:r>
            <a:r>
              <a:rPr lang="en-US" dirty="0">
                <a:latin typeface="Arial" charset="0"/>
              </a:rPr>
              <a:t>)</a:t>
            </a:r>
          </a:p>
          <a:p>
            <a:pPr algn="ctr" defTabSz="1087770"/>
            <a:r>
              <a:rPr lang="en-US" dirty="0">
                <a:solidFill>
                  <a:srgbClr val="FF3300"/>
                </a:solidFill>
                <a:latin typeface="Arial" charset="0"/>
              </a:rPr>
              <a:t>Mass extinction</a:t>
            </a:r>
          </a:p>
          <a:p>
            <a:pPr algn="ctr" defTabSz="1087770"/>
            <a:endParaRPr lang="en-US" dirty="0">
              <a:solidFill>
                <a:srgbClr val="FF3300"/>
              </a:solidFill>
              <a:latin typeface="Arial" charset="0"/>
            </a:endParaRPr>
          </a:p>
          <a:p>
            <a:pPr algn="ctr" defTabSz="1087770"/>
            <a:r>
              <a:rPr lang="en-US" dirty="0">
                <a:solidFill>
                  <a:srgbClr val="FF6600"/>
                </a:solidFill>
                <a:latin typeface="Arial" charset="0"/>
              </a:rPr>
              <a:t>Who? </a:t>
            </a:r>
          </a:p>
        </p:txBody>
      </p:sp>
      <p:pic>
        <p:nvPicPr>
          <p:cNvPr id="109572" name="Picture 4" descr="noth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953" y="-7788462"/>
            <a:ext cx="14872" cy="1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3" name="Picture 5" descr="noth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236" y="-7788462"/>
            <a:ext cx="135969" cy="1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4" name="Picture 6" descr="noth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12" y="-7788462"/>
            <a:ext cx="4465725" cy="1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5" name="Picture 7" descr="noth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12" y="-6660346"/>
            <a:ext cx="12747" cy="6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6" name="Picture 8" descr="noth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12" y="-5931638"/>
            <a:ext cx="12747" cy="6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7" name="Picture 9" descr="noth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12" y="-2162753"/>
            <a:ext cx="12747" cy="6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8" name="Picture 10" descr="noth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362" y="-7788462"/>
            <a:ext cx="4465725" cy="1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9" name="Picture 11" descr="[ image: Many believe an asteroid wiped out the dinosaurs]"/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8" y="-13056"/>
            <a:ext cx="3477827" cy="418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80" name="Picture 12" descr="[ image: An asteroid bigger than a mile across might hit Earth once every 100,000 to one million years]"/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345" y="-7665"/>
            <a:ext cx="3477826" cy="418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pod of Ichthyosau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036165"/>
            <a:ext cx="6080354" cy="45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5" name="Picture 3" descr="pterosau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25" y="2516020"/>
            <a:ext cx="3064235" cy="3692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6" name="Picture 4" descr="sauropo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2833530"/>
            <a:ext cx="4626045" cy="32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group of sea creatures underwater&#10;&#10;Description automatically generated">
            <a:extLst>
              <a:ext uri="{FF2B5EF4-FFF2-40B4-BE49-F238E27FC236}">
                <a16:creationId xmlns:a16="http://schemas.microsoft.com/office/drawing/2014/main" id="{7D0BD0F1-00FB-558A-F4EC-B5C3E61769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724" y="37592"/>
            <a:ext cx="5216525" cy="2506019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1088l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9"/>
          <a:stretch>
            <a:fillRect/>
          </a:stretch>
        </p:blipFill>
        <p:spPr bwMode="auto">
          <a:xfrm>
            <a:off x="5906143" y="-101359"/>
            <a:ext cx="4984106" cy="3006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3" name="Picture 3" descr="Image: Nile Crocodile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036165"/>
            <a:ext cx="7259459" cy="4325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64" name="Picture 4" descr="48_30"/>
          <p:cNvPicPr>
            <a:picLocks noChangeAspect="1" noChangeArrowheads="1"/>
          </p:cNvPicPr>
          <p:nvPr/>
        </p:nvPicPr>
        <p:blipFill rotWithShape="1"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15" t="30000" r="2251" b="12000"/>
          <a:stretch/>
        </p:blipFill>
        <p:spPr bwMode="auto">
          <a:xfrm>
            <a:off x="5858344" y="3224762"/>
            <a:ext cx="2899959" cy="2458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5" name="Picture 5"/>
          <p:cNvPicPr>
            <a:picLocks noChangeAspect="1" noChangeArrowheads="1"/>
          </p:cNvPicPr>
          <p:nvPr/>
        </p:nvPicPr>
        <p:blipFill>
          <a:blip r:embed="rId5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372" y="4510881"/>
            <a:ext cx="2446619" cy="1634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12646" name="Text Box 6"/>
          <p:cNvSpPr txBox="1">
            <a:spLocks noChangeArrowheads="1"/>
          </p:cNvSpPr>
          <p:nvPr/>
        </p:nvSpPr>
        <p:spPr bwMode="auto">
          <a:xfrm>
            <a:off x="7294495" y="2975409"/>
            <a:ext cx="3630791" cy="769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9055" tIns="54527" rIns="109055" bIns="54527">
            <a:spAutoFit/>
          </a:bodyPr>
          <a:lstStyle>
            <a:lvl1pPr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283" b="1" dirty="0">
                <a:solidFill>
                  <a:srgbClr val="FF6600"/>
                </a:solidFill>
                <a:latin typeface="Arial" charset="0"/>
              </a:rPr>
              <a:t>Survivors?</a:t>
            </a:r>
          </a:p>
        </p:txBody>
      </p:sp>
      <p:pic>
        <p:nvPicPr>
          <p:cNvPr id="112647" name="Picture 9" descr="http://media2.onsugar.com/files/2011/10/41/4/1931/19311506/6ba3089746a589d6_amphibian_pictures_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692" y="4199896"/>
            <a:ext cx="2899959" cy="1931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8" name="Picture 11" descr="http://upload.wikimedia.org/wikipedia/commons/thumb/2/25/Synchiropus_splendidus_2_Luc_Viatour_cropped.png/260px-Synchiropus_splendidus_2_Luc_Viatour_croppe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16" y="3299965"/>
            <a:ext cx="3881041" cy="2820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2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5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2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2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ChangeArrowheads="1"/>
          </p:cNvSpPr>
          <p:nvPr/>
        </p:nvSpPr>
        <p:spPr bwMode="auto">
          <a:xfrm>
            <a:off x="1604009" y="856777"/>
            <a:ext cx="10890250" cy="61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2355" tIns="61178" rIns="122355" bIns="61178">
            <a:spAutoFit/>
          </a:bodyPr>
          <a:lstStyle/>
          <a:p>
            <a:endParaRPr lang="en-US" sz="3212"/>
          </a:p>
        </p:txBody>
      </p:sp>
      <p:pic>
        <p:nvPicPr>
          <p:cNvPr id="113667" name="Picture 3" descr="tertiary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2" t="7582" r="13171" b="9779"/>
          <a:stretch>
            <a:fillRect/>
          </a:stretch>
        </p:blipFill>
        <p:spPr bwMode="auto">
          <a:xfrm>
            <a:off x="7273925" y="-26755"/>
            <a:ext cx="3650318" cy="5765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8" name="Text Box 4"/>
          <p:cNvSpPr txBox="1">
            <a:spLocks noChangeArrowheads="1"/>
          </p:cNvSpPr>
          <p:nvPr/>
        </p:nvSpPr>
        <p:spPr bwMode="auto">
          <a:xfrm>
            <a:off x="344172" y="5964104"/>
            <a:ext cx="1716034" cy="625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9055" tIns="54527" rIns="109055" bIns="54527">
            <a:spAutoFit/>
          </a:bodyPr>
          <a:lstStyle>
            <a:lvl1pPr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346">
                <a:latin typeface="Arial" charset="0"/>
              </a:rPr>
              <a:t>66 MYA</a:t>
            </a:r>
          </a:p>
        </p:txBody>
      </p:sp>
      <p:sp>
        <p:nvSpPr>
          <p:cNvPr id="113669" name="Text Box 5"/>
          <p:cNvSpPr txBox="1">
            <a:spLocks noChangeArrowheads="1"/>
          </p:cNvSpPr>
          <p:nvPr/>
        </p:nvSpPr>
        <p:spPr bwMode="auto">
          <a:xfrm>
            <a:off x="873125" y="129292"/>
            <a:ext cx="5181983" cy="1448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9055" tIns="54527" rIns="109055" bIns="54527">
            <a:spAutoFit/>
          </a:bodyPr>
          <a:lstStyle>
            <a:lvl1pPr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818" b="1" dirty="0">
                <a:solidFill>
                  <a:schemeClr val="hlink"/>
                </a:solidFill>
                <a:latin typeface="Arial" charset="0"/>
              </a:rPr>
              <a:t>65 MYA - Present</a:t>
            </a:r>
          </a:p>
          <a:p>
            <a:pPr algn="ctr" eaLnBrk="1" hangingPunct="1"/>
            <a:r>
              <a:rPr lang="en-US" sz="3881" b="1" dirty="0">
                <a:latin typeface="Arial" charset="0"/>
              </a:rPr>
              <a:t>“Age of Mammals”</a:t>
            </a:r>
            <a:r>
              <a:rPr lang="en-US" sz="3212" dirty="0"/>
              <a:t> </a:t>
            </a:r>
          </a:p>
        </p:txBody>
      </p:sp>
      <p:pic>
        <p:nvPicPr>
          <p:cNvPr id="113670" name="Picture 5" descr="http://upload.wikimedia.org/wikipedia/en/timeline/d26ccddaf1bbe4aff55b6289e536d7f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00515"/>
            <a:ext cx="10890250" cy="136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1" name="Picture 3" descr="Zdenek Burian - a Paleontologi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93" y="1843881"/>
            <a:ext cx="6246066" cy="3647787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7" descr="http://ferrebeekeeper.files.wordpress.com/2011/05/eocen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38" y="0"/>
            <a:ext cx="8910878" cy="603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5" name="Text Box 4"/>
          <p:cNvSpPr txBox="1">
            <a:spLocks noChangeArrowheads="1"/>
          </p:cNvSpPr>
          <p:nvPr/>
        </p:nvSpPr>
        <p:spPr bwMode="auto">
          <a:xfrm>
            <a:off x="224138" y="5261192"/>
            <a:ext cx="2930213" cy="769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109055" tIns="54527" rIns="109055" bIns="54527">
            <a:spAutoFit/>
          </a:bodyPr>
          <a:lstStyle>
            <a:lvl1pPr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4283" dirty="0">
                <a:latin typeface="Arial" charset="0"/>
              </a:rPr>
              <a:t>65-55 MYA</a:t>
            </a:r>
          </a:p>
        </p:txBody>
      </p:sp>
      <p:pic>
        <p:nvPicPr>
          <p:cNvPr id="115716" name="Picture 9" descr="http://www.dinofan.com/dfanimals/ByTimePeriod/PeriodTextPics/Ter_Diatrym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0" y="0"/>
            <a:ext cx="2285977" cy="214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580" y="2136604"/>
            <a:ext cx="2143536" cy="4630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9" i="1" dirty="0" err="1"/>
              <a:t>Diatrymiformes</a:t>
            </a:r>
            <a:endParaRPr lang="en-US" sz="2409" i="1" dirty="0"/>
          </a:p>
        </p:txBody>
      </p:sp>
      <p:sp>
        <p:nvSpPr>
          <p:cNvPr id="7" name="TextBox 6"/>
          <p:cNvSpPr txBox="1"/>
          <p:nvPr/>
        </p:nvSpPr>
        <p:spPr>
          <a:xfrm>
            <a:off x="3692525" y="396081"/>
            <a:ext cx="1540806" cy="4630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9" i="1" dirty="0" err="1"/>
              <a:t>Eobasileus</a:t>
            </a:r>
            <a:endParaRPr lang="en-US" sz="2409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78E3BC-79D8-492C-80E2-0C8C3B6B4CE3}"/>
              </a:ext>
            </a:extLst>
          </p:cNvPr>
          <p:cNvSpPr txBox="1"/>
          <p:nvPr/>
        </p:nvSpPr>
        <p:spPr>
          <a:xfrm>
            <a:off x="7263293" y="5114126"/>
            <a:ext cx="3263137" cy="9162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458903" indent="-458903">
              <a:buFont typeface="Arial" panose="020B0604020202020204" pitchFamily="34" charset="0"/>
              <a:buChar char="•"/>
            </a:pPr>
            <a:r>
              <a:rPr lang="en-US" sz="2677" dirty="0">
                <a:latin typeface="+mn-lt"/>
              </a:rPr>
              <a:t>Climate very warm</a:t>
            </a:r>
          </a:p>
          <a:p>
            <a:pPr marL="458903" indent="-458903">
              <a:buFont typeface="Arial" panose="020B0604020202020204" pitchFamily="34" charset="0"/>
              <a:buChar char="•"/>
            </a:pPr>
            <a:r>
              <a:rPr lang="en-US" sz="2677" dirty="0">
                <a:latin typeface="+mn-lt"/>
              </a:rPr>
              <a:t>Many open niches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he reddish peaks in this 3.7-billion-year-old rock may be structures made by microbes in a shallow ocean—if so, they would be the earliest known evidence of life on Eart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356" y="1637773"/>
            <a:ext cx="7985129" cy="449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11125" y="1035211"/>
            <a:ext cx="6832432" cy="602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9055" tIns="54527" rIns="109055" bIns="54527">
            <a:spAutoFit/>
          </a:bodyPr>
          <a:lstStyle>
            <a:lvl1pPr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3200" dirty="0">
                <a:latin typeface="Arial" charset="0"/>
              </a:rPr>
              <a:t>Earliest Fossils – 3.7 BYA</a:t>
            </a:r>
          </a:p>
        </p:txBody>
      </p:sp>
      <p:sp>
        <p:nvSpPr>
          <p:cNvPr id="29702" name="Rectangle 4"/>
          <p:cNvSpPr>
            <a:spLocks noChangeArrowheads="1"/>
          </p:cNvSpPr>
          <p:nvPr/>
        </p:nvSpPr>
        <p:spPr bwMode="auto">
          <a:xfrm>
            <a:off x="7273925" y="5637939"/>
            <a:ext cx="44317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800" dirty="0" err="1"/>
              <a:t>Nutman</a:t>
            </a:r>
            <a:r>
              <a:rPr lang="en-US" sz="1800" dirty="0"/>
              <a:t> et al. 2016. Nature.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02465" y="118892"/>
            <a:ext cx="60853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did life originate?</a:t>
            </a:r>
          </a:p>
        </p:txBody>
      </p:sp>
    </p:spTree>
    <p:extLst>
      <p:ext uri="{BB962C8B-B14F-4D97-AF65-F5344CB8AC3E}">
        <p14:creationId xmlns:p14="http://schemas.microsoft.com/office/powerpoint/2010/main" val="299571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Mesohipp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7" b="11578"/>
          <a:stretch>
            <a:fillRect/>
          </a:stretch>
        </p:blipFill>
        <p:spPr bwMode="auto">
          <a:xfrm>
            <a:off x="1" y="85577"/>
            <a:ext cx="6362915" cy="3384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0" name="Picture 4" descr="2117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" t="10870" r="4514" b="6403"/>
          <a:stretch>
            <a:fillRect/>
          </a:stretch>
        </p:blipFill>
        <p:spPr bwMode="auto">
          <a:xfrm>
            <a:off x="1829523" y="3224853"/>
            <a:ext cx="3411649" cy="290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1" name="Picture 7" descr="http://ecx.images-amazon.com/images/I/61rQUAnMOoL._SL500_AA300_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" t="16766" r="1332" b="19234"/>
          <a:stretch>
            <a:fillRect/>
          </a:stretch>
        </p:blipFill>
        <p:spPr bwMode="auto">
          <a:xfrm>
            <a:off x="6299179" y="30712"/>
            <a:ext cx="4591070" cy="3057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2" name="Text Box 4"/>
          <p:cNvSpPr txBox="1">
            <a:spLocks noChangeArrowheads="1"/>
          </p:cNvSpPr>
          <p:nvPr/>
        </p:nvSpPr>
        <p:spPr bwMode="auto">
          <a:xfrm>
            <a:off x="0" y="-67174"/>
            <a:ext cx="2930213" cy="769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9055" tIns="54527" rIns="109055" bIns="54527">
            <a:spAutoFit/>
          </a:bodyPr>
          <a:lstStyle>
            <a:lvl1pPr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4283" dirty="0">
                <a:latin typeface="Arial" charset="0"/>
              </a:rPr>
              <a:t>55-30 MYA</a:t>
            </a:r>
          </a:p>
        </p:txBody>
      </p:sp>
      <p:pic>
        <p:nvPicPr>
          <p:cNvPr id="116743" name="Picture 9" descr="http://mail.colonial.net/%7Ehkaiter/AaaimagesNEW/milodo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5" r="3447"/>
          <a:stretch>
            <a:fillRect/>
          </a:stretch>
        </p:blipFill>
        <p:spPr bwMode="auto">
          <a:xfrm>
            <a:off x="1126" y="3414679"/>
            <a:ext cx="1669375" cy="2704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179737" y="5482502"/>
            <a:ext cx="2047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Indricotherium</a:t>
            </a:r>
            <a:endParaRPr lang="en-US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8BBD92-912F-4AE4-BC32-296960DBF549}"/>
              </a:ext>
            </a:extLst>
          </p:cNvPr>
          <p:cNvSpPr txBox="1"/>
          <p:nvPr/>
        </p:nvSpPr>
        <p:spPr>
          <a:xfrm>
            <a:off x="6759501" y="3269250"/>
            <a:ext cx="413074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8903" indent="-458903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Climate cooling</a:t>
            </a:r>
          </a:p>
          <a:p>
            <a:pPr marL="458903" indent="-458903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Transitioning from forest to plains</a:t>
            </a:r>
          </a:p>
          <a:p>
            <a:pPr marL="458903" indent="-458903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All modern mammal orders appear</a:t>
            </a:r>
          </a:p>
          <a:p>
            <a:pPr marL="458903" indent="-458903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Modern birds appear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3" name="Picture 6" descr="http://www.science-art.com/gallery/19/19_529200317422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81"/>
          <a:stretch/>
        </p:blipFill>
        <p:spPr bwMode="auto">
          <a:xfrm>
            <a:off x="0" y="0"/>
            <a:ext cx="7097996" cy="452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4" name="Picture 8" descr="http://www.adias-uae.com/images/Miocene%20%28sabre%20tooth,%20horse%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993" y="3228328"/>
            <a:ext cx="3932893" cy="2897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5" name="Picture 10" descr="http://www.adias-uae.com/images/trilophod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24"/>
          <a:stretch>
            <a:fillRect/>
          </a:stretch>
        </p:blipFill>
        <p:spPr bwMode="auto">
          <a:xfrm>
            <a:off x="7162775" y="0"/>
            <a:ext cx="3675406" cy="358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2" name="Text Box 4"/>
          <p:cNvSpPr txBox="1">
            <a:spLocks noChangeArrowheads="1"/>
          </p:cNvSpPr>
          <p:nvPr/>
        </p:nvSpPr>
        <p:spPr bwMode="auto">
          <a:xfrm>
            <a:off x="65262" y="-137319"/>
            <a:ext cx="3195266" cy="769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09055" tIns="54527" rIns="109055" bIns="54527">
            <a:spAutoFit/>
          </a:bodyPr>
          <a:lstStyle>
            <a:lvl1pPr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283" dirty="0">
                <a:latin typeface="Arial" charset="0"/>
              </a:rPr>
              <a:t>30-20 MYA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61FE14-FAF0-432E-AA75-C51F360A8B64}"/>
              </a:ext>
            </a:extLst>
          </p:cNvPr>
          <p:cNvSpPr txBox="1"/>
          <p:nvPr/>
        </p:nvSpPr>
        <p:spPr>
          <a:xfrm>
            <a:off x="227140" y="4524626"/>
            <a:ext cx="5353581" cy="15752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8903" indent="-458903">
              <a:buFont typeface="Arial" panose="020B0604020202020204" pitchFamily="34" charset="0"/>
              <a:buChar char="•"/>
            </a:pPr>
            <a:r>
              <a:rPr lang="en-US" sz="3212" dirty="0">
                <a:latin typeface="+mn-lt"/>
              </a:rPr>
              <a:t>Much cooler/drier</a:t>
            </a:r>
          </a:p>
          <a:p>
            <a:pPr marL="458903" indent="-458903">
              <a:buFont typeface="Arial" panose="020B0604020202020204" pitchFamily="34" charset="0"/>
              <a:buChar char="•"/>
            </a:pPr>
            <a:r>
              <a:rPr lang="en-US" sz="3212" dirty="0">
                <a:latin typeface="+mn-lt"/>
              </a:rPr>
              <a:t>Ice forming at poles</a:t>
            </a:r>
          </a:p>
          <a:p>
            <a:pPr marL="458903" indent="-458903">
              <a:buFont typeface="Arial" panose="020B0604020202020204" pitchFamily="34" charset="0"/>
              <a:buChar char="•"/>
            </a:pPr>
            <a:r>
              <a:rPr lang="en-US" sz="3212" dirty="0">
                <a:latin typeface="+mn-lt"/>
              </a:rPr>
              <a:t>Grazing mammals dominant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human ape split"/>
          <p:cNvSpPr>
            <a:spLocks noChangeAspect="1" noChangeArrowheads="1"/>
          </p:cNvSpPr>
          <p:nvPr/>
        </p:nvSpPr>
        <p:spPr bwMode="auto">
          <a:xfrm>
            <a:off x="208203" y="-1229496"/>
            <a:ext cx="407906" cy="40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2372" tIns="61186" rIns="122372" bIns="61186" numCol="1" anchor="t" anchorCtr="0" compatLnSpc="1">
            <a:prstTxWarp prst="textNoShape">
              <a:avLst/>
            </a:prstTxWarp>
          </a:bodyPr>
          <a:lstStyle/>
          <a:p>
            <a:endParaRPr lang="en-US" sz="3212"/>
          </a:p>
        </p:txBody>
      </p: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74477E32-5B32-4699-A83F-F14D567A4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37349"/>
            <a:ext cx="10898190" cy="524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A2A1ED-1ABE-45B0-8D47-566571B7A239}"/>
              </a:ext>
            </a:extLst>
          </p:cNvPr>
          <p:cNvSpPr txBox="1"/>
          <p:nvPr/>
        </p:nvSpPr>
        <p:spPr>
          <a:xfrm>
            <a:off x="3311525" y="-116581"/>
            <a:ext cx="4666086" cy="751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83" dirty="0">
                <a:latin typeface="Arial" panose="020B0604020202020204" pitchFamily="34" charset="0"/>
                <a:cs typeface="Arial" panose="020B0604020202020204" pitchFamily="34" charset="0"/>
              </a:rPr>
              <a:t>20 MYA – present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0544CF-F301-44E7-B415-16CFC859BFDF}"/>
              </a:ext>
            </a:extLst>
          </p:cNvPr>
          <p:cNvSpPr txBox="1"/>
          <p:nvPr/>
        </p:nvSpPr>
        <p:spPr>
          <a:xfrm>
            <a:off x="226068" y="5272881"/>
            <a:ext cx="49957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8903" indent="-458903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Modern climate patterns</a:t>
            </a:r>
          </a:p>
          <a:p>
            <a:pPr marL="458903" indent="-458903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Land bridges connect all major continents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3E21A6-7A75-47C4-AE37-5A517C6DB8DA}"/>
              </a:ext>
            </a:extLst>
          </p:cNvPr>
          <p:cNvSpPr txBox="1"/>
          <p:nvPr/>
        </p:nvSpPr>
        <p:spPr>
          <a:xfrm>
            <a:off x="5826125" y="5250795"/>
            <a:ext cx="54522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Major extinction events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First modern humans (~200,000 </a:t>
            </a:r>
            <a:r>
              <a:rPr lang="en-US" sz="2000" dirty="0" err="1">
                <a:latin typeface="+mn-lt"/>
              </a:rPr>
              <a:t>yrs</a:t>
            </a:r>
            <a:r>
              <a:rPr lang="en-US" sz="2000" dirty="0">
                <a:latin typeface="+mn-lt"/>
              </a:rPr>
              <a:t> ago)</a:t>
            </a:r>
          </a:p>
        </p:txBody>
      </p:sp>
    </p:spTree>
    <p:extLst>
      <p:ext uri="{BB962C8B-B14F-4D97-AF65-F5344CB8AC3E}">
        <p14:creationId xmlns:p14="http://schemas.microsoft.com/office/powerpoint/2010/main" val="28055005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9297AA-D498-4B33-B8D1-5DD6254D09C1}"/>
              </a:ext>
            </a:extLst>
          </p:cNvPr>
          <p:cNvSpPr txBox="1"/>
          <p:nvPr/>
        </p:nvSpPr>
        <p:spPr>
          <a:xfrm>
            <a:off x="1904732" y="319881"/>
            <a:ext cx="7080785" cy="833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18" dirty="0">
                <a:latin typeface="Arial" panose="020B0604020202020204" pitchFamily="34" charset="0"/>
                <a:cs typeface="Arial" panose="020B0604020202020204" pitchFamily="34" charset="0"/>
              </a:rPr>
              <a:t>History of Life Homework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BDC557-B513-4B0E-83E8-2FE78388BC30}"/>
              </a:ext>
            </a:extLst>
          </p:cNvPr>
          <p:cNvSpPr txBox="1"/>
          <p:nvPr/>
        </p:nvSpPr>
        <p:spPr>
          <a:xfrm>
            <a:off x="568325" y="1920081"/>
            <a:ext cx="1007647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8903" indent="-458903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Break into 3 groups</a:t>
            </a:r>
          </a:p>
          <a:p>
            <a:pPr marL="458903" indent="-458903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8903" indent="-458903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Obtain a meter tape and a pack of pictures</a:t>
            </a:r>
          </a:p>
          <a:p>
            <a:pPr marL="458903" indent="-458903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8903" indent="-458903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Grab an instruction sheet</a:t>
            </a:r>
          </a:p>
          <a:p>
            <a:pPr marL="458903" indent="-458903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8903" indent="-458903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Review the assignment</a:t>
            </a:r>
          </a:p>
          <a:p>
            <a:pPr marL="458903" indent="-458903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8903" indent="-458903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Ask questions</a:t>
            </a:r>
          </a:p>
        </p:txBody>
      </p:sp>
    </p:spTree>
    <p:extLst>
      <p:ext uri="{BB962C8B-B14F-4D97-AF65-F5344CB8AC3E}">
        <p14:creationId xmlns:p14="http://schemas.microsoft.com/office/powerpoint/2010/main" val="2112085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evidence for early life in earth’s oldest hydrothermal vent precipita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281" y="1235343"/>
            <a:ext cx="6459573" cy="489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92484" y="5719873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Dodd et al. 2017. Nature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3027" y="1354186"/>
            <a:ext cx="397708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8903" indent="-458903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3.7 BYA</a:t>
            </a:r>
          </a:p>
          <a:p>
            <a:pPr marL="458903" indent="-458903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8903" indent="-458903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“filaments with morphologies and mineral assemblages similar to filamentous microorganisms”</a:t>
            </a:r>
          </a:p>
          <a:p>
            <a:pPr marL="458903" indent="-458903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8903" indent="-458903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Common around hydrothermal vent </a:t>
            </a:r>
          </a:p>
          <a:p>
            <a:pPr marL="458903" indent="-458903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58758" y="0"/>
            <a:ext cx="5772734" cy="751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83" dirty="0">
                <a:latin typeface="Arial" panose="020B0604020202020204" pitchFamily="34" charset="0"/>
                <a:cs typeface="Arial" panose="020B0604020202020204" pitchFamily="34" charset="0"/>
              </a:rPr>
              <a:t>Oldest Fossil Evidence</a:t>
            </a:r>
          </a:p>
        </p:txBody>
      </p:sp>
    </p:spTree>
    <p:extLst>
      <p:ext uri="{BB962C8B-B14F-4D97-AF65-F5344CB8AC3E}">
        <p14:creationId xmlns:p14="http://schemas.microsoft.com/office/powerpoint/2010/main" val="4163896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whyevolutionistrue.files.wordpress.com/2011/08/microfossils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99"/>
          <a:stretch/>
        </p:blipFill>
        <p:spPr bwMode="auto">
          <a:xfrm>
            <a:off x="-19240" y="2344622"/>
            <a:ext cx="6607366" cy="378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875945" y="167481"/>
            <a:ext cx="7138360" cy="85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9055" tIns="54527" rIns="109055" bIns="54527">
            <a:spAutoFit/>
          </a:bodyPr>
          <a:lstStyle>
            <a:lvl1pPr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4818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Microfossils - 3.4 BYA</a:t>
            </a:r>
          </a:p>
        </p:txBody>
      </p:sp>
      <p:sp>
        <p:nvSpPr>
          <p:cNvPr id="29702" name="Rectangle 4"/>
          <p:cNvSpPr>
            <a:spLocks noChangeArrowheads="1"/>
          </p:cNvSpPr>
          <p:nvPr/>
        </p:nvSpPr>
        <p:spPr bwMode="auto">
          <a:xfrm>
            <a:off x="0" y="1920081"/>
            <a:ext cx="4431733" cy="339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6"/>
              <a:t>Wacey et al. 2011. Nature Geoscience 4:698–702.</a:t>
            </a:r>
          </a:p>
        </p:txBody>
      </p:sp>
      <p:pic>
        <p:nvPicPr>
          <p:cNvPr id="6" name="Picture 5" descr="A picture containing nature, rock&#10;&#10;Description automatically generated">
            <a:extLst>
              <a:ext uri="{FF2B5EF4-FFF2-40B4-BE49-F238E27FC236}">
                <a16:creationId xmlns:a16="http://schemas.microsoft.com/office/drawing/2014/main" id="{82D94CBA-8BA6-2CED-4522-60FE2E9EEB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59"/>
          <a:stretch/>
        </p:blipFill>
        <p:spPr>
          <a:xfrm>
            <a:off x="7012666" y="1777282"/>
            <a:ext cx="3614059" cy="41974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471590-73F9-D847-8818-DF11C7D23A78}"/>
              </a:ext>
            </a:extLst>
          </p:cNvPr>
          <p:cNvSpPr txBox="1"/>
          <p:nvPr/>
        </p:nvSpPr>
        <p:spPr>
          <a:xfrm>
            <a:off x="7195404" y="1438728"/>
            <a:ext cx="3248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Stromatolites from Western Australia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http://www.ucmp.berkeley.edu/bacteria/origin7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3" t="29453" r="19235" b="29541"/>
          <a:stretch>
            <a:fillRect/>
          </a:stretch>
        </p:blipFill>
        <p:spPr bwMode="auto">
          <a:xfrm>
            <a:off x="7273925" y="881412"/>
            <a:ext cx="3153389" cy="1469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2" descr="0073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6" t="9766" r="18646" b="1202"/>
          <a:stretch>
            <a:fillRect/>
          </a:stretch>
        </p:blipFill>
        <p:spPr bwMode="auto">
          <a:xfrm>
            <a:off x="692527" y="846133"/>
            <a:ext cx="4981198" cy="5054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001292" y="-806439"/>
            <a:ext cx="1703351" cy="586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3212" b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2.5 BYA</a:t>
            </a:r>
          </a:p>
        </p:txBody>
      </p:sp>
      <p:pic>
        <p:nvPicPr>
          <p:cNvPr id="30726" name="Picture 2" descr="http://www.ucmp.berkeley.edu/bacteria/origin5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4"/>
          <a:stretch>
            <a:fillRect/>
          </a:stretch>
        </p:blipFill>
        <p:spPr bwMode="auto">
          <a:xfrm rot="5400000">
            <a:off x="6737691" y="1673874"/>
            <a:ext cx="3273375" cy="473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0C0F3EF2-81FA-8FD4-E402-17FF923400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65" y="29872"/>
            <a:ext cx="7138360" cy="85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9055" tIns="54527" rIns="109055" bIns="54527">
            <a:spAutoFit/>
          </a:bodyPr>
          <a:lstStyle>
            <a:lvl1pPr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143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4818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Fossil bacteria – 2.5 BYA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Candy's Mac:APPLICATIONS:Microsoft Office:Microsoft PowerPoint 4:</Template>
  <TotalTime>46306028</TotalTime>
  <Pages>14</Pages>
  <Words>984</Words>
  <Application>Microsoft Office PowerPoint</Application>
  <PresentationFormat>Custom</PresentationFormat>
  <Paragraphs>205</Paragraphs>
  <Slides>63</Slides>
  <Notes>8</Notes>
  <HiddenSlides>11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69" baseType="lpstr">
      <vt:lpstr>Arial</vt:lpstr>
      <vt:lpstr>Calibri</vt:lpstr>
      <vt:lpstr>Calibri Light</vt:lpstr>
      <vt:lpstr>Times New Roman</vt:lpstr>
      <vt:lpstr>1_Default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Evidence of this transition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the transition to land?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4</dc:title>
  <dc:subject>Biology, 6e</dc:subject>
  <dc:creator>Raven/Johnson</dc:creator>
  <cp:lastModifiedBy>Brian Gall</cp:lastModifiedBy>
  <cp:revision>370</cp:revision>
  <cp:lastPrinted>1601-01-01T00:00:00Z</cp:lastPrinted>
  <dcterms:created xsi:type="dcterms:W3CDTF">1998-06-24T10:18:53Z</dcterms:created>
  <dcterms:modified xsi:type="dcterms:W3CDTF">2025-01-14T13:01:46Z</dcterms:modified>
</cp:coreProperties>
</file>