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handoutMasterIdLst>
    <p:handoutMasterId r:id="rId35"/>
  </p:handoutMasterIdLst>
  <p:sldIdLst>
    <p:sldId id="369" r:id="rId2"/>
    <p:sldId id="360" r:id="rId3"/>
    <p:sldId id="376" r:id="rId4"/>
    <p:sldId id="407" r:id="rId5"/>
    <p:sldId id="408" r:id="rId6"/>
    <p:sldId id="377" r:id="rId7"/>
    <p:sldId id="413" r:id="rId8"/>
    <p:sldId id="379" r:id="rId9"/>
    <p:sldId id="414" r:id="rId10"/>
    <p:sldId id="380" r:id="rId11"/>
    <p:sldId id="415" r:id="rId12"/>
    <p:sldId id="381" r:id="rId13"/>
    <p:sldId id="411" r:id="rId14"/>
    <p:sldId id="382" r:id="rId15"/>
    <p:sldId id="409" r:id="rId16"/>
    <p:sldId id="383" r:id="rId17"/>
    <p:sldId id="385" r:id="rId18"/>
    <p:sldId id="384" r:id="rId19"/>
    <p:sldId id="386" r:id="rId20"/>
    <p:sldId id="387" r:id="rId21"/>
    <p:sldId id="388" r:id="rId22"/>
    <p:sldId id="389" r:id="rId23"/>
    <p:sldId id="390" r:id="rId24"/>
    <p:sldId id="412" r:id="rId25"/>
    <p:sldId id="391" r:id="rId26"/>
    <p:sldId id="392" r:id="rId27"/>
    <p:sldId id="393" r:id="rId28"/>
    <p:sldId id="394" r:id="rId29"/>
    <p:sldId id="416" r:id="rId30"/>
    <p:sldId id="396" r:id="rId31"/>
    <p:sldId id="397" r:id="rId32"/>
    <p:sldId id="417"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6413"/>
    <a:srgbClr val="ED7D31"/>
    <a:srgbClr val="996633"/>
    <a:srgbClr val="3399FF"/>
    <a:srgbClr val="66CCFF"/>
    <a:srgbClr val="0099CC"/>
    <a:srgbClr val="33CCCC"/>
    <a:srgbClr val="00FFFF"/>
    <a:srgbClr val="66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7" autoAdjust="0"/>
    <p:restoredTop sz="76155" autoAdjust="0"/>
  </p:normalViewPr>
  <p:slideViewPr>
    <p:cSldViewPr>
      <p:cViewPr varScale="1">
        <p:scale>
          <a:sx n="63" d="100"/>
          <a:sy n="63" d="100"/>
        </p:scale>
        <p:origin x="432"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2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51203"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51204"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51205"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BF1D191D-E395-43F1-B6EE-56451E3971E5}" type="slidenum">
              <a:rPr lang="en-US"/>
              <a:pPr>
                <a:defRPr/>
              </a:pPr>
              <a:t>‹#›</a:t>
            </a:fld>
            <a:endParaRPr lang="en-US"/>
          </a:p>
        </p:txBody>
      </p:sp>
    </p:spTree>
    <p:extLst>
      <p:ext uri="{BB962C8B-B14F-4D97-AF65-F5344CB8AC3E}">
        <p14:creationId xmlns:p14="http://schemas.microsoft.com/office/powerpoint/2010/main" val="1136598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charset="0"/>
              </a:defRPr>
            </a:lvl1pPr>
          </a:lstStyle>
          <a:p>
            <a:pPr>
              <a:defRPr/>
            </a:pPr>
            <a:fld id="{31449A28-FA90-4C52-A3DF-E72227D420B5}" type="datetimeFigureOut">
              <a:rPr lang="en-US"/>
              <a:pPr>
                <a:defRPr/>
              </a:pPr>
              <a:t>1/8/2025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charset="0"/>
              </a:defRPr>
            </a:lvl1pPr>
          </a:lstStyle>
          <a:p>
            <a:pPr>
              <a:defRPr/>
            </a:pPr>
            <a:fld id="{FF7D5A31-3D7C-431A-9128-5276BA9B7AC0}" type="slidenum">
              <a:rPr lang="en-US"/>
              <a:pPr>
                <a:defRPr/>
              </a:pPr>
              <a:t>‹#›</a:t>
            </a:fld>
            <a:endParaRPr lang="en-US"/>
          </a:p>
        </p:txBody>
      </p:sp>
    </p:spTree>
    <p:extLst>
      <p:ext uri="{BB962C8B-B14F-4D97-AF65-F5344CB8AC3E}">
        <p14:creationId xmlns:p14="http://schemas.microsoft.com/office/powerpoint/2010/main" val="365924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iologicaldiversity.org/programs/international/index.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Biological diversity, often shortened to biodiversity, is the variation of life at all levels of biological organization, referring not only to the sum total of life forms across an area, but also to the range of differences between those forms. Biodiversity runs the gamut from the genetic diversity in a single population to the variety of ecosystems </a:t>
            </a:r>
            <a:r>
              <a:rPr lang="en-US" dirty="0">
                <a:hlinkClick r:id="rId3"/>
              </a:rPr>
              <a:t>across the globe</a:t>
            </a:r>
            <a:r>
              <a:rPr lang="en-US" dirty="0"/>
              <a:t>. </a:t>
            </a:r>
            <a:r>
              <a:rPr lang="en-US" i="1" dirty="0"/>
              <a:t>s on the earth, including the variability within and between species and within and between ecosystems.</a:t>
            </a:r>
          </a:p>
          <a:p>
            <a:endParaRPr lang="en-US" i="1" dirty="0"/>
          </a:p>
        </p:txBody>
      </p:sp>
      <p:sp>
        <p:nvSpPr>
          <p:cNvPr id="4" name="Slide Number Placeholder 3"/>
          <p:cNvSpPr>
            <a:spLocks noGrp="1"/>
          </p:cNvSpPr>
          <p:nvPr>
            <p:ph type="sldNum" sz="quarter" idx="10"/>
          </p:nvPr>
        </p:nvSpPr>
        <p:spPr/>
        <p:txBody>
          <a:bodyPr/>
          <a:lstStyle/>
          <a:p>
            <a:pPr>
              <a:defRPr/>
            </a:pPr>
            <a:fld id="{FF7D5A31-3D7C-431A-9128-5276BA9B7AC0}" type="slidenum">
              <a:rPr lang="en-US" smtClean="0"/>
              <a:pPr>
                <a:defRPr/>
              </a:pPr>
              <a:t>2</a:t>
            </a:fld>
            <a:endParaRPr lang="en-US" dirty="0"/>
          </a:p>
        </p:txBody>
      </p:sp>
    </p:spTree>
    <p:extLst>
      <p:ext uri="{BB962C8B-B14F-4D97-AF65-F5344CB8AC3E}">
        <p14:creationId xmlns:p14="http://schemas.microsoft.com/office/powerpoint/2010/main" val="64344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What groups could we say are monophyletic?  What did monophyletic mean?</a:t>
            </a:r>
          </a:p>
          <a:p>
            <a:r>
              <a:rPr lang="en-US" dirty="0"/>
              <a:t>The class </a:t>
            </a:r>
            <a:r>
              <a:rPr lang="en-US" dirty="0" err="1"/>
              <a:t>Amphibia</a:t>
            </a:r>
            <a:r>
              <a:rPr lang="en-US" dirty="0"/>
              <a:t> is monophyletic (there are not any living amphibians not included in this group)</a:t>
            </a:r>
          </a:p>
          <a:p>
            <a:r>
              <a:rPr lang="en-US" dirty="0"/>
              <a:t>What group have scientists classified that is really paraphyletic?  The order Reptilia (excludes birds)</a:t>
            </a:r>
          </a:p>
          <a:p>
            <a:r>
              <a:rPr lang="en-US" dirty="0"/>
              <a:t>Example of polyphyletic is the grouping of mammals and birds as </a:t>
            </a:r>
            <a:r>
              <a:rPr lang="en-US" dirty="0" err="1"/>
              <a:t>ectotherms</a:t>
            </a:r>
            <a:r>
              <a:rPr lang="en-US" dirty="0"/>
              <a:t>, lack a common ancestor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5650F6B5-6652-4C2D-B857-07FEC0B2A31D}" type="slidenum">
              <a:rPr lang="en-US" sz="1200">
                <a:solidFill>
                  <a:prstClr val="black"/>
                </a:solidFill>
              </a:rPr>
              <a:pPr/>
              <a:t>31</a:t>
            </a:fld>
            <a:endParaRPr lang="en-US" sz="1200">
              <a:solidFill>
                <a:prstClr val="black"/>
              </a:solidFill>
            </a:endParaRPr>
          </a:p>
        </p:txBody>
      </p:sp>
    </p:spTree>
    <p:extLst>
      <p:ext uri="{BB962C8B-B14F-4D97-AF65-F5344CB8AC3E}">
        <p14:creationId xmlns:p14="http://schemas.microsoft.com/office/powerpoint/2010/main" val="174005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What groups could we say are monophyletic?  What did monophyletic mean?</a:t>
            </a:r>
          </a:p>
          <a:p>
            <a:r>
              <a:rPr lang="en-US" dirty="0"/>
              <a:t>The class </a:t>
            </a:r>
            <a:r>
              <a:rPr lang="en-US" dirty="0" err="1"/>
              <a:t>Amphibia</a:t>
            </a:r>
            <a:r>
              <a:rPr lang="en-US" dirty="0"/>
              <a:t> is monophyletic (there are not any living amphibians not included in this group)</a:t>
            </a:r>
          </a:p>
          <a:p>
            <a:r>
              <a:rPr lang="en-US" dirty="0"/>
              <a:t>What group have scientists classified that is really paraphyletic?  The order Reptilia (excludes birds)</a:t>
            </a:r>
          </a:p>
          <a:p>
            <a:r>
              <a:rPr lang="en-US" dirty="0"/>
              <a:t>Example of polyphyletic is the grouping of mammals and birds as </a:t>
            </a:r>
            <a:r>
              <a:rPr lang="en-US" dirty="0" err="1"/>
              <a:t>ectotherms</a:t>
            </a:r>
            <a:r>
              <a:rPr lang="en-US" dirty="0"/>
              <a:t>, lack a common ancestor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5650F6B5-6652-4C2D-B857-07FEC0B2A31D}" type="slidenum">
              <a:rPr lang="en-US" sz="1200">
                <a:solidFill>
                  <a:prstClr val="black"/>
                </a:solidFill>
              </a:rPr>
              <a:pPr/>
              <a:t>32</a:t>
            </a:fld>
            <a:endParaRPr lang="en-US" sz="1200">
              <a:solidFill>
                <a:prstClr val="black"/>
              </a:solidFill>
            </a:endParaRPr>
          </a:p>
        </p:txBody>
      </p:sp>
    </p:spTree>
    <p:extLst>
      <p:ext uri="{BB962C8B-B14F-4D97-AF65-F5344CB8AC3E}">
        <p14:creationId xmlns:p14="http://schemas.microsoft.com/office/powerpoint/2010/main" val="285889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Estimated numbers of </a:t>
            </a:r>
            <a:r>
              <a:rPr lang="en-US" b="1" dirty="0" err="1"/>
              <a:t>Attwater's</a:t>
            </a:r>
            <a:r>
              <a:rPr lang="en-US" b="1" dirty="0"/>
              <a:t> prairie chickens (APC) throughout their range, 1937-97 (Peterson, 1996; FWS, unpublished data).</a:t>
            </a:r>
          </a:p>
          <a:p>
            <a:endParaRPr lang="en-US" dirty="0"/>
          </a:p>
        </p:txBody>
      </p:sp>
      <p:sp>
        <p:nvSpPr>
          <p:cNvPr id="4" name="Slide Number Placeholder 3"/>
          <p:cNvSpPr>
            <a:spLocks noGrp="1"/>
          </p:cNvSpPr>
          <p:nvPr>
            <p:ph type="sldNum" sz="quarter" idx="5"/>
          </p:nvPr>
        </p:nvSpPr>
        <p:spPr/>
        <p:txBody>
          <a:bodyPr/>
          <a:lstStyle/>
          <a:p>
            <a:pPr>
              <a:defRPr/>
            </a:pPr>
            <a:fld id="{FF7D5A31-3D7C-431A-9128-5276BA9B7AC0}" type="slidenum">
              <a:rPr lang="en-US" smtClean="0"/>
              <a:pPr>
                <a:defRPr/>
              </a:pPr>
              <a:t>3</a:t>
            </a:fld>
            <a:endParaRPr lang="en-US"/>
          </a:p>
        </p:txBody>
      </p:sp>
    </p:spTree>
    <p:extLst>
      <p:ext uri="{BB962C8B-B14F-4D97-AF65-F5344CB8AC3E}">
        <p14:creationId xmlns:p14="http://schemas.microsoft.com/office/powerpoint/2010/main" val="51653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Assessing how </a:t>
            </a:r>
          </a:p>
        </p:txBody>
      </p:sp>
      <p:sp>
        <p:nvSpPr>
          <p:cNvPr id="4" name="Slide Number Placeholder 3"/>
          <p:cNvSpPr>
            <a:spLocks noGrp="1"/>
          </p:cNvSpPr>
          <p:nvPr>
            <p:ph type="sldNum" sz="quarter" idx="10"/>
          </p:nvPr>
        </p:nvSpPr>
        <p:spPr/>
        <p:txBody>
          <a:bodyPr/>
          <a:lstStyle/>
          <a:p>
            <a:pPr>
              <a:defRPr/>
            </a:pPr>
            <a:fld id="{FF7D5A31-3D7C-431A-9128-5276BA9B7AC0}" type="slidenum">
              <a:rPr lang="en-US" smtClean="0"/>
              <a:pPr>
                <a:defRPr/>
              </a:pPr>
              <a:t>6</a:t>
            </a:fld>
            <a:endParaRPr lang="en-US"/>
          </a:p>
        </p:txBody>
      </p:sp>
    </p:spTree>
    <p:extLst>
      <p:ext uri="{BB962C8B-B14F-4D97-AF65-F5344CB8AC3E}">
        <p14:creationId xmlns:p14="http://schemas.microsoft.com/office/powerpoint/2010/main" val="3321296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Assessing how </a:t>
            </a:r>
          </a:p>
        </p:txBody>
      </p:sp>
      <p:sp>
        <p:nvSpPr>
          <p:cNvPr id="4" name="Slide Number Placeholder 3"/>
          <p:cNvSpPr>
            <a:spLocks noGrp="1"/>
          </p:cNvSpPr>
          <p:nvPr>
            <p:ph type="sldNum" sz="quarter" idx="10"/>
          </p:nvPr>
        </p:nvSpPr>
        <p:spPr/>
        <p:txBody>
          <a:bodyPr/>
          <a:lstStyle/>
          <a:p>
            <a:pPr>
              <a:defRPr/>
            </a:pPr>
            <a:fld id="{FF7D5A31-3D7C-431A-9128-5276BA9B7AC0}" type="slidenum">
              <a:rPr lang="en-US" smtClean="0"/>
              <a:pPr>
                <a:defRPr/>
              </a:pPr>
              <a:t>7</a:t>
            </a:fld>
            <a:endParaRPr lang="en-US"/>
          </a:p>
        </p:txBody>
      </p:sp>
    </p:spTree>
    <p:extLst>
      <p:ext uri="{BB962C8B-B14F-4D97-AF65-F5344CB8AC3E}">
        <p14:creationId xmlns:p14="http://schemas.microsoft.com/office/powerpoint/2010/main" val="4040559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4294967295"/>
          </p:nvPr>
        </p:nvSpPr>
        <p:spPr bwMode="auto">
          <a:xfrm>
            <a:off x="3970134" y="8829675"/>
            <a:ext cx="303864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8" rIns="93175" bIns="46588"/>
          <a:lstStyle>
            <a:lvl1pPr>
              <a:defRPr sz="2400">
                <a:solidFill>
                  <a:schemeClr val="tx1"/>
                </a:solidFill>
                <a:latin typeface="Times New Roman" pitchFamily="18" charset="0"/>
              </a:defRPr>
            </a:lvl1pPr>
            <a:lvl2pPr marL="748814" indent="-288005">
              <a:defRPr sz="2400">
                <a:solidFill>
                  <a:schemeClr val="tx1"/>
                </a:solidFill>
                <a:latin typeface="Times New Roman" pitchFamily="18" charset="0"/>
              </a:defRPr>
            </a:lvl2pPr>
            <a:lvl3pPr marL="1152021" indent="-230404">
              <a:defRPr sz="2400">
                <a:solidFill>
                  <a:schemeClr val="tx1"/>
                </a:solidFill>
                <a:latin typeface="Times New Roman" pitchFamily="18" charset="0"/>
              </a:defRPr>
            </a:lvl3pPr>
            <a:lvl4pPr marL="1612830" indent="-230404">
              <a:defRPr sz="2400">
                <a:solidFill>
                  <a:schemeClr val="tx1"/>
                </a:solidFill>
                <a:latin typeface="Times New Roman" pitchFamily="18" charset="0"/>
              </a:defRPr>
            </a:lvl4pPr>
            <a:lvl5pPr marL="2073639" indent="-230404">
              <a:defRPr sz="2400">
                <a:solidFill>
                  <a:schemeClr val="tx1"/>
                </a:solidFill>
                <a:latin typeface="Times New Roman" pitchFamily="18" charset="0"/>
              </a:defRPr>
            </a:lvl5pPr>
            <a:lvl6pPr marL="2534448" indent="-230404" eaLnBrk="0" fontAlgn="base" hangingPunct="0">
              <a:spcBef>
                <a:spcPct val="0"/>
              </a:spcBef>
              <a:spcAft>
                <a:spcPct val="0"/>
              </a:spcAft>
              <a:defRPr sz="2400">
                <a:solidFill>
                  <a:schemeClr val="tx1"/>
                </a:solidFill>
                <a:latin typeface="Times New Roman" pitchFamily="18" charset="0"/>
              </a:defRPr>
            </a:lvl6pPr>
            <a:lvl7pPr marL="2995256" indent="-230404" eaLnBrk="0" fontAlgn="base" hangingPunct="0">
              <a:spcBef>
                <a:spcPct val="0"/>
              </a:spcBef>
              <a:spcAft>
                <a:spcPct val="0"/>
              </a:spcAft>
              <a:defRPr sz="2400">
                <a:solidFill>
                  <a:schemeClr val="tx1"/>
                </a:solidFill>
                <a:latin typeface="Times New Roman" pitchFamily="18" charset="0"/>
              </a:defRPr>
            </a:lvl7pPr>
            <a:lvl8pPr marL="3456065" indent="-230404" eaLnBrk="0" fontAlgn="base" hangingPunct="0">
              <a:spcBef>
                <a:spcPct val="0"/>
              </a:spcBef>
              <a:spcAft>
                <a:spcPct val="0"/>
              </a:spcAft>
              <a:defRPr sz="2400">
                <a:solidFill>
                  <a:schemeClr val="tx1"/>
                </a:solidFill>
                <a:latin typeface="Times New Roman" pitchFamily="18" charset="0"/>
              </a:defRPr>
            </a:lvl8pPr>
            <a:lvl9pPr marL="3916873" indent="-230404" eaLnBrk="0" fontAlgn="base" hangingPunct="0">
              <a:spcBef>
                <a:spcPct val="0"/>
              </a:spcBef>
              <a:spcAft>
                <a:spcPct val="0"/>
              </a:spcAft>
              <a:defRPr sz="2400">
                <a:solidFill>
                  <a:schemeClr val="tx1"/>
                </a:solidFill>
                <a:latin typeface="Times New Roman" pitchFamily="18" charset="0"/>
              </a:defRPr>
            </a:lvl9pPr>
          </a:lstStyle>
          <a:p>
            <a:fld id="{EAEB7B99-A0D7-40C9-B92E-94BC8CF3FE0B}" type="slidenum">
              <a:rPr lang="en-US"/>
              <a:pPr/>
              <a:t>20</a:t>
            </a:fld>
            <a:endParaRPr lang="en-US"/>
          </a:p>
        </p:txBody>
      </p:sp>
      <p:sp>
        <p:nvSpPr>
          <p:cNvPr id="78851" name="Rectangle 1026"/>
          <p:cNvSpPr>
            <a:spLocks noGrp="1" noRot="1" noChangeAspect="1" noChangeArrowheads="1" noTextEdit="1"/>
          </p:cNvSpPr>
          <p:nvPr>
            <p:ph type="sldImg"/>
          </p:nvPr>
        </p:nvSpPr>
        <p:spPr>
          <a:xfrm>
            <a:off x="407988" y="698500"/>
            <a:ext cx="6196012" cy="3486150"/>
          </a:xfrm>
          <a:ln/>
        </p:spPr>
      </p:sp>
      <p:sp>
        <p:nvSpPr>
          <p:cNvPr id="78852" name="Rectangle 1027"/>
          <p:cNvSpPr>
            <a:spLocks noGrp="1" noChangeArrowheads="1"/>
          </p:cNvSpPr>
          <p:nvPr>
            <p:ph type="body" idx="1"/>
          </p:nvPr>
        </p:nvSpPr>
        <p:spPr>
          <a:xfrm>
            <a:off x="933105" y="4416425"/>
            <a:ext cx="5144193"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2" rIns="93161" bIns="46582"/>
          <a:lstStyle/>
          <a:p>
            <a:pPr eaLnBrk="1" hangingPunct="1"/>
            <a:r>
              <a:rPr lang="el-GR" b="1" dirty="0">
                <a:solidFill>
                  <a:srgbClr val="231A06"/>
                </a:solidFill>
                <a:cs typeface="Arial" charset="0"/>
              </a:rPr>
              <a:t>Figure 23.1: The principal categories used in classification</a:t>
            </a:r>
            <a:r>
              <a:rPr lang="en-US" b="1" dirty="0">
                <a:solidFill>
                  <a:srgbClr val="231A06"/>
                </a:solidFill>
                <a:cs typeface="Arial" charset="0"/>
              </a:rPr>
              <a:t>.</a:t>
            </a:r>
            <a:r>
              <a:rPr lang="el-GR" b="1" dirty="0">
                <a:solidFill>
                  <a:srgbClr val="231A06"/>
                </a:solidFill>
                <a:cs typeface="Arial" charset="0"/>
              </a:rPr>
              <a:t> </a:t>
            </a:r>
            <a:endParaRPr lang="en-US" b="1" dirty="0">
              <a:solidFill>
                <a:srgbClr val="231A06"/>
              </a:solidFill>
              <a:cs typeface="Arial" charset="0"/>
            </a:endParaRPr>
          </a:p>
          <a:p>
            <a:pPr eaLnBrk="1" hangingPunct="1"/>
            <a:r>
              <a:rPr lang="el-GR" dirty="0">
                <a:solidFill>
                  <a:srgbClr val="231A06"/>
                </a:solidFill>
                <a:cs typeface="Arial" charset="0"/>
              </a:rPr>
              <a:t>The domestic cat (</a:t>
            </a:r>
            <a:r>
              <a:rPr lang="el-GR" i="1" dirty="0">
                <a:solidFill>
                  <a:srgbClr val="231A06"/>
                </a:solidFill>
                <a:cs typeface="Arial" charset="0"/>
              </a:rPr>
              <a:t>Felis catus</a:t>
            </a:r>
            <a:r>
              <a:rPr lang="el-GR" dirty="0">
                <a:solidFill>
                  <a:srgbClr val="231A06"/>
                </a:solidFill>
                <a:cs typeface="Arial" charset="0"/>
              </a:rPr>
              <a:t>) is classified here to illustrate the hierarchical organization of our taxonomic system. Each level is more inclusive than the one below it, meaning that it includes more groups of organisms.</a:t>
            </a:r>
          </a:p>
        </p:txBody>
      </p:sp>
    </p:spTree>
    <p:extLst>
      <p:ext uri="{BB962C8B-B14F-4D97-AF65-F5344CB8AC3E}">
        <p14:creationId xmlns:p14="http://schemas.microsoft.com/office/powerpoint/2010/main" val="10618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7D5A31-3D7C-431A-9128-5276BA9B7AC0}" type="slidenum">
              <a:rPr lang="en-US" smtClean="0"/>
              <a:pPr>
                <a:defRPr/>
              </a:pPr>
              <a:t>21</a:t>
            </a:fld>
            <a:endParaRPr lang="en-US" dirty="0"/>
          </a:p>
        </p:txBody>
      </p:sp>
    </p:spTree>
    <p:extLst>
      <p:ext uri="{BB962C8B-B14F-4D97-AF65-F5344CB8AC3E}">
        <p14:creationId xmlns:p14="http://schemas.microsoft.com/office/powerpoint/2010/main" val="154020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Cladograms are tests of hypotheses about evolutionary relationships</a:t>
            </a:r>
          </a:p>
          <a:p>
            <a:pPr eaLnBrk="1" hangingPunct="1"/>
            <a:r>
              <a:rPr lang="en-US" dirty="0"/>
              <a:t>Depict sequence of changes from primitive to derived</a:t>
            </a:r>
          </a:p>
          <a:p>
            <a:pPr eaLnBrk="1" hangingPunct="1"/>
            <a:endParaRPr lang="en-US" dirty="0"/>
          </a:p>
          <a:p>
            <a:pPr eaLnBrk="1" hangingPunct="1"/>
            <a:r>
              <a:rPr lang="en-US" dirty="0"/>
              <a:t>Stem – horizontal line</a:t>
            </a:r>
          </a:p>
          <a:p>
            <a:pPr eaLnBrk="1" hangingPunct="1"/>
            <a:r>
              <a:rPr lang="en-US" dirty="0"/>
              <a:t>Node – vertical line</a:t>
            </a:r>
          </a:p>
          <a:p>
            <a:pPr eaLnBrk="1" hangingPunct="1"/>
            <a:r>
              <a:rPr lang="en-US" dirty="0"/>
              <a:t>Sister taxa – branches that originate at the same node share a common ancestor</a:t>
            </a:r>
          </a:p>
          <a:p>
            <a:pPr eaLnBrk="1" hangingPunct="1"/>
            <a:r>
              <a:rPr lang="en-US" dirty="0"/>
              <a:t>Outgroups are lineages outside the clade of interest (used as a control)</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905E822F-BE3C-4E32-8801-8E6319D83F2E}" type="slidenum">
              <a:rPr lang="en-US" sz="1200">
                <a:solidFill>
                  <a:prstClr val="black"/>
                </a:solidFill>
              </a:rPr>
              <a:pPr/>
              <a:t>23</a:t>
            </a:fld>
            <a:endParaRPr lang="en-US" sz="1200" dirty="0">
              <a:solidFill>
                <a:prstClr val="black"/>
              </a:solidFill>
            </a:endParaRPr>
          </a:p>
        </p:txBody>
      </p:sp>
    </p:spTree>
    <p:extLst>
      <p:ext uri="{BB962C8B-B14F-4D97-AF65-F5344CB8AC3E}">
        <p14:creationId xmlns:p14="http://schemas.microsoft.com/office/powerpoint/2010/main" val="293527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Cladograms are tests of hypotheses about evolutionary relationships</a:t>
            </a:r>
          </a:p>
          <a:p>
            <a:pPr eaLnBrk="1" hangingPunct="1"/>
            <a:r>
              <a:rPr lang="en-US" dirty="0"/>
              <a:t>Depict sequence of changes from primitive to derived</a:t>
            </a:r>
          </a:p>
          <a:p>
            <a:pPr eaLnBrk="1" hangingPunct="1"/>
            <a:endParaRPr lang="en-US" dirty="0"/>
          </a:p>
          <a:p>
            <a:pPr eaLnBrk="1" hangingPunct="1"/>
            <a:r>
              <a:rPr lang="en-US" dirty="0"/>
              <a:t>Stem – horizontal line</a:t>
            </a:r>
          </a:p>
          <a:p>
            <a:pPr eaLnBrk="1" hangingPunct="1"/>
            <a:r>
              <a:rPr lang="en-US" dirty="0"/>
              <a:t>Node – vertical line</a:t>
            </a:r>
          </a:p>
          <a:p>
            <a:pPr eaLnBrk="1" hangingPunct="1"/>
            <a:r>
              <a:rPr lang="en-US" dirty="0"/>
              <a:t>Sister taxa – branches that originate at the same node share a common ancestor</a:t>
            </a:r>
          </a:p>
          <a:p>
            <a:pPr eaLnBrk="1" hangingPunct="1"/>
            <a:r>
              <a:rPr lang="en-US" dirty="0"/>
              <a:t>Outgroups are lineages outside the clade of interest (used as a control)</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905E822F-BE3C-4E32-8801-8E6319D83F2E}" type="slidenum">
              <a:rPr lang="en-US" sz="1200">
                <a:solidFill>
                  <a:prstClr val="black"/>
                </a:solidFill>
              </a:rPr>
              <a:pPr/>
              <a:t>25</a:t>
            </a:fld>
            <a:endParaRPr lang="en-US" sz="1200" dirty="0">
              <a:solidFill>
                <a:prstClr val="black"/>
              </a:solidFill>
            </a:endParaRPr>
          </a:p>
        </p:txBody>
      </p:sp>
    </p:spTree>
    <p:extLst>
      <p:ext uri="{BB962C8B-B14F-4D97-AF65-F5344CB8AC3E}">
        <p14:creationId xmlns:p14="http://schemas.microsoft.com/office/powerpoint/2010/main" val="387624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Refer to the groups that we artificially create</a:t>
            </a:r>
          </a:p>
          <a:p>
            <a:endParaRPr lang="en-US" dirty="0"/>
          </a:p>
          <a:p>
            <a:r>
              <a:rPr lang="en-US" dirty="0"/>
              <a:t>Monophyletic: </a:t>
            </a:r>
            <a:r>
              <a:rPr lang="en-US" dirty="0" err="1"/>
              <a:t>pylogeny</a:t>
            </a:r>
            <a:r>
              <a:rPr lang="en-US" dirty="0"/>
              <a:t> where all members of a clade descend from a single ancestor</a:t>
            </a:r>
          </a:p>
          <a:p>
            <a:r>
              <a:rPr lang="en-US" dirty="0"/>
              <a:t>Paraphyletic: Clade that excludes some descendants of a particular ancestor (</a:t>
            </a:r>
            <a:r>
              <a:rPr lang="en-US" dirty="0" err="1"/>
              <a:t>excample</a:t>
            </a:r>
            <a:r>
              <a:rPr lang="en-US" dirty="0"/>
              <a:t>: birds)</a:t>
            </a:r>
          </a:p>
          <a:p>
            <a:r>
              <a:rPr lang="en-US" dirty="0"/>
              <a:t>Polyphyletic: clade whose members derived from multiple ancestors (lacks a common ancestor)</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C286673C-2A5B-4B74-943E-83D028C59313}" type="slidenum">
              <a:rPr lang="en-US" sz="1200">
                <a:solidFill>
                  <a:prstClr val="black"/>
                </a:solidFill>
              </a:rPr>
              <a:pPr/>
              <a:t>30</a:t>
            </a:fld>
            <a:endParaRPr lang="en-US" sz="1200">
              <a:solidFill>
                <a:prstClr val="black"/>
              </a:solidFill>
            </a:endParaRPr>
          </a:p>
        </p:txBody>
      </p:sp>
    </p:spTree>
    <p:extLst>
      <p:ext uri="{BB962C8B-B14F-4D97-AF65-F5344CB8AC3E}">
        <p14:creationId xmlns:p14="http://schemas.microsoft.com/office/powerpoint/2010/main" val="128584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CDEA11-7765-4B1E-8CD3-764586269692}" type="slidenum">
              <a:rPr lang="en-US" smtClean="0"/>
              <a:pPr>
                <a:defRPr/>
              </a:pPr>
              <a:t>‹#›</a:t>
            </a:fld>
            <a:endParaRPr lang="en-US"/>
          </a:p>
        </p:txBody>
      </p:sp>
    </p:spTree>
    <p:extLst>
      <p:ext uri="{BB962C8B-B14F-4D97-AF65-F5344CB8AC3E}">
        <p14:creationId xmlns:p14="http://schemas.microsoft.com/office/powerpoint/2010/main" val="281772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92049FB-5EBD-49A7-8A15-BF6797ECE637}" type="slidenum">
              <a:rPr lang="en-US" smtClean="0"/>
              <a:pPr>
                <a:defRPr/>
              </a:pPr>
              <a:t>‹#›</a:t>
            </a:fld>
            <a:endParaRPr lang="en-US"/>
          </a:p>
        </p:txBody>
      </p:sp>
    </p:spTree>
    <p:extLst>
      <p:ext uri="{BB962C8B-B14F-4D97-AF65-F5344CB8AC3E}">
        <p14:creationId xmlns:p14="http://schemas.microsoft.com/office/powerpoint/2010/main" val="156627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373F31-D5CF-47CB-90B6-3D97EBB97438}" type="slidenum">
              <a:rPr lang="en-US" smtClean="0"/>
              <a:pPr>
                <a:defRPr/>
              </a:pPr>
              <a:t>‹#›</a:t>
            </a:fld>
            <a:endParaRPr lang="en-US"/>
          </a:p>
        </p:txBody>
      </p:sp>
    </p:spTree>
    <p:extLst>
      <p:ext uri="{BB962C8B-B14F-4D97-AF65-F5344CB8AC3E}">
        <p14:creationId xmlns:p14="http://schemas.microsoft.com/office/powerpoint/2010/main" val="912040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9C0306-0FAD-4050-9A1B-1AAA2F332298}" type="slidenum">
              <a:rPr lang="en-US" smtClean="0"/>
              <a:pPr>
                <a:defRPr/>
              </a:pPr>
              <a:t>‹#›</a:t>
            </a:fld>
            <a:endParaRPr lang="en-US"/>
          </a:p>
        </p:txBody>
      </p:sp>
    </p:spTree>
    <p:extLst>
      <p:ext uri="{BB962C8B-B14F-4D97-AF65-F5344CB8AC3E}">
        <p14:creationId xmlns:p14="http://schemas.microsoft.com/office/powerpoint/2010/main" val="254937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5E4E444-AFAC-4EED-84F8-7F9FEC1040D9}" type="slidenum">
              <a:rPr lang="en-US" smtClean="0"/>
              <a:pPr>
                <a:defRPr/>
              </a:pPr>
              <a:t>‹#›</a:t>
            </a:fld>
            <a:endParaRPr lang="en-US"/>
          </a:p>
        </p:txBody>
      </p:sp>
    </p:spTree>
    <p:extLst>
      <p:ext uri="{BB962C8B-B14F-4D97-AF65-F5344CB8AC3E}">
        <p14:creationId xmlns:p14="http://schemas.microsoft.com/office/powerpoint/2010/main" val="672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55666D-CB2D-4F73-8877-6FFFE4515F29}" type="slidenum">
              <a:rPr lang="en-US" smtClean="0"/>
              <a:pPr>
                <a:defRPr/>
              </a:pPr>
              <a:t>‹#›</a:t>
            </a:fld>
            <a:endParaRPr lang="en-US"/>
          </a:p>
        </p:txBody>
      </p:sp>
    </p:spTree>
    <p:extLst>
      <p:ext uri="{BB962C8B-B14F-4D97-AF65-F5344CB8AC3E}">
        <p14:creationId xmlns:p14="http://schemas.microsoft.com/office/powerpoint/2010/main" val="285308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62447E9-53C5-477D-91E2-327443034EBC}" type="slidenum">
              <a:rPr lang="en-US" smtClean="0"/>
              <a:pPr>
                <a:defRPr/>
              </a:pPr>
              <a:t>‹#›</a:t>
            </a:fld>
            <a:endParaRPr lang="en-US"/>
          </a:p>
        </p:txBody>
      </p:sp>
    </p:spTree>
    <p:extLst>
      <p:ext uri="{BB962C8B-B14F-4D97-AF65-F5344CB8AC3E}">
        <p14:creationId xmlns:p14="http://schemas.microsoft.com/office/powerpoint/2010/main" val="90474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494066A-55E2-43ED-8D97-4A046F042D66}" type="slidenum">
              <a:rPr lang="en-US" smtClean="0"/>
              <a:pPr>
                <a:defRPr/>
              </a:pPr>
              <a:t>‹#›</a:t>
            </a:fld>
            <a:endParaRPr lang="en-US"/>
          </a:p>
        </p:txBody>
      </p:sp>
    </p:spTree>
    <p:extLst>
      <p:ext uri="{BB962C8B-B14F-4D97-AF65-F5344CB8AC3E}">
        <p14:creationId xmlns:p14="http://schemas.microsoft.com/office/powerpoint/2010/main" val="2691382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57AFEBD-EF8F-4DD7-A195-1D1CAAB1E819}" type="slidenum">
              <a:rPr lang="en-US" smtClean="0"/>
              <a:pPr>
                <a:defRPr/>
              </a:pPr>
              <a:t>‹#›</a:t>
            </a:fld>
            <a:endParaRPr lang="en-US"/>
          </a:p>
        </p:txBody>
      </p:sp>
    </p:spTree>
    <p:extLst>
      <p:ext uri="{BB962C8B-B14F-4D97-AF65-F5344CB8AC3E}">
        <p14:creationId xmlns:p14="http://schemas.microsoft.com/office/powerpoint/2010/main" val="380824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F3746CB-AE9C-4718-AEE4-C6C88A05D731}" type="slidenum">
              <a:rPr lang="en-US" smtClean="0"/>
              <a:pPr>
                <a:defRPr/>
              </a:pPr>
              <a:t>‹#›</a:t>
            </a:fld>
            <a:endParaRPr lang="en-US"/>
          </a:p>
        </p:txBody>
      </p:sp>
    </p:spTree>
    <p:extLst>
      <p:ext uri="{BB962C8B-B14F-4D97-AF65-F5344CB8AC3E}">
        <p14:creationId xmlns:p14="http://schemas.microsoft.com/office/powerpoint/2010/main" val="881303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3C56A8-971D-461D-AF64-5BE0641BE9D5}" type="slidenum">
              <a:rPr lang="en-US" smtClean="0"/>
              <a:pPr>
                <a:defRPr/>
              </a:pPr>
              <a:t>‹#›</a:t>
            </a:fld>
            <a:endParaRPr lang="en-US"/>
          </a:p>
        </p:txBody>
      </p:sp>
    </p:spTree>
    <p:extLst>
      <p:ext uri="{BB962C8B-B14F-4D97-AF65-F5344CB8AC3E}">
        <p14:creationId xmlns:p14="http://schemas.microsoft.com/office/powerpoint/2010/main" val="175552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956984A-F91F-4DD4-ABB7-3D3C1A1D98B3}" type="slidenum">
              <a:rPr lang="en-US" smtClean="0"/>
              <a:pPr>
                <a:defRPr/>
              </a:pPr>
              <a:t>‹#›</a:t>
            </a:fld>
            <a:endParaRPr lang="en-US"/>
          </a:p>
        </p:txBody>
      </p:sp>
    </p:spTree>
    <p:extLst>
      <p:ext uri="{BB962C8B-B14F-4D97-AF65-F5344CB8AC3E}">
        <p14:creationId xmlns:p14="http://schemas.microsoft.com/office/powerpoint/2010/main" val="15525789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8.gif"/><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www.youtube.com/watch?v=mRrIITcUeBM&amp;feature=player_embedded" TargetMode="Externa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103564" y="104776"/>
            <a:ext cx="4135437" cy="809625"/>
          </a:xfrm>
        </p:spPr>
        <p:txBody>
          <a:bodyPr/>
          <a:lstStyle/>
          <a:p>
            <a:r>
              <a:rPr lang="en-US" sz="3000" b="1" dirty="0"/>
              <a:t>Dr. Brian G. Gall</a:t>
            </a:r>
          </a:p>
        </p:txBody>
      </p:sp>
      <p:pic>
        <p:nvPicPr>
          <p:cNvPr id="2051" name="Picture 4"/>
          <p:cNvPicPr>
            <a:picLocks noChangeAspect="1" noChangeArrowheads="1"/>
          </p:cNvPicPr>
          <p:nvPr/>
        </p:nvPicPr>
        <p:blipFill>
          <a:blip r:embed="rId2">
            <a:extLst>
              <a:ext uri="{28A0092B-C50C-407E-A947-70E740481C1C}">
                <a14:useLocalDpi xmlns:a14="http://schemas.microsoft.com/office/drawing/2010/main" val="0"/>
              </a:ext>
            </a:extLst>
          </a:blip>
          <a:srcRect l="6232"/>
          <a:stretch>
            <a:fillRect/>
          </a:stretch>
        </p:blipFill>
        <p:spPr bwMode="auto">
          <a:xfrm>
            <a:off x="4800601" y="984250"/>
            <a:ext cx="20097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5"/>
          <p:cNvPicPr>
            <a:picLocks noChangeAspect="1" noChangeArrowheads="1"/>
          </p:cNvPicPr>
          <p:nvPr/>
        </p:nvPicPr>
        <p:blipFill>
          <a:blip r:embed="rId3">
            <a:extLst>
              <a:ext uri="{28A0092B-C50C-407E-A947-70E740481C1C}">
                <a14:useLocalDpi xmlns:a14="http://schemas.microsoft.com/office/drawing/2010/main" val="0"/>
              </a:ext>
            </a:extLst>
          </a:blip>
          <a:srcRect l="9802" r="3912"/>
          <a:stretch>
            <a:fillRect/>
          </a:stretch>
        </p:blipFill>
        <p:spPr bwMode="auto">
          <a:xfrm>
            <a:off x="3802063" y="3841750"/>
            <a:ext cx="347980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4" y="4325938"/>
            <a:ext cx="3386137"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41750"/>
            <a:ext cx="2281238"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5900" y="2566989"/>
            <a:ext cx="283210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3"/>
          <p:cNvPicPr>
            <a:picLocks noChangeAspect="1" noChangeArrowheads="1"/>
          </p:cNvPicPr>
          <p:nvPr/>
        </p:nvPicPr>
        <p:blipFill>
          <a:blip r:embed="rId7">
            <a:extLst>
              <a:ext uri="{28A0092B-C50C-407E-A947-70E740481C1C}">
                <a14:useLocalDpi xmlns:a14="http://schemas.microsoft.com/office/drawing/2010/main" val="0"/>
              </a:ext>
            </a:extLst>
          </a:blip>
          <a:srcRect t="11266"/>
          <a:stretch>
            <a:fillRect/>
          </a:stretch>
        </p:blipFill>
        <p:spPr bwMode="auto">
          <a:xfrm>
            <a:off x="6794500" y="4763"/>
            <a:ext cx="38735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0350" y="2566989"/>
            <a:ext cx="14160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2" descr="G:\My Pictures\Hellbender\Niangua\Hellbender_008.JPG"/>
          <p:cNvPicPr>
            <a:picLocks noChangeAspect="1" noChangeArrowheads="1"/>
          </p:cNvPicPr>
          <p:nvPr/>
        </p:nvPicPr>
        <p:blipFill>
          <a:blip r:embed="rId9">
            <a:extLst>
              <a:ext uri="{28A0092B-C50C-407E-A947-70E740481C1C}">
                <a14:useLocalDpi xmlns:a14="http://schemas.microsoft.com/office/drawing/2010/main" val="0"/>
              </a:ext>
            </a:extLst>
          </a:blip>
          <a:srcRect l="6158" r="4578"/>
          <a:stretch>
            <a:fillRect/>
          </a:stretch>
        </p:blipFill>
        <p:spPr bwMode="auto">
          <a:xfrm>
            <a:off x="1524001" y="2438400"/>
            <a:ext cx="16795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5"/>
          <p:cNvPicPr>
            <a:picLocks noChangeAspect="1" noChangeArrowheads="1"/>
          </p:cNvPicPr>
          <p:nvPr/>
        </p:nvPicPr>
        <p:blipFill>
          <a:blip r:embed="rId10">
            <a:extLst>
              <a:ext uri="{28A0092B-C50C-407E-A947-70E740481C1C}">
                <a14:useLocalDpi xmlns:a14="http://schemas.microsoft.com/office/drawing/2010/main" val="0"/>
              </a:ext>
            </a:extLst>
          </a:blip>
          <a:srcRect r="21854"/>
          <a:stretch>
            <a:fillRect/>
          </a:stretch>
        </p:blipFill>
        <p:spPr bwMode="auto">
          <a:xfrm>
            <a:off x="3203576" y="2449514"/>
            <a:ext cx="1687513"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8288" y="-31750"/>
            <a:ext cx="1966912"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2"/>
          <p:cNvPicPr>
            <a:picLocks noChangeAspect="1" noChangeArrowheads="1"/>
          </p:cNvPicPr>
          <p:nvPr/>
        </p:nvPicPr>
        <p:blipFill>
          <a:blip r:embed="rId12">
            <a:extLst>
              <a:ext uri="{28A0092B-C50C-407E-A947-70E740481C1C}">
                <a14:useLocalDpi xmlns:a14="http://schemas.microsoft.com/office/drawing/2010/main" val="0"/>
              </a:ext>
            </a:extLst>
          </a:blip>
          <a:srcRect l="10400" r="6044"/>
          <a:stretch>
            <a:fillRect/>
          </a:stretch>
        </p:blipFill>
        <p:spPr bwMode="auto">
          <a:xfrm>
            <a:off x="3505200" y="984250"/>
            <a:ext cx="138588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E:\My Pictures\Utah\Oregon\2009_03_11\IMG_089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959390"/>
            <a:ext cx="5921137" cy="49842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l="1084"/>
          <a:stretch/>
        </p:blipFill>
        <p:spPr bwMode="auto">
          <a:xfrm flipH="1">
            <a:off x="5355782" y="1131023"/>
            <a:ext cx="7162801" cy="478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46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estern meadowlar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3" b="4071"/>
          <a:stretch/>
        </p:blipFill>
        <p:spPr bwMode="auto">
          <a:xfrm>
            <a:off x="2743201" y="-10335"/>
            <a:ext cx="3343713" cy="3478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c2.pbase.com/u42/tmurray74/upload/27341017.CRW_7115_RJ.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86914" y="0"/>
            <a:ext cx="4581087" cy="345042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My Pictures\Utah\Oregon\2009_03_11\IMG_089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863" y="3496677"/>
            <a:ext cx="4048125" cy="340757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l.yimg.com/g/images/spaceou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1957388"/>
            <a:ext cx="613410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l.yimg.com/g/images/spaceou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1975" y="-1804988"/>
            <a:ext cx="613410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6">
            <a:extLst>
              <a:ext uri="{28A0092B-C50C-407E-A947-70E740481C1C}">
                <a14:useLocalDpi xmlns:a14="http://schemas.microsoft.com/office/drawing/2010/main" val="0"/>
              </a:ext>
            </a:extLst>
          </a:blip>
          <a:srcRect l="1084"/>
          <a:stretch/>
        </p:blipFill>
        <p:spPr bwMode="auto">
          <a:xfrm flipH="1">
            <a:off x="4222988" y="3496676"/>
            <a:ext cx="5095875" cy="340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22988" y="35913"/>
            <a:ext cx="2055050" cy="400110"/>
          </a:xfrm>
          <a:prstGeom prst="rect">
            <a:avLst/>
          </a:prstGeom>
        </p:spPr>
        <p:txBody>
          <a:bodyPr wrap="none">
            <a:spAutoFit/>
          </a:bodyPr>
          <a:lstStyle/>
          <a:p>
            <a:r>
              <a:rPr lang="en-US" sz="2000" i="1" dirty="0" err="1">
                <a:solidFill>
                  <a:schemeClr val="bg1"/>
                </a:solidFill>
              </a:rPr>
              <a:t>Sturnella</a:t>
            </a:r>
            <a:r>
              <a:rPr lang="en-US" sz="2000" i="1" dirty="0">
                <a:solidFill>
                  <a:schemeClr val="bg1"/>
                </a:solidFill>
              </a:rPr>
              <a:t> </a:t>
            </a:r>
            <a:r>
              <a:rPr lang="en-US" sz="2000" i="1" dirty="0" err="1">
                <a:solidFill>
                  <a:schemeClr val="bg1"/>
                </a:solidFill>
              </a:rPr>
              <a:t>neglecta</a:t>
            </a:r>
            <a:endParaRPr lang="en-US" sz="2000" i="1" dirty="0">
              <a:solidFill>
                <a:schemeClr val="bg1"/>
              </a:solidFill>
            </a:endParaRPr>
          </a:p>
        </p:txBody>
      </p:sp>
      <p:sp>
        <p:nvSpPr>
          <p:cNvPr id="3" name="Rectangle 2"/>
          <p:cNvSpPr/>
          <p:nvPr/>
        </p:nvSpPr>
        <p:spPr>
          <a:xfrm>
            <a:off x="8686800" y="76200"/>
            <a:ext cx="1896673" cy="400110"/>
          </a:xfrm>
          <a:prstGeom prst="rect">
            <a:avLst/>
          </a:prstGeom>
        </p:spPr>
        <p:txBody>
          <a:bodyPr wrap="none">
            <a:spAutoFit/>
          </a:bodyPr>
          <a:lstStyle/>
          <a:p>
            <a:r>
              <a:rPr lang="en-US" sz="2000" i="1" dirty="0" err="1">
                <a:solidFill>
                  <a:schemeClr val="bg1"/>
                </a:solidFill>
              </a:rPr>
              <a:t>Sturnella</a:t>
            </a:r>
            <a:r>
              <a:rPr lang="en-US" sz="2000" i="1" dirty="0">
                <a:solidFill>
                  <a:schemeClr val="bg1"/>
                </a:solidFill>
              </a:rPr>
              <a:t> magna</a:t>
            </a:r>
          </a:p>
        </p:txBody>
      </p:sp>
      <p:sp>
        <p:nvSpPr>
          <p:cNvPr id="4" name="TextBox 3"/>
          <p:cNvSpPr txBox="1"/>
          <p:nvPr/>
        </p:nvSpPr>
        <p:spPr>
          <a:xfrm>
            <a:off x="3131495" y="3823982"/>
            <a:ext cx="2431563" cy="400110"/>
          </a:xfrm>
          <a:prstGeom prst="rect">
            <a:avLst/>
          </a:prstGeom>
          <a:noFill/>
        </p:spPr>
        <p:txBody>
          <a:bodyPr wrap="none" rtlCol="0">
            <a:spAutoFit/>
          </a:bodyPr>
          <a:lstStyle/>
          <a:p>
            <a:r>
              <a:rPr lang="en-US" sz="2000" i="1" dirty="0" err="1">
                <a:solidFill>
                  <a:schemeClr val="bg1"/>
                </a:solidFill>
              </a:rPr>
              <a:t>Ensatina</a:t>
            </a:r>
            <a:r>
              <a:rPr lang="en-US" sz="2000" i="1" dirty="0">
                <a:solidFill>
                  <a:schemeClr val="bg1"/>
                </a:solidFill>
              </a:rPr>
              <a:t> </a:t>
            </a:r>
            <a:r>
              <a:rPr lang="en-US" sz="2000" i="1" dirty="0" err="1">
                <a:solidFill>
                  <a:schemeClr val="bg1"/>
                </a:solidFill>
              </a:rPr>
              <a:t>eschscholtzii</a:t>
            </a:r>
            <a:endParaRPr lang="en-US" sz="2000" i="1" dirty="0">
              <a:solidFill>
                <a:schemeClr val="bg1"/>
              </a:solidFill>
            </a:endParaRPr>
          </a:p>
        </p:txBody>
      </p:sp>
    </p:spTree>
    <p:extLst>
      <p:ext uri="{BB962C8B-B14F-4D97-AF65-F5344CB8AC3E}">
        <p14:creationId xmlns:p14="http://schemas.microsoft.com/office/powerpoint/2010/main" val="7677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609600" y="381000"/>
            <a:ext cx="5715000" cy="679935"/>
          </a:xfrm>
        </p:spPr>
        <p:txBody>
          <a:bodyPr>
            <a:normAutofit lnSpcReduction="10000"/>
          </a:bodyPr>
          <a:lstStyle/>
          <a:p>
            <a:pPr marL="0" indent="0">
              <a:lnSpc>
                <a:spcPct val="90000"/>
              </a:lnSpc>
              <a:buNone/>
            </a:pPr>
            <a:r>
              <a:rPr lang="en-US" sz="4400" dirty="0">
                <a:latin typeface="Arial" charset="0"/>
              </a:rPr>
              <a:t>What is a species?</a:t>
            </a:r>
          </a:p>
        </p:txBody>
      </p:sp>
      <p:pic>
        <p:nvPicPr>
          <p:cNvPr id="2052" name="Picture 4" descr="http://library.mcz.harvard.edu/sites/library.mcz.harvard.edu/files/Ernst%20May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060935"/>
            <a:ext cx="8331711" cy="579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82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12191"/>
            <a:ext cx="8229600" cy="944562"/>
          </a:xfrm>
        </p:spPr>
        <p:txBody>
          <a:bodyPr/>
          <a:lstStyle/>
          <a:p>
            <a:pPr algn="ctr"/>
            <a:r>
              <a:rPr lang="en-US" b="1" dirty="0">
                <a:solidFill>
                  <a:schemeClr val="hlink"/>
                </a:solidFill>
                <a:latin typeface="Arial" charset="0"/>
              </a:rPr>
              <a:t>Let’s apply the BSC</a:t>
            </a:r>
          </a:p>
        </p:txBody>
      </p:sp>
      <p:pic>
        <p:nvPicPr>
          <p:cNvPr id="2" name="Picture 4" descr="Western Red-backed Salamander - Plethodon vehiculum">
            <a:extLst>
              <a:ext uri="{FF2B5EF4-FFF2-40B4-BE49-F238E27FC236}">
                <a16:creationId xmlns:a16="http://schemas.microsoft.com/office/drawing/2014/main" id="{92F3FEE7-D4E8-4AF0-8588-04DF7E9C6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3314016"/>
            <a:ext cx="4890462" cy="34195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nns Salamander - Willapa - U.S. Fish and Wildlife Service">
            <a:extLst>
              <a:ext uri="{FF2B5EF4-FFF2-40B4-BE49-F238E27FC236}">
                <a16:creationId xmlns:a16="http://schemas.microsoft.com/office/drawing/2014/main" id="{F06E92BB-6CA6-4692-B410-37BED1406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2372"/>
            <a:ext cx="5228303" cy="39212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stern Red-backed Salamander - Plethodon vehiculum">
            <a:extLst>
              <a:ext uri="{FF2B5EF4-FFF2-40B4-BE49-F238E27FC236}">
                <a16:creationId xmlns:a16="http://schemas.microsoft.com/office/drawing/2014/main" id="{A650606D-C1A3-4FCC-9B5E-E1C4636BDA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688" b="39418"/>
          <a:stretch/>
        </p:blipFill>
        <p:spPr bwMode="auto">
          <a:xfrm>
            <a:off x="10443154" y="41519"/>
            <a:ext cx="1719349" cy="37858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nn's Salamander - Plethodon dunni">
            <a:extLst>
              <a:ext uri="{FF2B5EF4-FFF2-40B4-BE49-F238E27FC236}">
                <a16:creationId xmlns:a16="http://schemas.microsoft.com/office/drawing/2014/main" id="{63693BA7-D230-4B33-B78E-3E36B54A17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5938" b="60005"/>
          <a:stretch/>
        </p:blipFill>
        <p:spPr bwMode="auto">
          <a:xfrm>
            <a:off x="100638" y="3872280"/>
            <a:ext cx="1456613" cy="298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42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71744" y="228600"/>
            <a:ext cx="8229600" cy="944562"/>
          </a:xfrm>
        </p:spPr>
        <p:txBody>
          <a:bodyPr/>
          <a:lstStyle/>
          <a:p>
            <a:r>
              <a:rPr lang="en-US" b="1" dirty="0">
                <a:solidFill>
                  <a:schemeClr val="hlink"/>
                </a:solidFill>
                <a:latin typeface="Arial" charset="0"/>
              </a:rPr>
              <a:t>Let’s apply the BSC</a:t>
            </a:r>
          </a:p>
        </p:txBody>
      </p:sp>
      <p:pic>
        <p:nvPicPr>
          <p:cNvPr id="1028" name="Picture 4" descr="http://billwilcox.net/1011/ch24species/24_04allopatric_squirr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60" y="1676400"/>
            <a:ext cx="1096635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5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76200"/>
            <a:ext cx="8229600" cy="944562"/>
          </a:xfrm>
        </p:spPr>
        <p:txBody>
          <a:bodyPr/>
          <a:lstStyle/>
          <a:p>
            <a:r>
              <a:rPr lang="en-US" b="1" dirty="0">
                <a:solidFill>
                  <a:schemeClr val="hlink"/>
                </a:solidFill>
                <a:latin typeface="Arial" charset="0"/>
              </a:rPr>
              <a:t>Let’s apply the BSC</a:t>
            </a:r>
          </a:p>
        </p:txBody>
      </p:sp>
      <p:pic>
        <p:nvPicPr>
          <p:cNvPr id="3074" name="Picture 2" descr="http://www.geosociety.org/graphics/gv/PikesPeak/03FossilWas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1" y="3539068"/>
            <a:ext cx="4535289" cy="32427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thumb/3/32/EscherichiaColi_NIAID.jpg/210px-EscherichiaColi_NIAID.jpg"/>
          <p:cNvPicPr>
            <a:picLocks noChangeAspect="1" noChangeArrowheads="1"/>
          </p:cNvPicPr>
          <p:nvPr/>
        </p:nvPicPr>
        <p:blipFill rotWithShape="1">
          <a:blip r:embed="rId3">
            <a:extLst>
              <a:ext uri="{28A0092B-C50C-407E-A947-70E740481C1C}">
                <a14:useLocalDpi xmlns:a14="http://schemas.microsoft.com/office/drawing/2010/main" val="0"/>
              </a:ext>
            </a:extLst>
          </a:blip>
          <a:srcRect b="14148"/>
          <a:stretch/>
        </p:blipFill>
        <p:spPr bwMode="auto">
          <a:xfrm>
            <a:off x="1828800" y="1143000"/>
            <a:ext cx="5105400" cy="369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latin typeface="Arial" pitchFamily="34" charset="0"/>
                <a:cs typeface="Arial" pitchFamily="34" charset="0"/>
              </a:rPr>
              <a:t>Other Species Concepts</a:t>
            </a:r>
          </a:p>
        </p:txBody>
      </p:sp>
      <p:sp>
        <p:nvSpPr>
          <p:cNvPr id="4" name="Rectangle 3"/>
          <p:cNvSpPr/>
          <p:nvPr/>
        </p:nvSpPr>
        <p:spPr>
          <a:xfrm>
            <a:off x="1143000" y="1600200"/>
            <a:ext cx="6934200" cy="3000821"/>
          </a:xfrm>
          <a:prstGeom prst="rect">
            <a:avLst/>
          </a:prstGeom>
        </p:spPr>
        <p:txBody>
          <a:bodyPr wrap="square">
            <a:spAutoFit/>
          </a:bodyPr>
          <a:lstStyle/>
          <a:p>
            <a:pPr marL="566738" lvl="1" indent="-566738">
              <a:lnSpc>
                <a:spcPct val="90000"/>
              </a:lnSpc>
              <a:buFont typeface="+mj-lt"/>
              <a:buAutoNum type="arabicPeriod"/>
            </a:pPr>
            <a:r>
              <a:rPr lang="en-US" sz="3000" dirty="0">
                <a:latin typeface="Arial" charset="0"/>
              </a:rPr>
              <a:t>Biological Species Concept</a:t>
            </a:r>
          </a:p>
          <a:p>
            <a:pPr marL="566738" lvl="1" indent="-566738">
              <a:lnSpc>
                <a:spcPct val="90000"/>
              </a:lnSpc>
              <a:buFont typeface="+mj-lt"/>
              <a:buAutoNum type="arabicPeriod"/>
            </a:pPr>
            <a:r>
              <a:rPr lang="en-US" sz="3000" dirty="0">
                <a:latin typeface="Arial" charset="0"/>
              </a:rPr>
              <a:t>Morphological species concept</a:t>
            </a:r>
          </a:p>
          <a:p>
            <a:pPr marL="566738" lvl="1" indent="-566738">
              <a:lnSpc>
                <a:spcPct val="90000"/>
              </a:lnSpc>
              <a:buFont typeface="+mj-lt"/>
              <a:buAutoNum type="arabicPeriod"/>
            </a:pPr>
            <a:r>
              <a:rPr lang="en-US" sz="3000" dirty="0">
                <a:latin typeface="Arial" charset="0"/>
              </a:rPr>
              <a:t>Evolutionary species concept</a:t>
            </a:r>
          </a:p>
          <a:p>
            <a:pPr marL="566738" lvl="1" indent="-566738">
              <a:lnSpc>
                <a:spcPct val="90000"/>
              </a:lnSpc>
              <a:buFont typeface="+mj-lt"/>
              <a:buAutoNum type="arabicPeriod"/>
            </a:pPr>
            <a:r>
              <a:rPr lang="en-US" sz="3000" dirty="0">
                <a:latin typeface="Arial" charset="0"/>
              </a:rPr>
              <a:t>Phylogenetic species concept</a:t>
            </a:r>
          </a:p>
          <a:p>
            <a:pPr marL="566738" lvl="1" indent="-566738">
              <a:lnSpc>
                <a:spcPct val="90000"/>
              </a:lnSpc>
              <a:buFont typeface="+mj-lt"/>
              <a:buAutoNum type="arabicPeriod"/>
            </a:pPr>
            <a:r>
              <a:rPr lang="en-US" sz="3000" dirty="0">
                <a:latin typeface="Arial" charset="0"/>
              </a:rPr>
              <a:t>Ecological species concept</a:t>
            </a:r>
          </a:p>
          <a:p>
            <a:pPr marL="566738" lvl="1" indent="-566738">
              <a:lnSpc>
                <a:spcPct val="90000"/>
              </a:lnSpc>
              <a:buFont typeface="+mj-lt"/>
              <a:buAutoNum type="arabicPeriod"/>
            </a:pPr>
            <a:r>
              <a:rPr lang="en-US" sz="3000" dirty="0">
                <a:latin typeface="Arial" charset="0"/>
              </a:rPr>
              <a:t>Operational species concept</a:t>
            </a:r>
          </a:p>
          <a:p>
            <a:pPr marL="566738" lvl="1" indent="-566738">
              <a:lnSpc>
                <a:spcPct val="90000"/>
              </a:lnSpc>
              <a:buFont typeface="+mj-lt"/>
              <a:buAutoNum type="arabicPeriod"/>
            </a:pPr>
            <a:r>
              <a:rPr lang="en-US" sz="3000" dirty="0">
                <a:latin typeface="Arial" charset="0"/>
              </a:rPr>
              <a:t>Cohesive species concept</a:t>
            </a:r>
          </a:p>
        </p:txBody>
      </p:sp>
      <p:sp>
        <p:nvSpPr>
          <p:cNvPr id="5" name="TextBox 4"/>
          <p:cNvSpPr txBox="1"/>
          <p:nvPr/>
        </p:nvSpPr>
        <p:spPr>
          <a:xfrm>
            <a:off x="2362200" y="5181600"/>
            <a:ext cx="7543800" cy="630942"/>
          </a:xfrm>
          <a:prstGeom prst="rect">
            <a:avLst/>
          </a:prstGeom>
          <a:noFill/>
        </p:spPr>
        <p:txBody>
          <a:bodyPr wrap="square" rtlCol="0">
            <a:spAutoFit/>
          </a:bodyPr>
          <a:lstStyle/>
          <a:p>
            <a:pPr algn="ctr"/>
            <a:r>
              <a:rPr lang="en-US" sz="3500" b="1" dirty="0">
                <a:latin typeface="Arial" pitchFamily="34" charset="0"/>
                <a:cs typeface="Arial" pitchFamily="34" charset="0"/>
              </a:rPr>
              <a:t>~30“published” species concepts</a:t>
            </a:r>
          </a:p>
        </p:txBody>
      </p:sp>
      <p:sp>
        <p:nvSpPr>
          <p:cNvPr id="3" name="TextBox 2">
            <a:extLst>
              <a:ext uri="{FF2B5EF4-FFF2-40B4-BE49-F238E27FC236}">
                <a16:creationId xmlns:a16="http://schemas.microsoft.com/office/drawing/2014/main" id="{B7E88237-F212-90DE-61C4-004E814A98B7}"/>
              </a:ext>
            </a:extLst>
          </p:cNvPr>
          <p:cNvSpPr txBox="1"/>
          <p:nvPr/>
        </p:nvSpPr>
        <p:spPr>
          <a:xfrm>
            <a:off x="8153400" y="2274838"/>
            <a:ext cx="4038600" cy="2308324"/>
          </a:xfrm>
          <a:prstGeom prst="rect">
            <a:avLst/>
          </a:prstGeom>
          <a:noFill/>
        </p:spPr>
        <p:txBody>
          <a:bodyPr wrap="square" rtlCol="0">
            <a:spAutoFit/>
          </a:bodyPr>
          <a:lstStyle/>
          <a:p>
            <a:r>
              <a:rPr lang="en-US" sz="3600" dirty="0">
                <a:solidFill>
                  <a:schemeClr val="accent2"/>
                </a:solidFill>
              </a:rPr>
              <a:t>Is it ok to use different definitions for different organisms?</a:t>
            </a:r>
          </a:p>
        </p:txBody>
      </p:sp>
    </p:spTree>
    <p:extLst>
      <p:ext uri="{BB962C8B-B14F-4D97-AF65-F5344CB8AC3E}">
        <p14:creationId xmlns:p14="http://schemas.microsoft.com/office/powerpoint/2010/main" val="39363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library.thinkquest.org/08aug/00411/images/irlmap_lar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328" y="2668568"/>
            <a:ext cx="4660245" cy="4189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axshells.org/lti15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2" t="2505" r="4654" b="1761"/>
          <a:stretch/>
        </p:blipFill>
        <p:spPr bwMode="auto">
          <a:xfrm>
            <a:off x="263146" y="980542"/>
            <a:ext cx="2362199" cy="1982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orvand.net/xoops/modules/bentos/images/bentos/Cr.%20Callinectes%20similis%20%28G%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5" t="11583"/>
          <a:stretch/>
        </p:blipFill>
        <p:spPr bwMode="auto">
          <a:xfrm>
            <a:off x="2776742" y="920883"/>
            <a:ext cx="1858711" cy="21020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Ze9AqhxFKTM/TW7qdzNfroI/AAAAAAAAAqg/nko7EjQ-3KE/Callinectes-bocourti.png"/>
          <p:cNvPicPr>
            <a:picLocks noChangeAspect="1" noChangeArrowheads="1"/>
          </p:cNvPicPr>
          <p:nvPr/>
        </p:nvPicPr>
        <p:blipFill rotWithShape="1">
          <a:blip r:embed="rId5">
            <a:extLst>
              <a:ext uri="{28A0092B-C50C-407E-A947-70E740481C1C}">
                <a14:useLocalDpi xmlns:a14="http://schemas.microsoft.com/office/drawing/2010/main" val="0"/>
              </a:ext>
            </a:extLst>
          </a:blip>
          <a:srcRect l="12500" t="5806" r="13839" b="9014"/>
          <a:stretch/>
        </p:blipFill>
        <p:spPr bwMode="auto">
          <a:xfrm>
            <a:off x="4786851" y="942860"/>
            <a:ext cx="2529913" cy="198272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6784" y="912829"/>
            <a:ext cx="2529913" cy="18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descr="http://farm1.static.flickr.com/87/256403016_9f6404a9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5805" y="980542"/>
            <a:ext cx="2122271" cy="16214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2230" y="4767930"/>
            <a:ext cx="2362200" cy="461665"/>
          </a:xfrm>
          <a:prstGeom prst="rect">
            <a:avLst/>
          </a:prstGeom>
        </p:spPr>
        <p:txBody>
          <a:bodyPr wrap="square">
            <a:spAutoFit/>
          </a:bodyPr>
          <a:lstStyle/>
          <a:p>
            <a:r>
              <a:rPr lang="en-US" sz="2400" dirty="0">
                <a:latin typeface="Arial" pitchFamily="34" charset="0"/>
                <a:cs typeface="Arial" pitchFamily="34" charset="0"/>
              </a:rPr>
              <a:t>Stripped mullet </a:t>
            </a:r>
          </a:p>
        </p:txBody>
      </p:sp>
      <p:sp>
        <p:nvSpPr>
          <p:cNvPr id="11" name="Rectangle 10"/>
          <p:cNvSpPr/>
          <p:nvPr/>
        </p:nvSpPr>
        <p:spPr>
          <a:xfrm>
            <a:off x="453332" y="3844600"/>
            <a:ext cx="1858712" cy="461665"/>
          </a:xfrm>
          <a:prstGeom prst="rect">
            <a:avLst/>
          </a:prstGeom>
        </p:spPr>
        <p:txBody>
          <a:bodyPr wrap="square">
            <a:spAutoFit/>
          </a:bodyPr>
          <a:lstStyle/>
          <a:p>
            <a:r>
              <a:rPr lang="en-US" sz="2400" dirty="0">
                <a:latin typeface="Arial" pitchFamily="34" charset="0"/>
                <a:cs typeface="Arial" pitchFamily="34" charset="0"/>
              </a:rPr>
              <a:t>Black mullet</a:t>
            </a:r>
          </a:p>
        </p:txBody>
      </p:sp>
      <p:sp>
        <p:nvSpPr>
          <p:cNvPr id="12" name="Rectangle 11"/>
          <p:cNvSpPr/>
          <p:nvPr/>
        </p:nvSpPr>
        <p:spPr>
          <a:xfrm>
            <a:off x="435531" y="4313700"/>
            <a:ext cx="1640193" cy="461665"/>
          </a:xfrm>
          <a:prstGeom prst="rect">
            <a:avLst/>
          </a:prstGeom>
        </p:spPr>
        <p:txBody>
          <a:bodyPr wrap="none">
            <a:spAutoFit/>
          </a:bodyPr>
          <a:lstStyle/>
          <a:p>
            <a:r>
              <a:rPr lang="en-US" sz="2400" dirty="0">
                <a:latin typeface="Arial" pitchFamily="34" charset="0"/>
                <a:cs typeface="Arial" pitchFamily="34" charset="0"/>
              </a:rPr>
              <a:t>Sea mullet</a:t>
            </a:r>
          </a:p>
        </p:txBody>
      </p:sp>
      <p:sp>
        <p:nvSpPr>
          <p:cNvPr id="13" name="Rectangle 12"/>
          <p:cNvSpPr/>
          <p:nvPr/>
        </p:nvSpPr>
        <p:spPr>
          <a:xfrm>
            <a:off x="442230" y="5644611"/>
            <a:ext cx="2291012" cy="461665"/>
          </a:xfrm>
          <a:prstGeom prst="rect">
            <a:avLst/>
          </a:prstGeom>
        </p:spPr>
        <p:txBody>
          <a:bodyPr wrap="none">
            <a:spAutoFit/>
          </a:bodyPr>
          <a:lstStyle/>
          <a:p>
            <a:r>
              <a:rPr lang="en-US" sz="2400" dirty="0">
                <a:latin typeface="Arial" pitchFamily="34" charset="0"/>
                <a:cs typeface="Arial" pitchFamily="34" charset="0"/>
              </a:rPr>
              <a:t>Flathead mullet</a:t>
            </a:r>
          </a:p>
        </p:txBody>
      </p:sp>
      <p:sp>
        <p:nvSpPr>
          <p:cNvPr id="14" name="Rectangle 13"/>
          <p:cNvSpPr/>
          <p:nvPr/>
        </p:nvSpPr>
        <p:spPr>
          <a:xfrm>
            <a:off x="453332" y="5190381"/>
            <a:ext cx="1758815" cy="461665"/>
          </a:xfrm>
          <a:prstGeom prst="rect">
            <a:avLst/>
          </a:prstGeom>
        </p:spPr>
        <p:txBody>
          <a:bodyPr wrap="none">
            <a:spAutoFit/>
          </a:bodyPr>
          <a:lstStyle/>
          <a:p>
            <a:r>
              <a:rPr lang="en-US" sz="2400" dirty="0">
                <a:latin typeface="Arial" pitchFamily="34" charset="0"/>
                <a:cs typeface="Arial" pitchFamily="34" charset="0"/>
              </a:rPr>
              <a:t>Gray mullet</a:t>
            </a:r>
          </a:p>
        </p:txBody>
      </p:sp>
      <p:pic>
        <p:nvPicPr>
          <p:cNvPr id="20" name="Picture 19" descr="http://www.discoverlife.org/IM/I_RR/0034/320/Mugil_cephalus,I_RR347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091" y="3482842"/>
            <a:ext cx="3820954" cy="2570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029100-299B-3A75-119C-129F5CA130D1}"/>
              </a:ext>
            </a:extLst>
          </p:cNvPr>
          <p:cNvSpPr txBox="1"/>
          <p:nvPr/>
        </p:nvSpPr>
        <p:spPr>
          <a:xfrm>
            <a:off x="7664988" y="5154691"/>
            <a:ext cx="3460211" cy="954107"/>
          </a:xfrm>
          <a:prstGeom prst="rect">
            <a:avLst/>
          </a:prstGeom>
          <a:noFill/>
          <a:ln w="38100">
            <a:solidFill>
              <a:schemeClr val="accent1">
                <a:lumMod val="75000"/>
              </a:schemeClr>
            </a:solidFill>
          </a:ln>
        </p:spPr>
        <p:txBody>
          <a:bodyPr wrap="square" rtlCol="0">
            <a:spAutoFit/>
          </a:bodyPr>
          <a:lstStyle/>
          <a:p>
            <a:r>
              <a:rPr lang="en-US" sz="2800" dirty="0"/>
              <a:t>One species can have many names</a:t>
            </a:r>
          </a:p>
        </p:txBody>
      </p:sp>
      <p:sp>
        <p:nvSpPr>
          <p:cNvPr id="6" name="Title 1">
            <a:extLst>
              <a:ext uri="{FF2B5EF4-FFF2-40B4-BE49-F238E27FC236}">
                <a16:creationId xmlns:a16="http://schemas.microsoft.com/office/drawing/2014/main" id="{893E623E-233C-212B-3C31-B9ACB5EE7C71}"/>
              </a:ext>
            </a:extLst>
          </p:cNvPr>
          <p:cNvSpPr txBox="1">
            <a:spLocks/>
          </p:cNvSpPr>
          <p:nvPr/>
        </p:nvSpPr>
        <p:spPr>
          <a:xfrm>
            <a:off x="442230" y="132245"/>
            <a:ext cx="10551244"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2"/>
                </a:solidFill>
                <a:latin typeface="Arial" panose="020B0604020202020204" pitchFamily="34" charset="0"/>
                <a:cs typeface="Arial" panose="020B0604020202020204" pitchFamily="34" charset="0"/>
              </a:rPr>
              <a:t>How </a:t>
            </a:r>
            <a:r>
              <a:rPr lang="en-US" dirty="0">
                <a:solidFill>
                  <a:srgbClr val="ED7D31"/>
                </a:solidFill>
                <a:latin typeface="Arial" panose="020B0604020202020204" pitchFamily="34" charset="0"/>
                <a:cs typeface="Arial" panose="020B0604020202020204" pitchFamily="34" charset="0"/>
              </a:rPr>
              <a:t>many</a:t>
            </a:r>
            <a:r>
              <a:rPr lang="en-US" dirty="0">
                <a:solidFill>
                  <a:schemeClr val="accent2"/>
                </a:solidFill>
                <a:latin typeface="Arial" panose="020B0604020202020204" pitchFamily="34" charset="0"/>
                <a:cs typeface="Arial" panose="020B0604020202020204" pitchFamily="34" charset="0"/>
              </a:rPr>
              <a:t> named species are there?</a:t>
            </a:r>
          </a:p>
        </p:txBody>
      </p:sp>
      <p:sp>
        <p:nvSpPr>
          <p:cNvPr id="7" name="TextBox 6">
            <a:extLst>
              <a:ext uri="{FF2B5EF4-FFF2-40B4-BE49-F238E27FC236}">
                <a16:creationId xmlns:a16="http://schemas.microsoft.com/office/drawing/2014/main" id="{CC13C839-0480-1669-F213-0C2FEEF017CF}"/>
              </a:ext>
            </a:extLst>
          </p:cNvPr>
          <p:cNvSpPr txBox="1"/>
          <p:nvPr/>
        </p:nvSpPr>
        <p:spPr>
          <a:xfrm>
            <a:off x="7647782" y="3995280"/>
            <a:ext cx="3460211" cy="954107"/>
          </a:xfrm>
          <a:prstGeom prst="rect">
            <a:avLst/>
          </a:prstGeom>
          <a:noFill/>
          <a:ln w="38100">
            <a:solidFill>
              <a:schemeClr val="accent1">
                <a:lumMod val="75000"/>
              </a:schemeClr>
            </a:solidFill>
          </a:ln>
        </p:spPr>
        <p:txBody>
          <a:bodyPr wrap="square" rtlCol="0">
            <a:spAutoFit/>
          </a:bodyPr>
          <a:lstStyle/>
          <a:p>
            <a:r>
              <a:rPr lang="en-US" sz="2800" dirty="0"/>
              <a:t>Different species can have the same name</a:t>
            </a:r>
          </a:p>
        </p:txBody>
      </p:sp>
    </p:spTree>
    <p:extLst>
      <p:ext uri="{BB962C8B-B14F-4D97-AF65-F5344CB8AC3E}">
        <p14:creationId xmlns:p14="http://schemas.microsoft.com/office/powerpoint/2010/main" val="22468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2"/>
                                        </p:tgtEl>
                                      </p:cBhvr>
                                    </p:animEffect>
                                    <p:set>
                                      <p:cBhvr>
                                        <p:cTn id="7" dur="1" fill="hold">
                                          <p:stCondLst>
                                            <p:cond delay="499"/>
                                          </p:stCondLst>
                                        </p:cTn>
                                        <p:tgtEl>
                                          <p:spTgt spid="51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par>
                                <p:cTn id="19" presetID="10" presetClass="entr" presetSubtype="0" fill="hold" nodeType="withEffect">
                                  <p:stCondLst>
                                    <p:cond delay="0"/>
                                  </p:stCondLst>
                                  <p:childTnLst>
                                    <p:set>
                                      <p:cBhvr>
                                        <p:cTn id="20" dur="1" fill="hold">
                                          <p:stCondLst>
                                            <p:cond delay="0"/>
                                          </p:stCondLst>
                                        </p:cTn>
                                        <p:tgtEl>
                                          <p:spTgt spid="1037"/>
                                        </p:tgtEl>
                                        <p:attrNameLst>
                                          <p:attrName>style.visibility</p:attrName>
                                        </p:attrNameLst>
                                      </p:cBhvr>
                                      <p:to>
                                        <p:strVal val="visible"/>
                                      </p:to>
                                    </p:set>
                                    <p:animEffect transition="in" filter="fade">
                                      <p:cBhvr>
                                        <p:cTn id="21" dur="500"/>
                                        <p:tgtEl>
                                          <p:spTgt spid="1037"/>
                                        </p:tgtEl>
                                      </p:cBhvr>
                                    </p:animEffect>
                                  </p:childTnLst>
                                </p:cTn>
                              </p:par>
                              <p:par>
                                <p:cTn id="22" presetID="10" presetClass="entr" presetSubtype="0" fill="hold" nodeType="withEffect">
                                  <p:stCondLst>
                                    <p:cond delay="0"/>
                                  </p:stCondLst>
                                  <p:childTnLst>
                                    <p:set>
                                      <p:cBhvr>
                                        <p:cTn id="23" dur="1" fill="hold">
                                          <p:stCondLst>
                                            <p:cond delay="0"/>
                                          </p:stCondLst>
                                        </p:cTn>
                                        <p:tgtEl>
                                          <p:spTgt spid="1039"/>
                                        </p:tgtEl>
                                        <p:attrNameLst>
                                          <p:attrName>style.visibility</p:attrName>
                                        </p:attrNameLst>
                                      </p:cBhvr>
                                      <p:to>
                                        <p:strVal val="visible"/>
                                      </p:to>
                                    </p:set>
                                    <p:animEffect transition="in" filter="fade">
                                      <p:cBhvr>
                                        <p:cTn id="24" dur="500"/>
                                        <p:tgtEl>
                                          <p:spTgt spid="10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089"/>
          <a:stretch/>
        </p:blipFill>
        <p:spPr bwMode="auto">
          <a:xfrm>
            <a:off x="2754104" y="203804"/>
            <a:ext cx="6683792" cy="645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99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324600" y="254529"/>
            <a:ext cx="5562601" cy="4174029"/>
            <a:chOff x="4092025" y="2481066"/>
            <a:chExt cx="4710017" cy="3661541"/>
          </a:xfrm>
        </p:grpSpPr>
        <p:pic>
          <p:nvPicPr>
            <p:cNvPr id="4" name="Picture 2" descr="http://www.eatdrink.com.au/wp-content/uploads/2011/10/European-Bee.jpg"/>
            <p:cNvPicPr>
              <a:picLocks noChangeAspect="1" noChangeArrowheads="1"/>
            </p:cNvPicPr>
            <p:nvPr/>
          </p:nvPicPr>
          <p:blipFill rotWithShape="1">
            <a:blip r:embed="rId2">
              <a:extLst>
                <a:ext uri="{28A0092B-C50C-407E-A947-70E740481C1C}">
                  <a14:useLocalDpi xmlns:a14="http://schemas.microsoft.com/office/drawing/2010/main" val="0"/>
                </a:ext>
              </a:extLst>
            </a:blip>
            <a:srcRect t="5941" r="31314" b="22773"/>
            <a:stretch/>
          </p:blipFill>
          <p:spPr bwMode="auto">
            <a:xfrm>
              <a:off x="4414629" y="2481066"/>
              <a:ext cx="2838914" cy="23807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2025" y="4927662"/>
              <a:ext cx="4710017" cy="1214945"/>
            </a:xfrm>
            <a:prstGeom prst="rect">
              <a:avLst/>
            </a:prstGeom>
            <a:noFill/>
          </p:spPr>
          <p:txBody>
            <a:bodyPr wrap="square" rtlCol="0">
              <a:spAutoFit/>
            </a:bodyPr>
            <a:lstStyle/>
            <a:p>
              <a:pPr algn="ctr"/>
              <a:r>
                <a:rPr lang="en-US" sz="2800" i="1" dirty="0" err="1"/>
                <a:t>Apis</a:t>
              </a:r>
              <a:r>
                <a:rPr lang="en-US" sz="2800" i="1" dirty="0"/>
                <a:t> </a:t>
              </a:r>
              <a:r>
                <a:rPr lang="en-US" sz="2800" i="1" dirty="0" err="1"/>
                <a:t>pubescens</a:t>
              </a:r>
              <a:r>
                <a:rPr lang="en-US" sz="2800" i="1" dirty="0"/>
                <a:t> </a:t>
              </a:r>
              <a:r>
                <a:rPr lang="en-US" sz="2800" i="1" dirty="0" err="1"/>
                <a:t>thorace</a:t>
              </a:r>
              <a:r>
                <a:rPr lang="en-US" sz="2800" i="1" dirty="0"/>
                <a:t> </a:t>
              </a:r>
              <a:r>
                <a:rPr lang="en-US" sz="2800" i="1" dirty="0" err="1"/>
                <a:t>subgiseo</a:t>
              </a:r>
              <a:r>
                <a:rPr lang="en-US" sz="2800" i="1" dirty="0"/>
                <a:t> </a:t>
              </a:r>
              <a:r>
                <a:rPr lang="en-US" sz="2800" i="1" dirty="0" err="1"/>
                <a:t>abdomine</a:t>
              </a:r>
              <a:r>
                <a:rPr lang="en-US" sz="2800" i="1" dirty="0"/>
                <a:t> </a:t>
              </a:r>
              <a:r>
                <a:rPr lang="en-US" sz="2800" i="1" dirty="0" err="1"/>
                <a:t>fusco</a:t>
              </a:r>
              <a:r>
                <a:rPr lang="en-US" sz="2800" i="1" dirty="0"/>
                <a:t> </a:t>
              </a:r>
              <a:r>
                <a:rPr lang="en-US" sz="2800" i="1" dirty="0" err="1"/>
                <a:t>pedibus</a:t>
              </a:r>
              <a:r>
                <a:rPr lang="en-US" sz="2800" i="1" dirty="0"/>
                <a:t> </a:t>
              </a:r>
              <a:r>
                <a:rPr lang="en-US" sz="2800" i="1" dirty="0" err="1"/>
                <a:t>posticis</a:t>
              </a:r>
              <a:r>
                <a:rPr lang="en-US" sz="2800" i="1" dirty="0"/>
                <a:t> </a:t>
              </a:r>
              <a:r>
                <a:rPr lang="en-US" sz="2800" i="1" dirty="0" err="1"/>
                <a:t>glabris</a:t>
              </a:r>
              <a:r>
                <a:rPr lang="en-US" sz="2800" i="1" dirty="0"/>
                <a:t> </a:t>
              </a:r>
              <a:r>
                <a:rPr lang="en-US" sz="2800" i="1" dirty="0" err="1"/>
                <a:t>utrinque</a:t>
              </a:r>
              <a:r>
                <a:rPr lang="en-US" sz="2800" i="1" dirty="0"/>
                <a:t> </a:t>
              </a:r>
              <a:r>
                <a:rPr lang="en-US" sz="2800" i="1" dirty="0" err="1"/>
                <a:t>margine</a:t>
              </a:r>
              <a:r>
                <a:rPr lang="en-US" sz="2800" i="1" dirty="0"/>
                <a:t> ciliates</a:t>
              </a:r>
            </a:p>
          </p:txBody>
        </p:sp>
      </p:grpSp>
      <p:pic>
        <p:nvPicPr>
          <p:cNvPr id="7" name="Picture 17" descr="http://linnaeus.sourceforge.net/img/linna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0600" y="152400"/>
            <a:ext cx="4817850" cy="53256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79250" y="5443716"/>
            <a:ext cx="5029200" cy="1261884"/>
          </a:xfrm>
          <a:prstGeom prst="rect">
            <a:avLst/>
          </a:prstGeom>
        </p:spPr>
        <p:txBody>
          <a:bodyPr wrap="square">
            <a:spAutoFit/>
          </a:bodyPr>
          <a:lstStyle/>
          <a:p>
            <a:pPr algn="ctr"/>
            <a:r>
              <a:rPr lang="en-US" sz="3000" dirty="0">
                <a:latin typeface="Arial" pitchFamily="34" charset="0"/>
                <a:cs typeface="Arial" pitchFamily="34" charset="0"/>
              </a:rPr>
              <a:t>ad </a:t>
            </a:r>
            <a:r>
              <a:rPr lang="en-US" sz="3000" dirty="0" err="1">
                <a:latin typeface="Arial" pitchFamily="34" charset="0"/>
                <a:cs typeface="Arial" pitchFamily="34" charset="0"/>
              </a:rPr>
              <a:t>majorem</a:t>
            </a:r>
            <a:r>
              <a:rPr lang="en-US" sz="3000" dirty="0">
                <a:latin typeface="Arial" pitchFamily="34" charset="0"/>
                <a:cs typeface="Arial" pitchFamily="34" charset="0"/>
              </a:rPr>
              <a:t> Dei </a:t>
            </a:r>
            <a:r>
              <a:rPr lang="en-US" sz="3000" dirty="0" err="1">
                <a:latin typeface="Arial" pitchFamily="34" charset="0"/>
                <a:cs typeface="Arial" pitchFamily="34" charset="0"/>
              </a:rPr>
              <a:t>Gloriamm</a:t>
            </a:r>
            <a:r>
              <a:rPr lang="en-US" sz="3000" dirty="0">
                <a:latin typeface="Arial" pitchFamily="34" charset="0"/>
                <a:cs typeface="Arial" pitchFamily="34" charset="0"/>
              </a:rPr>
              <a:t> </a:t>
            </a:r>
          </a:p>
          <a:p>
            <a:pPr algn="ctr"/>
            <a:endParaRPr lang="en-US" sz="1600" dirty="0">
              <a:latin typeface="Arial" pitchFamily="34" charset="0"/>
              <a:cs typeface="Arial" pitchFamily="34" charset="0"/>
            </a:endParaRPr>
          </a:p>
          <a:p>
            <a:pPr algn="ctr"/>
            <a:r>
              <a:rPr lang="en-US" sz="3000" dirty="0">
                <a:latin typeface="Arial" pitchFamily="34" charset="0"/>
                <a:cs typeface="Arial" pitchFamily="34" charset="0"/>
              </a:rPr>
              <a:t>"for the greater glory of God"</a:t>
            </a:r>
          </a:p>
        </p:txBody>
      </p:sp>
      <p:sp>
        <p:nvSpPr>
          <p:cNvPr id="6" name="TextBox 5">
            <a:extLst>
              <a:ext uri="{FF2B5EF4-FFF2-40B4-BE49-F238E27FC236}">
                <a16:creationId xmlns:a16="http://schemas.microsoft.com/office/drawing/2014/main" id="{C3CDF832-5EA6-64B4-861C-306E12566CDA}"/>
              </a:ext>
            </a:extLst>
          </p:cNvPr>
          <p:cNvSpPr txBox="1"/>
          <p:nvPr/>
        </p:nvSpPr>
        <p:spPr>
          <a:xfrm>
            <a:off x="7353300" y="4671700"/>
            <a:ext cx="3505200" cy="769441"/>
          </a:xfrm>
          <a:prstGeom prst="rect">
            <a:avLst/>
          </a:prstGeom>
          <a:noFill/>
        </p:spPr>
        <p:txBody>
          <a:bodyPr wrap="square">
            <a:spAutoFit/>
          </a:bodyPr>
          <a:lstStyle/>
          <a:p>
            <a:r>
              <a:rPr lang="en-US" sz="4400" i="1" dirty="0"/>
              <a:t>Apis mellifera</a:t>
            </a:r>
            <a:endParaRPr lang="en-US" sz="4400" dirty="0"/>
          </a:p>
        </p:txBody>
      </p:sp>
    </p:spTree>
    <p:extLst>
      <p:ext uri="{BB962C8B-B14F-4D97-AF65-F5344CB8AC3E}">
        <p14:creationId xmlns:p14="http://schemas.microsoft.com/office/powerpoint/2010/main" val="42313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829050" y="2921169"/>
            <a:ext cx="4533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6000" b="1" dirty="0">
                <a:solidFill>
                  <a:schemeClr val="bg1"/>
                </a:solidFill>
              </a:rPr>
              <a:t>Biodiversity</a:t>
            </a:r>
            <a:endParaRPr lang="en-US" sz="5400" b="1" dirty="0">
              <a:solidFill>
                <a:schemeClr val="bg1"/>
              </a:solidFill>
            </a:endParaRPr>
          </a:p>
        </p:txBody>
      </p:sp>
      <p:pic>
        <p:nvPicPr>
          <p:cNvPr id="3" name="Picture 2">
            <a:extLst>
              <a:ext uri="{FF2B5EF4-FFF2-40B4-BE49-F238E27FC236}">
                <a16:creationId xmlns:a16="http://schemas.microsoft.com/office/drawing/2014/main" id="{8AB1CE38-B82C-560C-6C37-20B18BB46971}"/>
              </a:ext>
            </a:extLst>
          </p:cNvPr>
          <p:cNvPicPr>
            <a:picLocks noChangeAspect="1"/>
          </p:cNvPicPr>
          <p:nvPr/>
        </p:nvPicPr>
        <p:blipFill>
          <a:blip r:embed="rId3"/>
          <a:stretch>
            <a:fillRect/>
          </a:stretch>
        </p:blipFill>
        <p:spPr>
          <a:xfrm>
            <a:off x="1218190" y="126089"/>
            <a:ext cx="9755619" cy="6605822"/>
          </a:xfrm>
          <a:prstGeom prst="rect">
            <a:avLst/>
          </a:prstGeom>
        </p:spPr>
      </p:pic>
      <p:sp>
        <p:nvSpPr>
          <p:cNvPr id="4" name="TextBox 3">
            <a:extLst>
              <a:ext uri="{FF2B5EF4-FFF2-40B4-BE49-F238E27FC236}">
                <a16:creationId xmlns:a16="http://schemas.microsoft.com/office/drawing/2014/main" id="{797B06A8-08EA-788F-61ED-33E6F94670F7}"/>
              </a:ext>
            </a:extLst>
          </p:cNvPr>
          <p:cNvSpPr txBox="1"/>
          <p:nvPr/>
        </p:nvSpPr>
        <p:spPr>
          <a:xfrm>
            <a:off x="4117957" y="2743200"/>
            <a:ext cx="3956083" cy="1015663"/>
          </a:xfrm>
          <a:prstGeom prst="rect">
            <a:avLst/>
          </a:prstGeom>
          <a:noFill/>
        </p:spPr>
        <p:txBody>
          <a:bodyPr wrap="none" rtlCol="0">
            <a:spAutoFit/>
          </a:bodyPr>
          <a:lstStyle/>
          <a:p>
            <a:r>
              <a:rPr lang="en-US" sz="6000" b="1" dirty="0">
                <a:solidFill>
                  <a:schemeClr val="bg1"/>
                </a:solidFill>
              </a:rPr>
              <a:t>Biodiversity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1027" hidden="1"/>
          <p:cNvSpPr>
            <a:spLocks noGrp="1" noChangeArrowheads="1"/>
          </p:cNvSpPr>
          <p:nvPr>
            <p:ph type="title"/>
          </p:nvPr>
        </p:nvSpPr>
        <p:spPr>
          <a:xfrm>
            <a:off x="2590742" y="275459"/>
            <a:ext cx="8228887" cy="1142703"/>
          </a:xfrm>
        </p:spPr>
        <p:txBody>
          <a:bodyPr/>
          <a:lstStyle/>
          <a:p>
            <a:pPr eaLnBrk="1" hangingPunct="1"/>
            <a:r>
              <a:rPr lang="en-US"/>
              <a:t>	</a:t>
            </a:r>
          </a:p>
        </p:txBody>
      </p:sp>
      <p:sp>
        <p:nvSpPr>
          <p:cNvPr id="27653" name="Text Box 1029"/>
          <p:cNvSpPr txBox="1">
            <a:spLocks noChangeArrowheads="1"/>
          </p:cNvSpPr>
          <p:nvPr/>
        </p:nvSpPr>
        <p:spPr bwMode="auto">
          <a:xfrm>
            <a:off x="379343" y="385988"/>
            <a:ext cx="2516257"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Domain:   Eukarya</a:t>
            </a:r>
          </a:p>
        </p:txBody>
      </p:sp>
      <p:sp>
        <p:nvSpPr>
          <p:cNvPr id="27656" name="Text Box 1032"/>
          <p:cNvSpPr txBox="1">
            <a:spLocks noChangeArrowheads="1"/>
          </p:cNvSpPr>
          <p:nvPr/>
        </p:nvSpPr>
        <p:spPr bwMode="auto">
          <a:xfrm>
            <a:off x="379343" y="1399951"/>
            <a:ext cx="242719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Kingdom:   Animalia</a:t>
            </a:r>
          </a:p>
        </p:txBody>
      </p:sp>
      <p:sp>
        <p:nvSpPr>
          <p:cNvPr id="27657" name="Text Box 1033"/>
          <p:cNvSpPr txBox="1">
            <a:spLocks noChangeArrowheads="1"/>
          </p:cNvSpPr>
          <p:nvPr/>
        </p:nvSpPr>
        <p:spPr bwMode="auto">
          <a:xfrm>
            <a:off x="379343" y="2466751"/>
            <a:ext cx="242719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Phylum:   Chordata</a:t>
            </a:r>
          </a:p>
        </p:txBody>
      </p:sp>
      <p:sp>
        <p:nvSpPr>
          <p:cNvPr id="27659" name="Text Box 1035"/>
          <p:cNvSpPr txBox="1">
            <a:spLocks noChangeArrowheads="1"/>
          </p:cNvSpPr>
          <p:nvPr/>
        </p:nvSpPr>
        <p:spPr bwMode="auto">
          <a:xfrm>
            <a:off x="379343" y="3598069"/>
            <a:ext cx="2356745"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Class:   Mammalia</a:t>
            </a:r>
          </a:p>
        </p:txBody>
      </p:sp>
      <p:sp>
        <p:nvSpPr>
          <p:cNvPr id="27662" name="Text Box 1038"/>
          <p:cNvSpPr txBox="1">
            <a:spLocks noChangeArrowheads="1"/>
          </p:cNvSpPr>
          <p:nvPr/>
        </p:nvSpPr>
        <p:spPr bwMode="auto">
          <a:xfrm>
            <a:off x="373588" y="4576420"/>
            <a:ext cx="2356745"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Order:   Carnivora</a:t>
            </a:r>
          </a:p>
        </p:txBody>
      </p:sp>
      <p:sp>
        <p:nvSpPr>
          <p:cNvPr id="27664" name="Text Box 1040"/>
          <p:cNvSpPr txBox="1">
            <a:spLocks noChangeArrowheads="1"/>
          </p:cNvSpPr>
          <p:nvPr/>
        </p:nvSpPr>
        <p:spPr bwMode="auto">
          <a:xfrm>
            <a:off x="373588" y="5286230"/>
            <a:ext cx="236250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Family:   Felidae</a:t>
            </a:r>
          </a:p>
        </p:txBody>
      </p:sp>
      <p:sp>
        <p:nvSpPr>
          <p:cNvPr id="27665" name="Text Box 1041"/>
          <p:cNvSpPr txBox="1">
            <a:spLocks noChangeArrowheads="1"/>
          </p:cNvSpPr>
          <p:nvPr/>
        </p:nvSpPr>
        <p:spPr bwMode="auto">
          <a:xfrm>
            <a:off x="373589" y="5836844"/>
            <a:ext cx="236250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dirty="0">
                <a:solidFill>
                  <a:srgbClr val="221906"/>
                </a:solidFill>
                <a:latin typeface="Arial" charset="0"/>
                <a:cs typeface="Arial" charset="0"/>
              </a:rPr>
              <a:t>Genus:   </a:t>
            </a:r>
            <a:r>
              <a:rPr lang="en-US" sz="1800" b="1" u="sng" dirty="0">
                <a:solidFill>
                  <a:srgbClr val="221906"/>
                </a:solidFill>
                <a:latin typeface="Arial" charset="0"/>
                <a:cs typeface="Arial" charset="0"/>
              </a:rPr>
              <a:t>Felis</a:t>
            </a:r>
          </a:p>
        </p:txBody>
      </p:sp>
      <p:sp>
        <p:nvSpPr>
          <p:cNvPr id="27667" name="Text Box 1043"/>
          <p:cNvSpPr txBox="1">
            <a:spLocks noChangeArrowheads="1"/>
          </p:cNvSpPr>
          <p:nvPr/>
        </p:nvSpPr>
        <p:spPr bwMode="auto">
          <a:xfrm>
            <a:off x="379343" y="6324292"/>
            <a:ext cx="235099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u="sng" dirty="0">
                <a:solidFill>
                  <a:srgbClr val="221906"/>
                </a:solidFill>
                <a:latin typeface="Arial" charset="0"/>
                <a:cs typeface="Arial" charset="0"/>
              </a:rPr>
              <a:t>Felis </a:t>
            </a:r>
            <a:r>
              <a:rPr lang="en-US" sz="1800" b="1" u="sng" dirty="0" err="1">
                <a:solidFill>
                  <a:srgbClr val="221906"/>
                </a:solidFill>
                <a:latin typeface="Arial" charset="0"/>
                <a:cs typeface="Arial" charset="0"/>
              </a:rPr>
              <a:t>catus</a:t>
            </a:r>
            <a:endParaRPr lang="en-US" sz="1800" b="1" u="sng" dirty="0">
              <a:solidFill>
                <a:srgbClr val="221906"/>
              </a:solidFill>
              <a:latin typeface="Arial" charset="0"/>
              <a:cs typeface="Arial" charset="0"/>
            </a:endParaRPr>
          </a:p>
        </p:txBody>
      </p:sp>
      <p:pic>
        <p:nvPicPr>
          <p:cNvPr id="27669" name="Picture 1046" descr="2301"/>
          <p:cNvPicPr>
            <a:picLocks noChangeAspect="1" noChangeArrowheads="1"/>
          </p:cNvPicPr>
          <p:nvPr/>
        </p:nvPicPr>
        <p:blipFill rotWithShape="1">
          <a:blip r:embed="rId3">
            <a:extLst>
              <a:ext uri="{28A0092B-C50C-407E-A947-70E740481C1C}">
                <a14:useLocalDpi xmlns:a14="http://schemas.microsoft.com/office/drawing/2010/main" val="0"/>
              </a:ext>
            </a:extLst>
          </a:blip>
          <a:srcRect t="-1" b="1763"/>
          <a:stretch/>
        </p:blipFill>
        <p:spPr bwMode="auto">
          <a:xfrm>
            <a:off x="2819400" y="59531"/>
            <a:ext cx="4484591"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5F332CF-2EE1-47DE-9DCF-3AE45C67C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081" y="2152090"/>
            <a:ext cx="4572000" cy="4572000"/>
          </a:xfrm>
          <a:prstGeom prst="rect">
            <a:avLst/>
          </a:prstGeom>
        </p:spPr>
      </p:pic>
      <p:pic>
        <p:nvPicPr>
          <p:cNvPr id="4" name="Picture 3" descr="A cat lying in the grass&#10;&#10;Description automatically generated with medium confidence">
            <a:extLst>
              <a:ext uri="{FF2B5EF4-FFF2-40B4-BE49-F238E27FC236}">
                <a16:creationId xmlns:a16="http://schemas.microsoft.com/office/drawing/2014/main" id="{45ED4AB8-91B6-CE0C-515E-83E977EA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382" y="-1421"/>
            <a:ext cx="3445618" cy="2153511"/>
          </a:xfrm>
          <a:prstGeom prst="rect">
            <a:avLst/>
          </a:prstGeom>
        </p:spPr>
      </p:pic>
      <p:sp>
        <p:nvSpPr>
          <p:cNvPr id="2" name="TextBox 1">
            <a:extLst>
              <a:ext uri="{FF2B5EF4-FFF2-40B4-BE49-F238E27FC236}">
                <a16:creationId xmlns:a16="http://schemas.microsoft.com/office/drawing/2014/main" id="{EFFD91D0-701D-6186-F0EA-5F8A5A1E6D95}"/>
              </a:ext>
            </a:extLst>
          </p:cNvPr>
          <p:cNvSpPr txBox="1"/>
          <p:nvPr/>
        </p:nvSpPr>
        <p:spPr>
          <a:xfrm>
            <a:off x="8962272" y="6173872"/>
            <a:ext cx="3013838" cy="523220"/>
          </a:xfrm>
          <a:prstGeom prst="rect">
            <a:avLst/>
          </a:prstGeom>
          <a:solidFill>
            <a:schemeClr val="bg1">
              <a:lumMod val="95000"/>
            </a:schemeClr>
          </a:solidFill>
        </p:spPr>
        <p:txBody>
          <a:bodyPr wrap="none" rtlCol="0">
            <a:spAutoFit/>
          </a:bodyPr>
          <a:lstStyle/>
          <a:p>
            <a:r>
              <a:rPr lang="en-US" sz="2800" dirty="0"/>
              <a:t>Pneumonic device?</a:t>
            </a:r>
          </a:p>
        </p:txBody>
      </p:sp>
    </p:spTree>
    <p:extLst>
      <p:ext uri="{BB962C8B-B14F-4D97-AF65-F5344CB8AC3E}">
        <p14:creationId xmlns:p14="http://schemas.microsoft.com/office/powerpoint/2010/main" val="16743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6958" y="457200"/>
            <a:ext cx="5878084" cy="707886"/>
          </a:xfrm>
          <a:prstGeom prst="rect">
            <a:avLst/>
          </a:prstGeom>
          <a:noFill/>
        </p:spPr>
        <p:txBody>
          <a:bodyPr wrap="none" rtlCol="0">
            <a:spAutoFit/>
          </a:bodyPr>
          <a:lstStyle/>
          <a:p>
            <a:r>
              <a:rPr lang="en-US" sz="4000" dirty="0">
                <a:latin typeface="Arial" pitchFamily="34" charset="0"/>
                <a:cs typeface="Arial" pitchFamily="34" charset="0"/>
              </a:rPr>
              <a:t>Problems with Taxonomy</a:t>
            </a:r>
          </a:p>
        </p:txBody>
      </p:sp>
    </p:spTree>
    <p:extLst>
      <p:ext uri="{BB962C8B-B14F-4D97-AF65-F5344CB8AC3E}">
        <p14:creationId xmlns:p14="http://schemas.microsoft.com/office/powerpoint/2010/main" val="221250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961028" y="687942"/>
            <a:ext cx="2210862" cy="646331"/>
          </a:xfrm>
          <a:prstGeom prst="rect">
            <a:avLst/>
          </a:prstGeom>
          <a:noFill/>
        </p:spPr>
        <p:txBody>
          <a:bodyPr wrap="none" rtlCol="0">
            <a:spAutoFit/>
          </a:bodyPr>
          <a:lstStyle/>
          <a:p>
            <a:r>
              <a:rPr lang="en-US" sz="3600" dirty="0">
                <a:latin typeface="Arial" pitchFamily="34" charset="0"/>
                <a:cs typeface="Arial" pitchFamily="34" charset="0"/>
              </a:rPr>
              <a:t>Examples</a:t>
            </a:r>
          </a:p>
        </p:txBody>
      </p:sp>
      <p:pic>
        <p:nvPicPr>
          <p:cNvPr id="1026" name="Picture 2" descr="File:Insect coll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4780118" cy="464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Mammal Diversity 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276" y="1097176"/>
            <a:ext cx="405765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hoolworkhelper.net/wp-content/uploads/2010/12/cladogram.gif"/>
          <p:cNvPicPr>
            <a:picLocks noChangeAspect="1" noChangeArrowheads="1"/>
          </p:cNvPicPr>
          <p:nvPr/>
        </p:nvPicPr>
        <p:blipFill rotWithShape="1">
          <a:blip r:embed="rId3">
            <a:extLst>
              <a:ext uri="{28A0092B-C50C-407E-A947-70E740481C1C}">
                <a14:useLocalDpi xmlns:a14="http://schemas.microsoft.com/office/drawing/2010/main" val="0"/>
              </a:ext>
            </a:extLst>
          </a:blip>
          <a:srcRect r="-1106"/>
          <a:stretch/>
        </p:blipFill>
        <p:spPr bwMode="auto">
          <a:xfrm>
            <a:off x="1739066" y="838200"/>
            <a:ext cx="8796587" cy="5943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EAAA4-8D76-4ADB-BB53-48805E014E65}"/>
              </a:ext>
            </a:extLst>
          </p:cNvPr>
          <p:cNvSpPr txBox="1"/>
          <p:nvPr/>
        </p:nvSpPr>
        <p:spPr>
          <a:xfrm>
            <a:off x="381000" y="130314"/>
            <a:ext cx="2949846" cy="707886"/>
          </a:xfrm>
          <a:prstGeom prst="rect">
            <a:avLst/>
          </a:prstGeom>
          <a:noFill/>
        </p:spPr>
        <p:txBody>
          <a:bodyPr wrap="none" rtlCol="0">
            <a:spAutoFit/>
          </a:bodyPr>
          <a:lstStyle/>
          <a:p>
            <a:r>
              <a:rPr lang="en-US" sz="4000" dirty="0">
                <a:latin typeface="Arial" pitchFamily="34" charset="0"/>
                <a:cs typeface="Arial" pitchFamily="34" charset="0"/>
              </a:rPr>
              <a:t>Systematics</a:t>
            </a:r>
          </a:p>
        </p:txBody>
      </p:sp>
      <p:sp>
        <p:nvSpPr>
          <p:cNvPr id="2" name="TextBox 1">
            <a:extLst>
              <a:ext uri="{FF2B5EF4-FFF2-40B4-BE49-F238E27FC236}">
                <a16:creationId xmlns:a16="http://schemas.microsoft.com/office/drawing/2014/main" id="{0BF734C4-4DD0-44AF-A63A-0614B0B2B221}"/>
              </a:ext>
            </a:extLst>
          </p:cNvPr>
          <p:cNvSpPr txBox="1"/>
          <p:nvPr/>
        </p:nvSpPr>
        <p:spPr>
          <a:xfrm>
            <a:off x="609600" y="5727412"/>
            <a:ext cx="3564374" cy="584775"/>
          </a:xfrm>
          <a:prstGeom prst="rect">
            <a:avLst/>
          </a:prstGeom>
          <a:noFill/>
        </p:spPr>
        <p:txBody>
          <a:bodyPr wrap="none" rtlCol="0">
            <a:spAutoFit/>
          </a:bodyPr>
          <a:lstStyle/>
          <a:p>
            <a:r>
              <a:rPr lang="en-US" sz="3200" dirty="0"/>
              <a:t>This is a </a:t>
            </a:r>
            <a:r>
              <a:rPr lang="en-US" sz="3200" b="1" dirty="0">
                <a:solidFill>
                  <a:srgbClr val="FF0000"/>
                </a:solidFill>
              </a:rPr>
              <a:t>hypothesis</a:t>
            </a:r>
            <a:r>
              <a:rPr lang="en-US" sz="3200" dirty="0"/>
              <a:t>!</a:t>
            </a:r>
          </a:p>
        </p:txBody>
      </p:sp>
      <p:cxnSp>
        <p:nvCxnSpPr>
          <p:cNvPr id="5" name="Connector: Curved 4">
            <a:extLst>
              <a:ext uri="{FF2B5EF4-FFF2-40B4-BE49-F238E27FC236}">
                <a16:creationId xmlns:a16="http://schemas.microsoft.com/office/drawing/2014/main" id="{525B2DDC-A118-4772-86B4-517278B0AD16}"/>
              </a:ext>
            </a:extLst>
          </p:cNvPr>
          <p:cNvCxnSpPr>
            <a:cxnSpLocks/>
            <a:stCxn id="2" idx="0"/>
          </p:cNvCxnSpPr>
          <p:nvPr/>
        </p:nvCxnSpPr>
        <p:spPr>
          <a:xfrm rot="5400000" flipH="1" flipV="1">
            <a:off x="3132788" y="4288199"/>
            <a:ext cx="698212" cy="2180215"/>
          </a:xfrm>
          <a:prstGeom prst="curvedConnector2">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404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0896-7F32-4E6C-979C-6AB5161A8EB6}"/>
              </a:ext>
            </a:extLst>
          </p:cNvPr>
          <p:cNvSpPr>
            <a:spLocks noGrp="1"/>
          </p:cNvSpPr>
          <p:nvPr>
            <p:ph type="title"/>
          </p:nvPr>
        </p:nvSpPr>
        <p:spPr/>
        <p:txBody>
          <a:bodyPr>
            <a:normAutofit/>
          </a:bodyPr>
          <a:lstStyle/>
          <a:p>
            <a:r>
              <a:rPr lang="en-US" sz="6000" dirty="0"/>
              <a:t>Class Exercise:</a:t>
            </a:r>
          </a:p>
        </p:txBody>
      </p:sp>
      <p:sp>
        <p:nvSpPr>
          <p:cNvPr id="3" name="Content Placeholder 2">
            <a:extLst>
              <a:ext uri="{FF2B5EF4-FFF2-40B4-BE49-F238E27FC236}">
                <a16:creationId xmlns:a16="http://schemas.microsoft.com/office/drawing/2014/main" id="{07AD1DA8-3BC1-47E0-96DE-8A1E1D62E347}"/>
              </a:ext>
            </a:extLst>
          </p:cNvPr>
          <p:cNvSpPr>
            <a:spLocks noGrp="1"/>
          </p:cNvSpPr>
          <p:nvPr>
            <p:ph idx="1"/>
          </p:nvPr>
        </p:nvSpPr>
        <p:spPr/>
        <p:txBody>
          <a:bodyPr>
            <a:normAutofit/>
          </a:bodyPr>
          <a:lstStyle/>
          <a:p>
            <a:r>
              <a:rPr lang="en-US" sz="3600" dirty="0"/>
              <a:t>Work with someone next to you</a:t>
            </a:r>
          </a:p>
          <a:p>
            <a:r>
              <a:rPr lang="en-US" sz="3600" dirty="0"/>
              <a:t>Draw a cladogram showing the evolutionary relationships between the following:</a:t>
            </a:r>
          </a:p>
        </p:txBody>
      </p:sp>
    </p:spTree>
    <p:extLst>
      <p:ext uri="{BB962C8B-B14F-4D97-AF65-F5344CB8AC3E}">
        <p14:creationId xmlns:p14="http://schemas.microsoft.com/office/powerpoint/2010/main" val="443201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00200" y="216187"/>
            <a:ext cx="9011652" cy="707886"/>
          </a:xfrm>
          <a:prstGeom prst="rect">
            <a:avLst/>
          </a:prstGeom>
          <a:noFill/>
        </p:spPr>
        <p:txBody>
          <a:bodyPr wrap="square" rtlCol="0">
            <a:spAutoFit/>
          </a:bodyPr>
          <a:lstStyle/>
          <a:p>
            <a:pPr algn="ctr"/>
            <a:r>
              <a:rPr lang="en-US" sz="4000" dirty="0">
                <a:latin typeface="Arial" pitchFamily="34" charset="0"/>
                <a:cs typeface="Arial" pitchFamily="34" charset="0"/>
              </a:rPr>
              <a:t>Terminology</a:t>
            </a:r>
          </a:p>
        </p:txBody>
      </p:sp>
      <p:pic>
        <p:nvPicPr>
          <p:cNvPr id="1026" name="Picture 2" descr="http://clem.mscd.edu/%7Echurchcy/BIO3200/images/Clado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52" y="1295400"/>
            <a:ext cx="801214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1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0926"/>
          <a:stretch/>
        </p:blipFill>
        <p:spPr bwMode="auto">
          <a:xfrm>
            <a:off x="4277687" y="129185"/>
            <a:ext cx="4501356" cy="647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94514" y="294382"/>
            <a:ext cx="2677486" cy="1077218"/>
          </a:xfrm>
          <a:prstGeom prst="rect">
            <a:avLst/>
          </a:prstGeom>
        </p:spPr>
        <p:txBody>
          <a:bodyPr wrap="square">
            <a:spAutoFit/>
          </a:bodyPr>
          <a:lstStyle/>
          <a:p>
            <a:pPr algn="ctr">
              <a:buFontTx/>
              <a:buNone/>
            </a:pPr>
            <a:r>
              <a:rPr lang="en-US" sz="3200" b="1" dirty="0">
                <a:latin typeface="Arial" charset="0"/>
              </a:rPr>
              <a:t>This is a hypothesis!</a:t>
            </a:r>
          </a:p>
        </p:txBody>
      </p:sp>
      <p:sp>
        <p:nvSpPr>
          <p:cNvPr id="2" name="Rectangle 1"/>
          <p:cNvSpPr/>
          <p:nvPr/>
        </p:nvSpPr>
        <p:spPr>
          <a:xfrm>
            <a:off x="8496300" y="3611880"/>
            <a:ext cx="381000" cy="1828800"/>
          </a:xfrm>
          <a:prstGeom prst="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496300" y="304800"/>
            <a:ext cx="381000" cy="914400"/>
          </a:xfrm>
          <a:prstGeom prst="rect">
            <a:avLst/>
          </a:prstGeom>
          <a:solidFill>
            <a:schemeClr val="accent2">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496300" y="1261872"/>
            <a:ext cx="381000" cy="1524000"/>
          </a:xfrm>
          <a:prstGeom prst="rect">
            <a:avLst/>
          </a:prstGeom>
          <a:solidFill>
            <a:schemeClr val="accent3">
              <a:lumMod val="75000"/>
              <a:alpha val="47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496300" y="2843784"/>
            <a:ext cx="381000" cy="725904"/>
          </a:xfrm>
          <a:prstGeom prst="rect">
            <a:avLst/>
          </a:prstGeom>
          <a:solidFill>
            <a:srgbClr val="FFFF00">
              <a:alpha val="4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700" y="129186"/>
            <a:ext cx="4763476" cy="665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1920454"/>
            <a:ext cx="28194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DNA also serves as synapomorphy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General notes:</a:t>
            </a:r>
          </a:p>
          <a:p>
            <a:pPr marL="800100" lvl="1" indent="-342900">
              <a:buFont typeface="Calibri" panose="020F0502020204030204" pitchFamily="34" charset="0"/>
              <a:buChar char="−"/>
            </a:pPr>
            <a:r>
              <a:rPr lang="en-US" sz="2000" dirty="0"/>
              <a:t>Horizontal</a:t>
            </a:r>
          </a:p>
          <a:p>
            <a:pPr marL="800100" lvl="1" indent="-342900">
              <a:buFont typeface="Calibri" panose="020F0502020204030204" pitchFamily="34" charset="0"/>
              <a:buChar char="−"/>
            </a:pPr>
            <a:r>
              <a:rPr lang="en-US" sz="2000" dirty="0"/>
              <a:t>Hypothesis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Conclusion:</a:t>
            </a:r>
          </a:p>
          <a:p>
            <a:pPr marL="800100" lvl="1" indent="-342900">
              <a:buFont typeface="Calibri" panose="020F0502020204030204" pitchFamily="34" charset="0"/>
              <a:buChar char="−"/>
            </a:pPr>
            <a:r>
              <a:rPr lang="en-US" sz="2000" dirty="0"/>
              <a:t>Will see many</a:t>
            </a:r>
          </a:p>
          <a:p>
            <a:pPr marL="800100" lvl="1" indent="-342900">
              <a:buFont typeface="Calibri" panose="020F0502020204030204" pitchFamily="34" charset="0"/>
              <a:buChar char="−"/>
            </a:pPr>
            <a:r>
              <a:rPr lang="en-US" sz="2000" dirty="0"/>
              <a:t>Make sure to understand the difference</a:t>
            </a:r>
          </a:p>
        </p:txBody>
      </p:sp>
    </p:spTree>
    <p:extLst>
      <p:ext uri="{BB962C8B-B14F-4D97-AF65-F5344CB8AC3E}">
        <p14:creationId xmlns:p14="http://schemas.microsoft.com/office/powerpoint/2010/main" val="1674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1070"/>
          <a:stretch/>
        </p:blipFill>
        <p:spPr>
          <a:xfrm>
            <a:off x="1229010" y="2167593"/>
            <a:ext cx="9210390" cy="4728688"/>
          </a:xfrm>
          <a:prstGeom prst="rect">
            <a:avLst/>
          </a:prstGeom>
        </p:spPr>
      </p:pic>
      <p:sp>
        <p:nvSpPr>
          <p:cNvPr id="5" name="TextBox 4">
            <a:extLst>
              <a:ext uri="{FF2B5EF4-FFF2-40B4-BE49-F238E27FC236}">
                <a16:creationId xmlns:a16="http://schemas.microsoft.com/office/drawing/2014/main" id="{027776B9-8D40-4E34-8B01-44509F860525}"/>
              </a:ext>
            </a:extLst>
          </p:cNvPr>
          <p:cNvSpPr txBox="1"/>
          <p:nvPr/>
        </p:nvSpPr>
        <p:spPr>
          <a:xfrm>
            <a:off x="228600" y="152400"/>
            <a:ext cx="11811000" cy="1815882"/>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mn-lt"/>
              </a:rPr>
              <a:t>Place an X in the box identifying which organisms have the various </a:t>
            </a:r>
            <a:r>
              <a:rPr lang="en-US" sz="2800" dirty="0"/>
              <a:t>traits</a:t>
            </a:r>
          </a:p>
          <a:p>
            <a:pPr marL="342900" indent="-342900">
              <a:buFont typeface="Arial" panose="020B0604020202020204" pitchFamily="34" charset="0"/>
              <a:buChar char="•"/>
            </a:pPr>
            <a:r>
              <a:rPr lang="en-US" sz="2800" dirty="0"/>
              <a:t>If you don’t know what something is Google it</a:t>
            </a:r>
          </a:p>
          <a:p>
            <a:pPr marL="342900" indent="-342900">
              <a:buFont typeface="Arial" panose="020B0604020202020204" pitchFamily="34" charset="0"/>
              <a:buChar char="•"/>
            </a:pPr>
            <a:r>
              <a:rPr lang="en-US" sz="2800" dirty="0">
                <a:latin typeface="+mn-lt"/>
              </a:rPr>
              <a:t>Build a phylogenetic tree with this information</a:t>
            </a:r>
          </a:p>
          <a:p>
            <a:pPr marL="342900" indent="-342900">
              <a:buFont typeface="Arial" panose="020B0604020202020204" pitchFamily="34" charset="0"/>
              <a:buChar char="•"/>
            </a:pPr>
            <a:r>
              <a:rPr lang="en-US" sz="2800" dirty="0">
                <a:latin typeface="+mn-lt"/>
              </a:rPr>
              <a:t>Place tick marks and the associated trait at the appropriate point on the tree</a:t>
            </a:r>
            <a:endParaRPr lang="en-US" sz="2800" dirty="0"/>
          </a:p>
        </p:txBody>
      </p:sp>
    </p:spTree>
    <p:extLst>
      <p:ext uri="{BB962C8B-B14F-4D97-AF65-F5344CB8AC3E}">
        <p14:creationId xmlns:p14="http://schemas.microsoft.com/office/powerpoint/2010/main" val="309172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3" y="236255"/>
            <a:ext cx="7655789" cy="1143000"/>
          </a:xfrm>
        </p:spPr>
        <p:txBody>
          <a:bodyPr>
            <a:noAutofit/>
          </a:bodyPr>
          <a:lstStyle/>
          <a:p>
            <a:r>
              <a:rPr lang="en-US" dirty="0">
                <a:latin typeface="Arial" panose="020B0604020202020204" pitchFamily="34" charset="0"/>
                <a:cs typeface="Arial" panose="020B0604020202020204" pitchFamily="34" charset="0"/>
              </a:rPr>
              <a:t>Important terms</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5663" y="1409735"/>
            <a:ext cx="5443242" cy="224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www.blackwellpublishing.com/ridley/images/analog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093" y="3757180"/>
            <a:ext cx="3170021" cy="275291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debanlab.org/storage/tonguenotex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05276"/>
            <a:ext cx="34671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5610" y="3757180"/>
            <a:ext cx="5137484" cy="276999"/>
          </a:xfrm>
          <a:prstGeom prst="rect">
            <a:avLst/>
          </a:prstGeom>
        </p:spPr>
        <p:txBody>
          <a:bodyPr wrap="square">
            <a:spAutoFit/>
          </a:bodyPr>
          <a:lstStyle/>
          <a:p>
            <a:r>
              <a:rPr lang="en-US" sz="1200" dirty="0">
                <a:hlinkClick r:id="rId5"/>
              </a:rPr>
              <a:t>http://www.youtube.com/watch?v=mRrIITcUeBM&amp;feature=player_embedded#</a:t>
            </a:r>
            <a:r>
              <a:rPr lang="en-US" sz="1200" dirty="0"/>
              <a:t>! </a:t>
            </a:r>
          </a:p>
        </p:txBody>
      </p:sp>
      <p:pic>
        <p:nvPicPr>
          <p:cNvPr id="1033" name="Picture 9" descr="http://upload.wikimedia.org/wikipedia/commons/thumb/7/76/Coast_Garter_Snake.jpg/250px-Coast_Garter_Snak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50" y="1"/>
            <a:ext cx="238125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upload.wikimedia.org/wikipedia/commons/thumb/5/5e/Anguidae.jpg/220px-Anguida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0" y="1857876"/>
            <a:ext cx="20955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reptilis.net/index4/alb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1" y="2362494"/>
            <a:ext cx="1795695" cy="1352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28A4D8-3927-4A3C-89FF-1FE1279FF27E}"/>
              </a:ext>
            </a:extLst>
          </p:cNvPr>
          <p:cNvSpPr txBox="1"/>
          <p:nvPr/>
        </p:nvSpPr>
        <p:spPr>
          <a:xfrm>
            <a:off x="229386" y="3711828"/>
            <a:ext cx="2742414" cy="2308324"/>
          </a:xfrm>
          <a:prstGeom prst="rect">
            <a:avLst/>
          </a:prstGeom>
          <a:noFill/>
        </p:spPr>
        <p:txBody>
          <a:bodyPr wrap="square" rtlCol="0">
            <a:spAutoFit/>
          </a:bodyPr>
          <a:lstStyle/>
          <a:p>
            <a:r>
              <a:rPr lang="en-US" sz="2400" dirty="0">
                <a:solidFill>
                  <a:schemeClr val="accent2"/>
                </a:solidFill>
              </a:rPr>
              <a:t>Draw a cladogram showing the evolutionary relationships between a cat, a bird, and a bat</a:t>
            </a:r>
          </a:p>
        </p:txBody>
      </p:sp>
    </p:spTree>
    <p:extLst>
      <p:ext uri="{BB962C8B-B14F-4D97-AF65-F5344CB8AC3E}">
        <p14:creationId xmlns:p14="http://schemas.microsoft.com/office/powerpoint/2010/main" val="28962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7"/>
                                        </p:tgtEl>
                                        <p:attrNameLst>
                                          <p:attrName>style.visibility</p:attrName>
                                        </p:attrNameLst>
                                      </p:cBhvr>
                                      <p:to>
                                        <p:strVal val="visible"/>
                                      </p:to>
                                    </p:set>
                                    <p:animEffect transition="in" filter="fade">
                                      <p:cBhvr>
                                        <p:cTn id="23" dur="500"/>
                                        <p:tgtEl>
                                          <p:spTgt spid="1037"/>
                                        </p:tgtEl>
                                      </p:cBhvr>
                                    </p:animEffect>
                                  </p:childTnLst>
                                </p:cTn>
                              </p:par>
                              <p:par>
                                <p:cTn id="24" presetID="10" presetClass="entr" presetSubtype="0" fill="hold" nodeType="withEffect">
                                  <p:stCondLst>
                                    <p:cond delay="0"/>
                                  </p:stCondLst>
                                  <p:childTnLst>
                                    <p:set>
                                      <p:cBhvr>
                                        <p:cTn id="25" dur="1" fill="hold">
                                          <p:stCondLst>
                                            <p:cond delay="0"/>
                                          </p:stCondLst>
                                        </p:cTn>
                                        <p:tgtEl>
                                          <p:spTgt spid="1035"/>
                                        </p:tgtEl>
                                        <p:attrNameLst>
                                          <p:attrName>style.visibility</p:attrName>
                                        </p:attrNameLst>
                                      </p:cBhvr>
                                      <p:to>
                                        <p:strVal val="visible"/>
                                      </p:to>
                                    </p:set>
                                    <p:animEffect transition="in" filter="fade">
                                      <p:cBhvr>
                                        <p:cTn id="26" dur="500"/>
                                        <p:tgtEl>
                                          <p:spTgt spid="1035"/>
                                        </p:tgtEl>
                                      </p:cBhvr>
                                    </p:animEffect>
                                  </p:childTnLst>
                                </p:cTn>
                              </p:par>
                              <p:par>
                                <p:cTn id="27" presetID="10" presetClass="entr" presetSubtype="0" fill="hold" nodeType="with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32BF-A251-5940-353C-971564954CBA}"/>
              </a:ext>
            </a:extLst>
          </p:cNvPr>
          <p:cNvSpPr>
            <a:spLocks noGrp="1"/>
          </p:cNvSpPr>
          <p:nvPr>
            <p:ph type="title"/>
          </p:nvPr>
        </p:nvSpPr>
        <p:spPr>
          <a:xfrm>
            <a:off x="838200" y="76200"/>
            <a:ext cx="10515600" cy="1325563"/>
          </a:xfrm>
        </p:spPr>
        <p:txBody>
          <a:bodyPr/>
          <a:lstStyle/>
          <a:p>
            <a:r>
              <a:rPr lang="en-US" dirty="0">
                <a:latin typeface="Arial" panose="020B0604020202020204" pitchFamily="34" charset="0"/>
                <a:cs typeface="Arial" panose="020B0604020202020204" pitchFamily="34" charset="0"/>
              </a:rPr>
              <a:t>Why are all these bones the same?</a:t>
            </a:r>
          </a:p>
        </p:txBody>
      </p:sp>
      <p:pic>
        <p:nvPicPr>
          <p:cNvPr id="5" name="Picture 4" descr="A set of bones and hands&#10;&#10;Description automatically generated with medium confidence">
            <a:extLst>
              <a:ext uri="{FF2B5EF4-FFF2-40B4-BE49-F238E27FC236}">
                <a16:creationId xmlns:a16="http://schemas.microsoft.com/office/drawing/2014/main" id="{28DB36EF-5034-CAB5-E08E-A0F122D60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074" y="1295400"/>
            <a:ext cx="7527851" cy="5394960"/>
          </a:xfrm>
          <a:prstGeom prst="rect">
            <a:avLst/>
          </a:prstGeom>
        </p:spPr>
      </p:pic>
    </p:spTree>
    <p:extLst>
      <p:ext uri="{BB962C8B-B14F-4D97-AF65-F5344CB8AC3E}">
        <p14:creationId xmlns:p14="http://schemas.microsoft.com/office/powerpoint/2010/main" val="506641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385" y="304800"/>
            <a:ext cx="5152242" cy="1249620"/>
          </a:xfrm>
        </p:spPr>
        <p:txBody>
          <a:bodyPr>
            <a:normAutofit fontScale="90000"/>
          </a:bodyPr>
          <a:lstStyle/>
          <a:p>
            <a:r>
              <a:rPr lang="en-US" dirty="0">
                <a:latin typeface="+mn-lt"/>
              </a:rPr>
              <a:t>Case Study: </a:t>
            </a:r>
            <a:br>
              <a:rPr lang="en-US" dirty="0">
                <a:latin typeface="+mn-lt"/>
              </a:rPr>
            </a:br>
            <a:r>
              <a:rPr lang="en-US" dirty="0">
                <a:latin typeface="+mn-lt"/>
              </a:rPr>
              <a:t>The Prairie Chicken</a:t>
            </a:r>
          </a:p>
        </p:txBody>
      </p:sp>
      <p:pic>
        <p:nvPicPr>
          <p:cNvPr id="2052" name="Picture 4" descr="File:Tympanuchus cupido map.svg"/>
          <p:cNvPicPr>
            <a:picLocks noChangeAspect="1" noChangeArrowheads="1"/>
          </p:cNvPicPr>
          <p:nvPr/>
        </p:nvPicPr>
        <p:blipFill rotWithShape="1">
          <a:blip r:embed="rId3">
            <a:extLst>
              <a:ext uri="{28A0092B-C50C-407E-A947-70E740481C1C}">
                <a14:useLocalDpi xmlns:a14="http://schemas.microsoft.com/office/drawing/2010/main" val="0"/>
              </a:ext>
            </a:extLst>
          </a:blip>
          <a:srcRect l="19143" t="42911" b="10882"/>
          <a:stretch/>
        </p:blipFill>
        <p:spPr bwMode="auto">
          <a:xfrm>
            <a:off x="6701642" y="0"/>
            <a:ext cx="3966358" cy="26363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opulation numbers over time prairie chic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403" y="2636322"/>
            <a:ext cx="4553232" cy="37068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Fight to Save a Prairie Chicken - The New York Times">
            <a:extLst>
              <a:ext uri="{FF2B5EF4-FFF2-40B4-BE49-F238E27FC236}">
                <a16:creationId xmlns:a16="http://schemas.microsoft.com/office/drawing/2014/main" id="{EBCC2C04-A059-440C-AA8B-ADC4B7B49E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67" t="20370" r="31667" b="14445"/>
          <a:stretch/>
        </p:blipFill>
        <p:spPr bwMode="auto">
          <a:xfrm>
            <a:off x="1549399" y="2417723"/>
            <a:ext cx="4652135" cy="4093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D93A2D-5BE8-6B25-C073-A3C3C2719161}"/>
              </a:ext>
            </a:extLst>
          </p:cNvPr>
          <p:cNvSpPr txBox="1"/>
          <p:nvPr/>
        </p:nvSpPr>
        <p:spPr>
          <a:xfrm>
            <a:off x="7146388" y="6380248"/>
            <a:ext cx="5045612" cy="369332"/>
          </a:xfrm>
          <a:prstGeom prst="rect">
            <a:avLst/>
          </a:prstGeom>
          <a:noFill/>
        </p:spPr>
        <p:txBody>
          <a:bodyPr wrap="none" rtlCol="0">
            <a:spAutoFit/>
          </a:bodyPr>
          <a:lstStyle/>
          <a:p>
            <a:r>
              <a:rPr lang="en-US" dirty="0"/>
              <a:t>Pop decline in </a:t>
            </a:r>
            <a:r>
              <a:rPr lang="en-US" dirty="0" err="1"/>
              <a:t>Attwater’s</a:t>
            </a:r>
            <a:r>
              <a:rPr lang="en-US" dirty="0"/>
              <a:t> prairie Chicken (SE Texas)</a:t>
            </a:r>
          </a:p>
        </p:txBody>
      </p:sp>
      <p:sp>
        <p:nvSpPr>
          <p:cNvPr id="4" name="TextBox 3">
            <a:extLst>
              <a:ext uri="{FF2B5EF4-FFF2-40B4-BE49-F238E27FC236}">
                <a16:creationId xmlns:a16="http://schemas.microsoft.com/office/drawing/2014/main" id="{3F48B710-DC5E-D33F-5C41-8A7185F98985}"/>
              </a:ext>
            </a:extLst>
          </p:cNvPr>
          <p:cNvSpPr txBox="1"/>
          <p:nvPr/>
        </p:nvSpPr>
        <p:spPr>
          <a:xfrm>
            <a:off x="10031753" y="1905000"/>
            <a:ext cx="2057400" cy="1815882"/>
          </a:xfrm>
          <a:prstGeom prst="rect">
            <a:avLst/>
          </a:prstGeom>
          <a:solidFill>
            <a:schemeClr val="bg1"/>
          </a:solidFill>
        </p:spPr>
        <p:txBody>
          <a:bodyPr wrap="square" rtlCol="0">
            <a:spAutoFit/>
          </a:bodyPr>
          <a:lstStyle/>
          <a:p>
            <a:pPr algn="ctr"/>
            <a:r>
              <a:rPr lang="en-US" sz="2800" dirty="0">
                <a:solidFill>
                  <a:srgbClr val="DB6413"/>
                </a:solidFill>
              </a:rPr>
              <a:t>Did we protect species diversity?</a:t>
            </a:r>
          </a:p>
        </p:txBody>
      </p:sp>
    </p:spTree>
    <p:extLst>
      <p:ext uri="{BB962C8B-B14F-4D97-AF65-F5344CB8AC3E}">
        <p14:creationId xmlns:p14="http://schemas.microsoft.com/office/powerpoint/2010/main" val="9931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733800" y="228601"/>
            <a:ext cx="4724400" cy="762000"/>
          </a:xfrm>
          <a:ln w="57150">
            <a:solidFill>
              <a:srgbClr val="FF0000"/>
            </a:solidFill>
            <a:miter lim="800000"/>
            <a:headEnd/>
            <a:tailEnd/>
          </a:ln>
        </p:spPr>
        <p:txBody>
          <a:bodyPr>
            <a:normAutofit fontScale="90000"/>
          </a:bodyPr>
          <a:lstStyle/>
          <a:p>
            <a:pPr algn="ctr"/>
            <a:r>
              <a:rPr lang="en-US" sz="6000" dirty="0">
                <a:solidFill>
                  <a:srgbClr val="FF0000"/>
                </a:solidFill>
              </a:rPr>
              <a:t>3 more terms</a:t>
            </a:r>
          </a:p>
        </p:txBody>
      </p:sp>
    </p:spTree>
    <p:extLst>
      <p:ext uri="{BB962C8B-B14F-4D97-AF65-F5344CB8AC3E}">
        <p14:creationId xmlns:p14="http://schemas.microsoft.com/office/powerpoint/2010/main" val="3598534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traight Connector 4"/>
          <p:cNvCxnSpPr>
            <a:cxnSpLocks noChangeShapeType="1"/>
          </p:cNvCxnSpPr>
          <p:nvPr/>
        </p:nvCxnSpPr>
        <p:spPr bwMode="auto">
          <a:xfrm>
            <a:off x="10247313" y="3814761"/>
            <a:ext cx="6858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3" name="Straight Connector 10"/>
          <p:cNvCxnSpPr>
            <a:cxnSpLocks noChangeShapeType="1"/>
          </p:cNvCxnSpPr>
          <p:nvPr/>
        </p:nvCxnSpPr>
        <p:spPr bwMode="auto">
          <a:xfrm flipV="1">
            <a:off x="10933113" y="2747961"/>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4" name="Straight Connector 13"/>
          <p:cNvCxnSpPr>
            <a:cxnSpLocks noChangeShapeType="1"/>
          </p:cNvCxnSpPr>
          <p:nvPr/>
        </p:nvCxnSpPr>
        <p:spPr bwMode="auto">
          <a:xfrm flipV="1">
            <a:off x="10247313" y="2747961"/>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5" name="Straight Connector 14"/>
          <p:cNvCxnSpPr>
            <a:cxnSpLocks noChangeShapeType="1"/>
          </p:cNvCxnSpPr>
          <p:nvPr/>
        </p:nvCxnSpPr>
        <p:spPr bwMode="auto">
          <a:xfrm flipV="1">
            <a:off x="10590213" y="3814761"/>
            <a:ext cx="0" cy="457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6" name="TextBox 11"/>
          <p:cNvSpPr txBox="1">
            <a:spLocks noChangeArrowheads="1"/>
          </p:cNvSpPr>
          <p:nvPr/>
        </p:nvSpPr>
        <p:spPr bwMode="auto">
          <a:xfrm rot="-3465474">
            <a:off x="9714707" y="1750218"/>
            <a:ext cx="1812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crocodilians</a:t>
            </a:r>
          </a:p>
        </p:txBody>
      </p:sp>
      <p:cxnSp>
        <p:nvCxnSpPr>
          <p:cNvPr id="30727" name="Straight Connector 19"/>
          <p:cNvCxnSpPr>
            <a:cxnSpLocks noChangeShapeType="1"/>
          </p:cNvCxnSpPr>
          <p:nvPr/>
        </p:nvCxnSpPr>
        <p:spPr bwMode="auto">
          <a:xfrm>
            <a:off x="8189914" y="3814761"/>
            <a:ext cx="102552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8" name="Straight Connector 20"/>
          <p:cNvCxnSpPr>
            <a:cxnSpLocks noChangeShapeType="1"/>
          </p:cNvCxnSpPr>
          <p:nvPr/>
        </p:nvCxnSpPr>
        <p:spPr bwMode="auto">
          <a:xfrm flipV="1">
            <a:off x="9215438" y="3586161"/>
            <a:ext cx="0" cy="2286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9" name="Straight Connector 21"/>
          <p:cNvCxnSpPr>
            <a:cxnSpLocks noChangeShapeType="1"/>
          </p:cNvCxnSpPr>
          <p:nvPr/>
        </p:nvCxnSpPr>
        <p:spPr bwMode="auto">
          <a:xfrm flipV="1">
            <a:off x="8189913" y="2747961"/>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0" name="Straight Connector 22"/>
          <p:cNvCxnSpPr>
            <a:cxnSpLocks noChangeShapeType="1"/>
          </p:cNvCxnSpPr>
          <p:nvPr/>
        </p:nvCxnSpPr>
        <p:spPr bwMode="auto">
          <a:xfrm flipV="1">
            <a:off x="8685213" y="3814761"/>
            <a:ext cx="0" cy="457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Straight Connector 23"/>
          <p:cNvCxnSpPr>
            <a:cxnSpLocks noChangeShapeType="1"/>
          </p:cNvCxnSpPr>
          <p:nvPr/>
        </p:nvCxnSpPr>
        <p:spPr bwMode="auto">
          <a:xfrm>
            <a:off x="8685213" y="4271961"/>
            <a:ext cx="1905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2" name="TextBox 26"/>
          <p:cNvSpPr txBox="1">
            <a:spLocks noChangeArrowheads="1"/>
          </p:cNvSpPr>
          <p:nvPr/>
        </p:nvSpPr>
        <p:spPr bwMode="auto">
          <a:xfrm rot="-3465474">
            <a:off x="10625139" y="2122487"/>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birds</a:t>
            </a:r>
          </a:p>
        </p:txBody>
      </p:sp>
      <p:sp>
        <p:nvSpPr>
          <p:cNvPr id="30733" name="TextBox 27"/>
          <p:cNvSpPr txBox="1">
            <a:spLocks noChangeArrowheads="1"/>
          </p:cNvSpPr>
          <p:nvPr/>
        </p:nvSpPr>
        <p:spPr bwMode="auto">
          <a:xfrm rot="-3465474">
            <a:off x="7841457" y="2082005"/>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turtles</a:t>
            </a:r>
          </a:p>
        </p:txBody>
      </p:sp>
      <p:sp>
        <p:nvSpPr>
          <p:cNvPr id="30734" name="TextBox 28"/>
          <p:cNvSpPr txBox="1">
            <a:spLocks noChangeArrowheads="1"/>
          </p:cNvSpPr>
          <p:nvPr/>
        </p:nvSpPr>
        <p:spPr bwMode="auto">
          <a:xfrm rot="-3465474">
            <a:off x="8540751" y="2082800"/>
            <a:ext cx="1076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lizards</a:t>
            </a:r>
          </a:p>
        </p:txBody>
      </p:sp>
      <p:cxnSp>
        <p:nvCxnSpPr>
          <p:cNvPr id="30735" name="Straight Connector 30"/>
          <p:cNvCxnSpPr>
            <a:cxnSpLocks noChangeShapeType="1"/>
          </p:cNvCxnSpPr>
          <p:nvPr/>
        </p:nvCxnSpPr>
        <p:spPr bwMode="auto">
          <a:xfrm>
            <a:off x="8875713" y="3586161"/>
            <a:ext cx="6858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6" name="Straight Connector 31"/>
          <p:cNvCxnSpPr>
            <a:cxnSpLocks noChangeShapeType="1"/>
          </p:cNvCxnSpPr>
          <p:nvPr/>
        </p:nvCxnSpPr>
        <p:spPr bwMode="auto">
          <a:xfrm flipV="1">
            <a:off x="9561513" y="2747961"/>
            <a:ext cx="0" cy="838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7" name="Straight Connector 32"/>
          <p:cNvCxnSpPr>
            <a:cxnSpLocks noChangeShapeType="1"/>
          </p:cNvCxnSpPr>
          <p:nvPr/>
        </p:nvCxnSpPr>
        <p:spPr bwMode="auto">
          <a:xfrm flipV="1">
            <a:off x="8875713" y="2747961"/>
            <a:ext cx="0" cy="838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8" name="TextBox 43"/>
          <p:cNvSpPr txBox="1">
            <a:spLocks noChangeArrowheads="1"/>
          </p:cNvSpPr>
          <p:nvPr/>
        </p:nvSpPr>
        <p:spPr bwMode="auto">
          <a:xfrm rot="-3465474">
            <a:off x="9197182" y="207248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tuatara</a:t>
            </a:r>
          </a:p>
        </p:txBody>
      </p:sp>
      <p:cxnSp>
        <p:nvCxnSpPr>
          <p:cNvPr id="30739" name="Straight Connector 44"/>
          <p:cNvCxnSpPr>
            <a:cxnSpLocks noChangeShapeType="1"/>
          </p:cNvCxnSpPr>
          <p:nvPr/>
        </p:nvCxnSpPr>
        <p:spPr bwMode="auto">
          <a:xfrm flipV="1">
            <a:off x="9678988" y="4271961"/>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0" name="Straight Connector 46"/>
          <p:cNvCxnSpPr>
            <a:cxnSpLocks noChangeShapeType="1"/>
          </p:cNvCxnSpPr>
          <p:nvPr/>
        </p:nvCxnSpPr>
        <p:spPr bwMode="auto">
          <a:xfrm>
            <a:off x="7045326" y="4957761"/>
            <a:ext cx="263366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1" name="Straight Connector 48"/>
          <p:cNvCxnSpPr>
            <a:cxnSpLocks noChangeShapeType="1"/>
          </p:cNvCxnSpPr>
          <p:nvPr/>
        </p:nvCxnSpPr>
        <p:spPr bwMode="auto">
          <a:xfrm flipV="1">
            <a:off x="6130925" y="2817811"/>
            <a:ext cx="0" cy="282575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Straight Connector 51"/>
          <p:cNvCxnSpPr>
            <a:cxnSpLocks noChangeShapeType="1"/>
          </p:cNvCxnSpPr>
          <p:nvPr/>
        </p:nvCxnSpPr>
        <p:spPr bwMode="auto">
          <a:xfrm flipV="1">
            <a:off x="8189913" y="4957761"/>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3" name="Straight Connector 52"/>
          <p:cNvCxnSpPr>
            <a:cxnSpLocks noChangeShapeType="1"/>
          </p:cNvCxnSpPr>
          <p:nvPr/>
        </p:nvCxnSpPr>
        <p:spPr bwMode="auto">
          <a:xfrm>
            <a:off x="6130925" y="5643561"/>
            <a:ext cx="205898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4" name="Straight Connector 53"/>
          <p:cNvCxnSpPr>
            <a:cxnSpLocks noChangeShapeType="1"/>
          </p:cNvCxnSpPr>
          <p:nvPr/>
        </p:nvCxnSpPr>
        <p:spPr bwMode="auto">
          <a:xfrm flipV="1">
            <a:off x="7159625" y="5643561"/>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5" name="Straight Connector 54"/>
          <p:cNvCxnSpPr>
            <a:cxnSpLocks noChangeShapeType="1"/>
          </p:cNvCxnSpPr>
          <p:nvPr/>
        </p:nvCxnSpPr>
        <p:spPr bwMode="auto">
          <a:xfrm flipV="1">
            <a:off x="4911725" y="2868611"/>
            <a:ext cx="0" cy="346075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22" name="Freeform 43021"/>
          <p:cNvSpPr>
            <a:spLocks/>
          </p:cNvSpPr>
          <p:nvPr/>
        </p:nvSpPr>
        <p:spPr bwMode="auto">
          <a:xfrm>
            <a:off x="7869238" y="654049"/>
            <a:ext cx="3384550" cy="3994150"/>
          </a:xfrm>
          <a:custGeom>
            <a:avLst/>
            <a:gdLst>
              <a:gd name="T0" fmla="*/ 721121 w 3384135"/>
              <a:gd name="T1" fmla="*/ 402172 h 3995261"/>
              <a:gd name="T2" fmla="*/ 561063 w 3384135"/>
              <a:gd name="T3" fmla="*/ 493562 h 3995261"/>
              <a:gd name="T4" fmla="*/ 469601 w 3384135"/>
              <a:gd name="T5" fmla="*/ 584950 h 3995261"/>
              <a:gd name="T6" fmla="*/ 332407 w 3384135"/>
              <a:gd name="T7" fmla="*/ 710610 h 3995261"/>
              <a:gd name="T8" fmla="*/ 195213 w 3384135"/>
              <a:gd name="T9" fmla="*/ 904812 h 3995261"/>
              <a:gd name="T10" fmla="*/ 80885 w 3384135"/>
              <a:gd name="T11" fmla="*/ 1121862 h 3995261"/>
              <a:gd name="T12" fmla="*/ 23721 w 3384135"/>
              <a:gd name="T13" fmla="*/ 1396030 h 3995261"/>
              <a:gd name="T14" fmla="*/ 23721 w 3384135"/>
              <a:gd name="T15" fmla="*/ 1761586 h 3995261"/>
              <a:gd name="T16" fmla="*/ 80885 w 3384135"/>
              <a:gd name="T17" fmla="*/ 2092872 h 3995261"/>
              <a:gd name="T18" fmla="*/ 80885 w 3384135"/>
              <a:gd name="T19" fmla="*/ 2744020 h 3995261"/>
              <a:gd name="T20" fmla="*/ 126617 w 3384135"/>
              <a:gd name="T21" fmla="*/ 3178118 h 3995261"/>
              <a:gd name="T22" fmla="*/ 206645 w 3384135"/>
              <a:gd name="T23" fmla="*/ 3395167 h 3995261"/>
              <a:gd name="T24" fmla="*/ 309541 w 3384135"/>
              <a:gd name="T25" fmla="*/ 3715029 h 3995261"/>
              <a:gd name="T26" fmla="*/ 481033 w 3384135"/>
              <a:gd name="T27" fmla="*/ 3817842 h 3995261"/>
              <a:gd name="T28" fmla="*/ 984077 w 3384135"/>
              <a:gd name="T29" fmla="*/ 3954926 h 3995261"/>
              <a:gd name="T30" fmla="*/ 2035895 w 3384135"/>
              <a:gd name="T31" fmla="*/ 3977773 h 3995261"/>
              <a:gd name="T32" fmla="*/ 2687564 w 3384135"/>
              <a:gd name="T33" fmla="*/ 3932078 h 3995261"/>
              <a:gd name="T34" fmla="*/ 2893355 w 3384135"/>
              <a:gd name="T35" fmla="*/ 3817842 h 3995261"/>
              <a:gd name="T36" fmla="*/ 3030549 w 3384135"/>
              <a:gd name="T37" fmla="*/ 3669334 h 3995261"/>
              <a:gd name="T38" fmla="*/ 3087713 w 3384135"/>
              <a:gd name="T39" fmla="*/ 3475132 h 3995261"/>
              <a:gd name="T40" fmla="*/ 3041981 w 3384135"/>
              <a:gd name="T41" fmla="*/ 3258083 h 3995261"/>
              <a:gd name="T42" fmla="*/ 2984817 w 3384135"/>
              <a:gd name="T43" fmla="*/ 3132423 h 3995261"/>
              <a:gd name="T44" fmla="*/ 2870489 w 3384135"/>
              <a:gd name="T45" fmla="*/ 2961068 h 3995261"/>
              <a:gd name="T46" fmla="*/ 2767593 w 3384135"/>
              <a:gd name="T47" fmla="*/ 2778290 h 3995261"/>
              <a:gd name="T48" fmla="*/ 2721863 w 3384135"/>
              <a:gd name="T49" fmla="*/ 2526970 h 3995261"/>
              <a:gd name="T50" fmla="*/ 2813325 w 3384135"/>
              <a:gd name="T51" fmla="*/ 2047177 h 3995261"/>
              <a:gd name="T52" fmla="*/ 2870489 w 3384135"/>
              <a:gd name="T53" fmla="*/ 1875822 h 3995261"/>
              <a:gd name="T54" fmla="*/ 2939085 w 3384135"/>
              <a:gd name="T55" fmla="*/ 1704468 h 3995261"/>
              <a:gd name="T56" fmla="*/ 3099145 w 3384135"/>
              <a:gd name="T57" fmla="*/ 1498842 h 3995261"/>
              <a:gd name="T58" fmla="*/ 3224905 w 3384135"/>
              <a:gd name="T59" fmla="*/ 1316064 h 3995261"/>
              <a:gd name="T60" fmla="*/ 3304935 w 3384135"/>
              <a:gd name="T61" fmla="*/ 1201828 h 3995261"/>
              <a:gd name="T62" fmla="*/ 3350667 w 3384135"/>
              <a:gd name="T63" fmla="*/ 1030472 h 3995261"/>
              <a:gd name="T64" fmla="*/ 3384965 w 3384135"/>
              <a:gd name="T65" fmla="*/ 744882 h 3995261"/>
              <a:gd name="T66" fmla="*/ 3259205 w 3384135"/>
              <a:gd name="T67" fmla="*/ 356478 h 3995261"/>
              <a:gd name="T68" fmla="*/ 3087713 w 3384135"/>
              <a:gd name="T69" fmla="*/ 230818 h 3995261"/>
              <a:gd name="T70" fmla="*/ 2630400 w 3384135"/>
              <a:gd name="T71" fmla="*/ 139428 h 3995261"/>
              <a:gd name="T72" fmla="*/ 2378879 w 3384135"/>
              <a:gd name="T73" fmla="*/ 93734 h 3995261"/>
              <a:gd name="T74" fmla="*/ 1807239 w 3384135"/>
              <a:gd name="T75" fmla="*/ 36616 h 3995261"/>
              <a:gd name="T76" fmla="*/ 1578583 w 3384135"/>
              <a:gd name="T77" fmla="*/ 36616 h 3995261"/>
              <a:gd name="T78" fmla="*/ 1384225 w 3384135"/>
              <a:gd name="T79" fmla="*/ 150852 h 3995261"/>
              <a:gd name="T80" fmla="*/ 1178433 w 3384135"/>
              <a:gd name="T81" fmla="*/ 287936 h 3995261"/>
              <a:gd name="T82" fmla="*/ 1029807 w 3384135"/>
              <a:gd name="T83" fmla="*/ 367902 h 39952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84135" h="3995261">
                <a:moveTo>
                  <a:pt x="812385" y="368106"/>
                </a:moveTo>
                <a:lnTo>
                  <a:pt x="812385" y="368106"/>
                </a:lnTo>
                <a:cubicBezTo>
                  <a:pt x="781905" y="379536"/>
                  <a:pt x="752058" y="392823"/>
                  <a:pt x="720945" y="402396"/>
                </a:cubicBezTo>
                <a:cubicBezTo>
                  <a:pt x="702377" y="408109"/>
                  <a:pt x="663795" y="413826"/>
                  <a:pt x="663795" y="413826"/>
                </a:cubicBezTo>
                <a:lnTo>
                  <a:pt x="675225" y="413826"/>
                </a:lnTo>
                <a:lnTo>
                  <a:pt x="560925" y="493836"/>
                </a:lnTo>
                <a:cubicBezTo>
                  <a:pt x="549630" y="501655"/>
                  <a:pt x="536349" y="506982"/>
                  <a:pt x="526635" y="516696"/>
                </a:cubicBezTo>
                <a:cubicBezTo>
                  <a:pt x="515205" y="528126"/>
                  <a:pt x="502693" y="538568"/>
                  <a:pt x="492345" y="550986"/>
                </a:cubicBezTo>
                <a:cubicBezTo>
                  <a:pt x="483551" y="561539"/>
                  <a:pt x="479199" y="575562"/>
                  <a:pt x="469485" y="585276"/>
                </a:cubicBezTo>
                <a:cubicBezTo>
                  <a:pt x="459771" y="594990"/>
                  <a:pt x="446625" y="600516"/>
                  <a:pt x="435195" y="608136"/>
                </a:cubicBezTo>
                <a:cubicBezTo>
                  <a:pt x="427575" y="619566"/>
                  <a:pt x="422049" y="632712"/>
                  <a:pt x="412335" y="642426"/>
                </a:cubicBezTo>
                <a:cubicBezTo>
                  <a:pt x="358649" y="696112"/>
                  <a:pt x="375872" y="655018"/>
                  <a:pt x="332325" y="711006"/>
                </a:cubicBezTo>
                <a:cubicBezTo>
                  <a:pt x="315457" y="732693"/>
                  <a:pt x="306032" y="760159"/>
                  <a:pt x="286605" y="779586"/>
                </a:cubicBezTo>
                <a:cubicBezTo>
                  <a:pt x="255434" y="810757"/>
                  <a:pt x="242463" y="820495"/>
                  <a:pt x="218025" y="859596"/>
                </a:cubicBezTo>
                <a:cubicBezTo>
                  <a:pt x="208994" y="874045"/>
                  <a:pt x="203931" y="890705"/>
                  <a:pt x="195165" y="905316"/>
                </a:cubicBezTo>
                <a:cubicBezTo>
                  <a:pt x="162963" y="958986"/>
                  <a:pt x="147487" y="967361"/>
                  <a:pt x="126585" y="1019616"/>
                </a:cubicBezTo>
                <a:cubicBezTo>
                  <a:pt x="117636" y="1041989"/>
                  <a:pt x="117091" y="1068146"/>
                  <a:pt x="103725" y="1088196"/>
                </a:cubicBezTo>
                <a:cubicBezTo>
                  <a:pt x="96105" y="1099626"/>
                  <a:pt x="87008" y="1110199"/>
                  <a:pt x="80865" y="1122486"/>
                </a:cubicBezTo>
                <a:cubicBezTo>
                  <a:pt x="75477" y="1133262"/>
                  <a:pt x="72144" y="1145036"/>
                  <a:pt x="69435" y="1156776"/>
                </a:cubicBezTo>
                <a:cubicBezTo>
                  <a:pt x="60698" y="1194636"/>
                  <a:pt x="52963" y="1232750"/>
                  <a:pt x="46575" y="1271076"/>
                </a:cubicBezTo>
                <a:cubicBezTo>
                  <a:pt x="38304" y="1320705"/>
                  <a:pt x="34365" y="1348881"/>
                  <a:pt x="23715" y="1396806"/>
                </a:cubicBezTo>
                <a:cubicBezTo>
                  <a:pt x="20307" y="1412141"/>
                  <a:pt x="15095" y="1427070"/>
                  <a:pt x="12285" y="1442526"/>
                </a:cubicBezTo>
                <a:cubicBezTo>
                  <a:pt x="7466" y="1469032"/>
                  <a:pt x="4665" y="1495866"/>
                  <a:pt x="855" y="1522536"/>
                </a:cubicBezTo>
                <a:cubicBezTo>
                  <a:pt x="1142" y="1527696"/>
                  <a:pt x="-7363" y="1700409"/>
                  <a:pt x="23715" y="1762566"/>
                </a:cubicBezTo>
                <a:cubicBezTo>
                  <a:pt x="29858" y="1774853"/>
                  <a:pt x="38955" y="1785426"/>
                  <a:pt x="46575" y="1796856"/>
                </a:cubicBezTo>
                <a:cubicBezTo>
                  <a:pt x="52520" y="1826582"/>
                  <a:pt x="66776" y="1894668"/>
                  <a:pt x="69435" y="1922586"/>
                </a:cubicBezTo>
                <a:cubicBezTo>
                  <a:pt x="74865" y="1979605"/>
                  <a:pt x="78074" y="2036827"/>
                  <a:pt x="80865" y="2094036"/>
                </a:cubicBezTo>
                <a:cubicBezTo>
                  <a:pt x="96496" y="2414469"/>
                  <a:pt x="60492" y="2295807"/>
                  <a:pt x="103725" y="2425506"/>
                </a:cubicBezTo>
                <a:cubicBezTo>
                  <a:pt x="99915" y="2520756"/>
                  <a:pt x="99087" y="2616172"/>
                  <a:pt x="92295" y="2711256"/>
                </a:cubicBezTo>
                <a:cubicBezTo>
                  <a:pt x="91437" y="2723274"/>
                  <a:pt x="80865" y="2733498"/>
                  <a:pt x="80865" y="2745546"/>
                </a:cubicBezTo>
                <a:cubicBezTo>
                  <a:pt x="80865" y="2867526"/>
                  <a:pt x="85336" y="2989525"/>
                  <a:pt x="92295" y="3111306"/>
                </a:cubicBezTo>
                <a:cubicBezTo>
                  <a:pt x="92982" y="3123335"/>
                  <a:pt x="98337" y="3134820"/>
                  <a:pt x="103725" y="3145596"/>
                </a:cubicBezTo>
                <a:cubicBezTo>
                  <a:pt x="109868" y="3157883"/>
                  <a:pt x="118965" y="3168456"/>
                  <a:pt x="126585" y="3179886"/>
                </a:cubicBezTo>
                <a:cubicBezTo>
                  <a:pt x="141423" y="3283750"/>
                  <a:pt x="129496" y="3234338"/>
                  <a:pt x="160875" y="3328476"/>
                </a:cubicBezTo>
                <a:cubicBezTo>
                  <a:pt x="164685" y="3339906"/>
                  <a:pt x="163786" y="3354247"/>
                  <a:pt x="172305" y="3362766"/>
                </a:cubicBezTo>
                <a:lnTo>
                  <a:pt x="206595" y="3397056"/>
                </a:lnTo>
                <a:cubicBezTo>
                  <a:pt x="228445" y="3462607"/>
                  <a:pt x="208766" y="3398842"/>
                  <a:pt x="229455" y="3488496"/>
                </a:cubicBezTo>
                <a:cubicBezTo>
                  <a:pt x="250983" y="3581785"/>
                  <a:pt x="247884" y="3566642"/>
                  <a:pt x="275175" y="3648516"/>
                </a:cubicBezTo>
                <a:cubicBezTo>
                  <a:pt x="282705" y="3671105"/>
                  <a:pt x="289322" y="3700982"/>
                  <a:pt x="309465" y="3717096"/>
                </a:cubicBezTo>
                <a:cubicBezTo>
                  <a:pt x="318873" y="3724622"/>
                  <a:pt x="332325" y="3724716"/>
                  <a:pt x="343755" y="3728526"/>
                </a:cubicBezTo>
                <a:cubicBezTo>
                  <a:pt x="373341" y="3758112"/>
                  <a:pt x="405610" y="3794864"/>
                  <a:pt x="446625" y="3808536"/>
                </a:cubicBezTo>
                <a:lnTo>
                  <a:pt x="480915" y="3819966"/>
                </a:lnTo>
                <a:cubicBezTo>
                  <a:pt x="502449" y="3841500"/>
                  <a:pt x="520851" y="3864385"/>
                  <a:pt x="549495" y="3877116"/>
                </a:cubicBezTo>
                <a:cubicBezTo>
                  <a:pt x="598177" y="3898753"/>
                  <a:pt x="685966" y="3917035"/>
                  <a:pt x="732375" y="3922836"/>
                </a:cubicBezTo>
                <a:cubicBezTo>
                  <a:pt x="784228" y="3929318"/>
                  <a:pt x="956631" y="3950325"/>
                  <a:pt x="983835" y="3957126"/>
                </a:cubicBezTo>
                <a:cubicBezTo>
                  <a:pt x="999075" y="3960936"/>
                  <a:pt x="1013853" y="3968101"/>
                  <a:pt x="1029555" y="3968556"/>
                </a:cubicBezTo>
                <a:cubicBezTo>
                  <a:pt x="1277130" y="3975732"/>
                  <a:pt x="1524855" y="3976176"/>
                  <a:pt x="1772505" y="3979986"/>
                </a:cubicBezTo>
                <a:cubicBezTo>
                  <a:pt x="1892193" y="4009908"/>
                  <a:pt x="1785730" y="3988040"/>
                  <a:pt x="2035395" y="3979986"/>
                </a:cubicBezTo>
                <a:lnTo>
                  <a:pt x="2526885" y="3968556"/>
                </a:lnTo>
                <a:cubicBezTo>
                  <a:pt x="2633081" y="3942007"/>
                  <a:pt x="2501060" y="3973721"/>
                  <a:pt x="2641185" y="3945696"/>
                </a:cubicBezTo>
                <a:cubicBezTo>
                  <a:pt x="2656589" y="3942615"/>
                  <a:pt x="2671501" y="3937347"/>
                  <a:pt x="2686905" y="3934266"/>
                </a:cubicBezTo>
                <a:cubicBezTo>
                  <a:pt x="2709630" y="3929721"/>
                  <a:pt x="2732625" y="3926646"/>
                  <a:pt x="2755485" y="3922836"/>
                </a:cubicBezTo>
                <a:cubicBezTo>
                  <a:pt x="2809202" y="3869119"/>
                  <a:pt x="2776325" y="3897512"/>
                  <a:pt x="2858355" y="3842826"/>
                </a:cubicBezTo>
                <a:lnTo>
                  <a:pt x="2892645" y="3819966"/>
                </a:lnTo>
                <a:cubicBezTo>
                  <a:pt x="2958159" y="3721696"/>
                  <a:pt x="2870925" y="3837342"/>
                  <a:pt x="2949795" y="3774246"/>
                </a:cubicBezTo>
                <a:cubicBezTo>
                  <a:pt x="2960522" y="3765664"/>
                  <a:pt x="2963861" y="3750509"/>
                  <a:pt x="2972655" y="3739956"/>
                </a:cubicBezTo>
                <a:cubicBezTo>
                  <a:pt x="2998290" y="3709194"/>
                  <a:pt x="3013589" y="3707863"/>
                  <a:pt x="3029805" y="3671376"/>
                </a:cubicBezTo>
                <a:cubicBezTo>
                  <a:pt x="3039592" y="3649356"/>
                  <a:pt x="3045045" y="3625656"/>
                  <a:pt x="3052665" y="3602796"/>
                </a:cubicBezTo>
                <a:cubicBezTo>
                  <a:pt x="3056475" y="3591366"/>
                  <a:pt x="3061173" y="3580195"/>
                  <a:pt x="3064095" y="3568506"/>
                </a:cubicBezTo>
                <a:lnTo>
                  <a:pt x="3086955" y="3477066"/>
                </a:lnTo>
                <a:cubicBezTo>
                  <a:pt x="3083145" y="3435156"/>
                  <a:pt x="3081476" y="3392996"/>
                  <a:pt x="3075525" y="3351336"/>
                </a:cubicBezTo>
                <a:cubicBezTo>
                  <a:pt x="3073821" y="3339409"/>
                  <a:pt x="3068325" y="3328327"/>
                  <a:pt x="3064095" y="3317046"/>
                </a:cubicBezTo>
                <a:cubicBezTo>
                  <a:pt x="3056891" y="3297835"/>
                  <a:pt x="3049568" y="3278645"/>
                  <a:pt x="3041235" y="3259896"/>
                </a:cubicBezTo>
                <a:cubicBezTo>
                  <a:pt x="3034315" y="3244326"/>
                  <a:pt x="3024358" y="3230130"/>
                  <a:pt x="3018375" y="3214176"/>
                </a:cubicBezTo>
                <a:cubicBezTo>
                  <a:pt x="3012859" y="3199467"/>
                  <a:pt x="3013133" y="3182895"/>
                  <a:pt x="3006945" y="3168456"/>
                </a:cubicBezTo>
                <a:cubicBezTo>
                  <a:pt x="3001534" y="3155830"/>
                  <a:pt x="2990756" y="3146174"/>
                  <a:pt x="2984085" y="3134166"/>
                </a:cubicBezTo>
                <a:cubicBezTo>
                  <a:pt x="2971673" y="3111824"/>
                  <a:pt x="2962207" y="3087928"/>
                  <a:pt x="2949795" y="3065586"/>
                </a:cubicBezTo>
                <a:cubicBezTo>
                  <a:pt x="2921416" y="3014505"/>
                  <a:pt x="2932591" y="3044942"/>
                  <a:pt x="2892645" y="2997006"/>
                </a:cubicBezTo>
                <a:cubicBezTo>
                  <a:pt x="2883851" y="2986453"/>
                  <a:pt x="2878579" y="2973269"/>
                  <a:pt x="2869785" y="2962716"/>
                </a:cubicBezTo>
                <a:cubicBezTo>
                  <a:pt x="2859437" y="2950298"/>
                  <a:pt x="2845843" y="2940844"/>
                  <a:pt x="2835495" y="2928426"/>
                </a:cubicBezTo>
                <a:cubicBezTo>
                  <a:pt x="2803193" y="2889663"/>
                  <a:pt x="2819399" y="2902299"/>
                  <a:pt x="2801205" y="2859846"/>
                </a:cubicBezTo>
                <a:cubicBezTo>
                  <a:pt x="2758833" y="2760977"/>
                  <a:pt x="2793720" y="2860252"/>
                  <a:pt x="2766915" y="2779836"/>
                </a:cubicBezTo>
                <a:cubicBezTo>
                  <a:pt x="2763105" y="2753166"/>
                  <a:pt x="2760769" y="2726244"/>
                  <a:pt x="2755485" y="2699826"/>
                </a:cubicBezTo>
                <a:cubicBezTo>
                  <a:pt x="2753122" y="2688012"/>
                  <a:pt x="2746210" y="2677390"/>
                  <a:pt x="2744055" y="2665536"/>
                </a:cubicBezTo>
                <a:cubicBezTo>
                  <a:pt x="2708379" y="2469319"/>
                  <a:pt x="2751478" y="2649508"/>
                  <a:pt x="2721195" y="2528376"/>
                </a:cubicBezTo>
                <a:cubicBezTo>
                  <a:pt x="2723434" y="2485839"/>
                  <a:pt x="2726315" y="2308067"/>
                  <a:pt x="2744055" y="2231196"/>
                </a:cubicBezTo>
                <a:cubicBezTo>
                  <a:pt x="2764732" y="2141594"/>
                  <a:pt x="2761492" y="2187603"/>
                  <a:pt x="2789775" y="2116896"/>
                </a:cubicBezTo>
                <a:cubicBezTo>
                  <a:pt x="2798724" y="2094523"/>
                  <a:pt x="2805015" y="2071176"/>
                  <a:pt x="2812635" y="2048316"/>
                </a:cubicBezTo>
                <a:lnTo>
                  <a:pt x="2846925" y="1945446"/>
                </a:lnTo>
                <a:lnTo>
                  <a:pt x="2858355" y="1911156"/>
                </a:lnTo>
                <a:cubicBezTo>
                  <a:pt x="2862165" y="1899726"/>
                  <a:pt x="2863102" y="1886891"/>
                  <a:pt x="2869785" y="1876866"/>
                </a:cubicBezTo>
                <a:lnTo>
                  <a:pt x="2892645" y="1842576"/>
                </a:lnTo>
                <a:cubicBezTo>
                  <a:pt x="2913865" y="1715255"/>
                  <a:pt x="2886755" y="1820066"/>
                  <a:pt x="2926935" y="1739706"/>
                </a:cubicBezTo>
                <a:cubicBezTo>
                  <a:pt x="2932323" y="1728930"/>
                  <a:pt x="2930968" y="1714926"/>
                  <a:pt x="2938365" y="1705416"/>
                </a:cubicBezTo>
                <a:cubicBezTo>
                  <a:pt x="2958213" y="1679897"/>
                  <a:pt x="2989012" y="1663735"/>
                  <a:pt x="3006945" y="1636836"/>
                </a:cubicBezTo>
                <a:lnTo>
                  <a:pt x="3075525" y="1533966"/>
                </a:lnTo>
                <a:cubicBezTo>
                  <a:pt x="3083145" y="1522536"/>
                  <a:pt x="3094041" y="1512708"/>
                  <a:pt x="3098385" y="1499676"/>
                </a:cubicBezTo>
                <a:cubicBezTo>
                  <a:pt x="3116205" y="1446216"/>
                  <a:pt x="3108372" y="1459690"/>
                  <a:pt x="3155535" y="1396806"/>
                </a:cubicBezTo>
                <a:cubicBezTo>
                  <a:pt x="3166965" y="1381566"/>
                  <a:pt x="3177427" y="1365550"/>
                  <a:pt x="3189825" y="1351086"/>
                </a:cubicBezTo>
                <a:cubicBezTo>
                  <a:pt x="3200345" y="1338813"/>
                  <a:pt x="3213767" y="1329214"/>
                  <a:pt x="3224115" y="1316796"/>
                </a:cubicBezTo>
                <a:cubicBezTo>
                  <a:pt x="3232909" y="1306243"/>
                  <a:pt x="3240832" y="1294793"/>
                  <a:pt x="3246975" y="1282506"/>
                </a:cubicBezTo>
                <a:cubicBezTo>
                  <a:pt x="3252363" y="1271730"/>
                  <a:pt x="3251402" y="1258020"/>
                  <a:pt x="3258405" y="1248216"/>
                </a:cubicBezTo>
                <a:cubicBezTo>
                  <a:pt x="3270932" y="1230678"/>
                  <a:pt x="3288885" y="1217736"/>
                  <a:pt x="3304125" y="1202496"/>
                </a:cubicBezTo>
                <a:cubicBezTo>
                  <a:pt x="3307935" y="1187256"/>
                  <a:pt x="3311239" y="1171881"/>
                  <a:pt x="3315555" y="1156776"/>
                </a:cubicBezTo>
                <a:cubicBezTo>
                  <a:pt x="3318865" y="1145191"/>
                  <a:pt x="3323815" y="1134110"/>
                  <a:pt x="3326985" y="1122486"/>
                </a:cubicBezTo>
                <a:cubicBezTo>
                  <a:pt x="3335252" y="1092175"/>
                  <a:pt x="3349845" y="1031046"/>
                  <a:pt x="3349845" y="1031046"/>
                </a:cubicBezTo>
                <a:cubicBezTo>
                  <a:pt x="3353655" y="973896"/>
                  <a:pt x="3354950" y="916523"/>
                  <a:pt x="3361275" y="859596"/>
                </a:cubicBezTo>
                <a:cubicBezTo>
                  <a:pt x="3362606" y="847621"/>
                  <a:pt x="3370342" y="837120"/>
                  <a:pt x="3372705" y="825306"/>
                </a:cubicBezTo>
                <a:cubicBezTo>
                  <a:pt x="3377989" y="798888"/>
                  <a:pt x="3380325" y="771966"/>
                  <a:pt x="3384135" y="745296"/>
                </a:cubicBezTo>
                <a:cubicBezTo>
                  <a:pt x="3380325" y="661476"/>
                  <a:pt x="3381644" y="577265"/>
                  <a:pt x="3372705" y="493836"/>
                </a:cubicBezTo>
                <a:cubicBezTo>
                  <a:pt x="3370138" y="469877"/>
                  <a:pt x="3369122" y="439714"/>
                  <a:pt x="3349845" y="425256"/>
                </a:cubicBezTo>
                <a:cubicBezTo>
                  <a:pt x="3319365" y="402396"/>
                  <a:pt x="3291075" y="376278"/>
                  <a:pt x="3258405" y="356676"/>
                </a:cubicBezTo>
                <a:cubicBezTo>
                  <a:pt x="3225037" y="336655"/>
                  <a:pt x="3197750" y="321515"/>
                  <a:pt x="3166965" y="299526"/>
                </a:cubicBezTo>
                <a:cubicBezTo>
                  <a:pt x="3151463" y="288453"/>
                  <a:pt x="3135709" y="277634"/>
                  <a:pt x="3121245" y="265236"/>
                </a:cubicBezTo>
                <a:cubicBezTo>
                  <a:pt x="3108972" y="254716"/>
                  <a:pt x="3100109" y="240341"/>
                  <a:pt x="3086955" y="230946"/>
                </a:cubicBezTo>
                <a:cubicBezTo>
                  <a:pt x="3057523" y="209923"/>
                  <a:pt x="3003884" y="195636"/>
                  <a:pt x="2972655" y="185226"/>
                </a:cubicBezTo>
                <a:cubicBezTo>
                  <a:pt x="2949795" y="177606"/>
                  <a:pt x="2927985" y="165355"/>
                  <a:pt x="2904075" y="162366"/>
                </a:cubicBezTo>
                <a:cubicBezTo>
                  <a:pt x="2752028" y="143360"/>
                  <a:pt x="2843292" y="152852"/>
                  <a:pt x="2629755" y="139506"/>
                </a:cubicBezTo>
                <a:cubicBezTo>
                  <a:pt x="2606895" y="135696"/>
                  <a:pt x="2584171" y="130951"/>
                  <a:pt x="2561175" y="128076"/>
                </a:cubicBezTo>
                <a:cubicBezTo>
                  <a:pt x="2523181" y="123327"/>
                  <a:pt x="2484509" y="123702"/>
                  <a:pt x="2446875" y="116646"/>
                </a:cubicBezTo>
                <a:cubicBezTo>
                  <a:pt x="2423191" y="112205"/>
                  <a:pt x="2402244" y="96447"/>
                  <a:pt x="2378295" y="93786"/>
                </a:cubicBezTo>
                <a:cubicBezTo>
                  <a:pt x="2309715" y="86166"/>
                  <a:pt x="2241417" y="75321"/>
                  <a:pt x="2172555" y="70926"/>
                </a:cubicBezTo>
                <a:cubicBezTo>
                  <a:pt x="2062224" y="63884"/>
                  <a:pt x="1951575" y="63306"/>
                  <a:pt x="1841085" y="59496"/>
                </a:cubicBezTo>
                <a:cubicBezTo>
                  <a:pt x="1829655" y="51876"/>
                  <a:pt x="1811897" y="49391"/>
                  <a:pt x="1806795" y="36636"/>
                </a:cubicBezTo>
                <a:cubicBezTo>
                  <a:pt x="1802320" y="25449"/>
                  <a:pt x="1830039" y="4709"/>
                  <a:pt x="1818225" y="2346"/>
                </a:cubicBezTo>
                <a:cubicBezTo>
                  <a:pt x="1776959" y="-5907"/>
                  <a:pt x="1734405" y="9966"/>
                  <a:pt x="1692495" y="13776"/>
                </a:cubicBezTo>
                <a:cubicBezTo>
                  <a:pt x="1622074" y="37250"/>
                  <a:pt x="1693773" y="15622"/>
                  <a:pt x="1578195" y="36636"/>
                </a:cubicBezTo>
                <a:cubicBezTo>
                  <a:pt x="1562739" y="39446"/>
                  <a:pt x="1547715" y="44256"/>
                  <a:pt x="1532475" y="48066"/>
                </a:cubicBezTo>
                <a:cubicBezTo>
                  <a:pt x="1374816" y="153172"/>
                  <a:pt x="1536649" y="43452"/>
                  <a:pt x="1418175" y="128076"/>
                </a:cubicBezTo>
                <a:cubicBezTo>
                  <a:pt x="1406997" y="136061"/>
                  <a:pt x="1394315" y="141996"/>
                  <a:pt x="1383885" y="150936"/>
                </a:cubicBezTo>
                <a:cubicBezTo>
                  <a:pt x="1314853" y="210106"/>
                  <a:pt x="1366881" y="187084"/>
                  <a:pt x="1303875" y="208086"/>
                </a:cubicBezTo>
                <a:cubicBezTo>
                  <a:pt x="1273395" y="230946"/>
                  <a:pt x="1248580" y="264618"/>
                  <a:pt x="1212435" y="276666"/>
                </a:cubicBezTo>
                <a:cubicBezTo>
                  <a:pt x="1201005" y="280476"/>
                  <a:pt x="1188921" y="282708"/>
                  <a:pt x="1178145" y="288096"/>
                </a:cubicBezTo>
                <a:cubicBezTo>
                  <a:pt x="1063354" y="345491"/>
                  <a:pt x="1238406" y="273700"/>
                  <a:pt x="1098135" y="333816"/>
                </a:cubicBezTo>
                <a:cubicBezTo>
                  <a:pt x="1087061" y="338562"/>
                  <a:pt x="1074621" y="339858"/>
                  <a:pt x="1063845" y="345246"/>
                </a:cubicBezTo>
                <a:cubicBezTo>
                  <a:pt x="1051558" y="351389"/>
                  <a:pt x="1042587" y="363762"/>
                  <a:pt x="1029555" y="368106"/>
                </a:cubicBezTo>
                <a:cubicBezTo>
                  <a:pt x="1007569" y="375435"/>
                  <a:pt x="983835" y="375726"/>
                  <a:pt x="960975" y="379536"/>
                </a:cubicBezTo>
                <a:lnTo>
                  <a:pt x="812385" y="368106"/>
                </a:lnTo>
                <a:close/>
              </a:path>
            </a:pathLst>
          </a:custGeom>
          <a:solidFill>
            <a:srgbClr val="92D050">
              <a:alpha val="43921"/>
            </a:srgbClr>
          </a:solidFill>
          <a:ln w="9525" cap="flat" cmpd="sng" algn="ctr">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lang="en-US" sz="2400">
              <a:solidFill>
                <a:srgbClr val="000000"/>
              </a:solidFill>
            </a:endParaRPr>
          </a:p>
        </p:txBody>
      </p:sp>
      <p:cxnSp>
        <p:nvCxnSpPr>
          <p:cNvPr id="30747" name="Straight Connector 65"/>
          <p:cNvCxnSpPr>
            <a:cxnSpLocks noChangeShapeType="1"/>
          </p:cNvCxnSpPr>
          <p:nvPr/>
        </p:nvCxnSpPr>
        <p:spPr bwMode="auto">
          <a:xfrm flipV="1">
            <a:off x="7045325" y="2836861"/>
            <a:ext cx="0" cy="21209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8" name="TextBox 68"/>
          <p:cNvSpPr txBox="1">
            <a:spLocks noChangeArrowheads="1"/>
          </p:cNvSpPr>
          <p:nvPr/>
        </p:nvSpPr>
        <p:spPr bwMode="auto">
          <a:xfrm rot="-3465474">
            <a:off x="6581776" y="1893887"/>
            <a:ext cx="1519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mammals</a:t>
            </a:r>
          </a:p>
        </p:txBody>
      </p:sp>
      <p:sp>
        <p:nvSpPr>
          <p:cNvPr id="30749" name="TextBox 70"/>
          <p:cNvSpPr txBox="1">
            <a:spLocks noChangeArrowheads="1"/>
          </p:cNvSpPr>
          <p:nvPr/>
        </p:nvSpPr>
        <p:spPr bwMode="auto">
          <a:xfrm rot="-3465474">
            <a:off x="5686425" y="1904999"/>
            <a:ext cx="143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amphibia</a:t>
            </a:r>
          </a:p>
        </p:txBody>
      </p:sp>
      <p:cxnSp>
        <p:nvCxnSpPr>
          <p:cNvPr id="30750" name="Straight Connector 73"/>
          <p:cNvCxnSpPr>
            <a:cxnSpLocks noChangeShapeType="1"/>
          </p:cNvCxnSpPr>
          <p:nvPr/>
        </p:nvCxnSpPr>
        <p:spPr bwMode="auto">
          <a:xfrm flipV="1">
            <a:off x="4911725" y="6324599"/>
            <a:ext cx="2247900" cy="4762"/>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1" name="TextBox 75"/>
          <p:cNvSpPr txBox="1">
            <a:spLocks noChangeArrowheads="1"/>
          </p:cNvSpPr>
          <p:nvPr/>
        </p:nvSpPr>
        <p:spPr bwMode="auto">
          <a:xfrm rot="-3465474">
            <a:off x="4560094" y="2143918"/>
            <a:ext cx="103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fish</a:t>
            </a:r>
          </a:p>
        </p:txBody>
      </p:sp>
      <p:cxnSp>
        <p:nvCxnSpPr>
          <p:cNvPr id="30752" name="Straight Connector 76"/>
          <p:cNvCxnSpPr>
            <a:cxnSpLocks noChangeShapeType="1"/>
          </p:cNvCxnSpPr>
          <p:nvPr/>
        </p:nvCxnSpPr>
        <p:spPr bwMode="auto">
          <a:xfrm flipV="1">
            <a:off x="6130925" y="6324599"/>
            <a:ext cx="0" cy="3429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Freeform 33"/>
          <p:cNvSpPr>
            <a:spLocks/>
          </p:cNvSpPr>
          <p:nvPr/>
        </p:nvSpPr>
        <p:spPr bwMode="auto">
          <a:xfrm>
            <a:off x="5513388" y="1357312"/>
            <a:ext cx="1566862" cy="1954213"/>
          </a:xfrm>
          <a:custGeom>
            <a:avLst/>
            <a:gdLst>
              <a:gd name="T0" fmla="*/ 1224498 w 1565910"/>
              <a:gd name="T1" fmla="*/ 0 h 1954530"/>
              <a:gd name="T2" fmla="*/ 1064283 w 1565910"/>
              <a:gd name="T3" fmla="*/ 22852 h 1954530"/>
              <a:gd name="T4" fmla="*/ 835405 w 1565910"/>
              <a:gd name="T5" fmla="*/ 45706 h 1954530"/>
              <a:gd name="T6" fmla="*/ 675190 w 1565910"/>
              <a:gd name="T7" fmla="*/ 102836 h 1954530"/>
              <a:gd name="T8" fmla="*/ 446312 w 1565910"/>
              <a:gd name="T9" fmla="*/ 217100 h 1954530"/>
              <a:gd name="T10" fmla="*/ 331874 w 1565910"/>
              <a:gd name="T11" fmla="*/ 308510 h 1954530"/>
              <a:gd name="T12" fmla="*/ 205990 w 1565910"/>
              <a:gd name="T13" fmla="*/ 434200 h 1954530"/>
              <a:gd name="T14" fmla="*/ 148770 w 1565910"/>
              <a:gd name="T15" fmla="*/ 537036 h 1954530"/>
              <a:gd name="T16" fmla="*/ 80108 w 1565910"/>
              <a:gd name="T17" fmla="*/ 662724 h 1954530"/>
              <a:gd name="T18" fmla="*/ 57220 w 1565910"/>
              <a:gd name="T19" fmla="*/ 868398 h 1954530"/>
              <a:gd name="T20" fmla="*/ 22888 w 1565910"/>
              <a:gd name="T21" fmla="*/ 994088 h 1954530"/>
              <a:gd name="T22" fmla="*/ 22888 w 1565910"/>
              <a:gd name="T23" fmla="*/ 1245466 h 1954530"/>
              <a:gd name="T24" fmla="*/ 57220 w 1565910"/>
              <a:gd name="T25" fmla="*/ 1325450 h 1954530"/>
              <a:gd name="T26" fmla="*/ 91552 w 1565910"/>
              <a:gd name="T27" fmla="*/ 1416860 h 1954530"/>
              <a:gd name="T28" fmla="*/ 125882 w 1565910"/>
              <a:gd name="T29" fmla="*/ 1508270 h 1954530"/>
              <a:gd name="T30" fmla="*/ 171658 w 1565910"/>
              <a:gd name="T31" fmla="*/ 1668238 h 1954530"/>
              <a:gd name="T32" fmla="*/ 240322 w 1565910"/>
              <a:gd name="T33" fmla="*/ 1771076 h 1954530"/>
              <a:gd name="T34" fmla="*/ 286098 w 1565910"/>
              <a:gd name="T35" fmla="*/ 1851060 h 1954530"/>
              <a:gd name="T36" fmla="*/ 377648 w 1565910"/>
              <a:gd name="T37" fmla="*/ 1942470 h 1954530"/>
              <a:gd name="T38" fmla="*/ 606527 w 1565910"/>
              <a:gd name="T39" fmla="*/ 1942470 h 1954530"/>
              <a:gd name="T40" fmla="*/ 743854 w 1565910"/>
              <a:gd name="T41" fmla="*/ 1896764 h 1954530"/>
              <a:gd name="T42" fmla="*/ 801073 w 1565910"/>
              <a:gd name="T43" fmla="*/ 1839634 h 1954530"/>
              <a:gd name="T44" fmla="*/ 846849 w 1565910"/>
              <a:gd name="T45" fmla="*/ 1771076 h 1954530"/>
              <a:gd name="T46" fmla="*/ 915512 w 1565910"/>
              <a:gd name="T47" fmla="*/ 1405434 h 1954530"/>
              <a:gd name="T48" fmla="*/ 995620 w 1565910"/>
              <a:gd name="T49" fmla="*/ 1302598 h 1954530"/>
              <a:gd name="T50" fmla="*/ 1098615 w 1565910"/>
              <a:gd name="T51" fmla="*/ 1211187 h 1954530"/>
              <a:gd name="T52" fmla="*/ 1247385 w 1565910"/>
              <a:gd name="T53" fmla="*/ 1062646 h 1954530"/>
              <a:gd name="T54" fmla="*/ 1384712 w 1565910"/>
              <a:gd name="T55" fmla="*/ 902678 h 1954530"/>
              <a:gd name="T56" fmla="*/ 1419044 w 1565910"/>
              <a:gd name="T57" fmla="*/ 834120 h 1954530"/>
              <a:gd name="T58" fmla="*/ 1453376 w 1565910"/>
              <a:gd name="T59" fmla="*/ 765562 h 1954530"/>
              <a:gd name="T60" fmla="*/ 1487707 w 1565910"/>
              <a:gd name="T61" fmla="*/ 685578 h 1954530"/>
              <a:gd name="T62" fmla="*/ 1533483 w 1565910"/>
              <a:gd name="T63" fmla="*/ 525610 h 1954530"/>
              <a:gd name="T64" fmla="*/ 1567815 w 1565910"/>
              <a:gd name="T65" fmla="*/ 445626 h 1954530"/>
              <a:gd name="T66" fmla="*/ 1487707 w 1565910"/>
              <a:gd name="T67" fmla="*/ 125690 h 1954530"/>
              <a:gd name="T68" fmla="*/ 1327493 w 1565910"/>
              <a:gd name="T69" fmla="*/ 22852 h 1954530"/>
              <a:gd name="T70" fmla="*/ 1224498 w 1565910"/>
              <a:gd name="T71" fmla="*/ 0 h 19545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65910" h="1954530">
                <a:moveTo>
                  <a:pt x="1223010" y="0"/>
                </a:moveTo>
                <a:lnTo>
                  <a:pt x="1223010" y="0"/>
                </a:lnTo>
                <a:cubicBezTo>
                  <a:pt x="1184910" y="3810"/>
                  <a:pt x="1146615" y="6015"/>
                  <a:pt x="1108710" y="11430"/>
                </a:cubicBezTo>
                <a:cubicBezTo>
                  <a:pt x="1093159" y="13652"/>
                  <a:pt x="1078561" y="20784"/>
                  <a:pt x="1062990" y="22860"/>
                </a:cubicBezTo>
                <a:cubicBezTo>
                  <a:pt x="1021276" y="28422"/>
                  <a:pt x="979134" y="30103"/>
                  <a:pt x="937260" y="34290"/>
                </a:cubicBezTo>
                <a:cubicBezTo>
                  <a:pt x="902930" y="37723"/>
                  <a:pt x="868680" y="41910"/>
                  <a:pt x="834390" y="45720"/>
                </a:cubicBezTo>
                <a:cubicBezTo>
                  <a:pt x="754867" y="77529"/>
                  <a:pt x="796705" y="62092"/>
                  <a:pt x="708660" y="91440"/>
                </a:cubicBezTo>
                <a:cubicBezTo>
                  <a:pt x="697230" y="95250"/>
                  <a:pt x="684395" y="96187"/>
                  <a:pt x="674370" y="102870"/>
                </a:cubicBezTo>
                <a:cubicBezTo>
                  <a:pt x="625049" y="135751"/>
                  <a:pt x="589073" y="161782"/>
                  <a:pt x="525780" y="182880"/>
                </a:cubicBezTo>
                <a:cubicBezTo>
                  <a:pt x="490306" y="194705"/>
                  <a:pt x="481080" y="195984"/>
                  <a:pt x="445770" y="217170"/>
                </a:cubicBezTo>
                <a:cubicBezTo>
                  <a:pt x="422211" y="231305"/>
                  <a:pt x="396617" y="243463"/>
                  <a:pt x="377190" y="262890"/>
                </a:cubicBezTo>
                <a:cubicBezTo>
                  <a:pt x="361950" y="278130"/>
                  <a:pt x="345496" y="292246"/>
                  <a:pt x="331470" y="308610"/>
                </a:cubicBezTo>
                <a:cubicBezTo>
                  <a:pt x="286515" y="361057"/>
                  <a:pt x="333772" y="327647"/>
                  <a:pt x="274320" y="377190"/>
                </a:cubicBezTo>
                <a:cubicBezTo>
                  <a:pt x="178841" y="456756"/>
                  <a:pt x="305919" y="334161"/>
                  <a:pt x="205740" y="434340"/>
                </a:cubicBezTo>
                <a:cubicBezTo>
                  <a:pt x="201930" y="445770"/>
                  <a:pt x="200161" y="458098"/>
                  <a:pt x="194310" y="468630"/>
                </a:cubicBezTo>
                <a:cubicBezTo>
                  <a:pt x="180967" y="492647"/>
                  <a:pt x="163830" y="514350"/>
                  <a:pt x="148590" y="537210"/>
                </a:cubicBezTo>
                <a:cubicBezTo>
                  <a:pt x="140970" y="548640"/>
                  <a:pt x="131873" y="559213"/>
                  <a:pt x="125730" y="571500"/>
                </a:cubicBezTo>
                <a:lnTo>
                  <a:pt x="80010" y="662940"/>
                </a:lnTo>
                <a:cubicBezTo>
                  <a:pt x="76200" y="720090"/>
                  <a:pt x="74905" y="777463"/>
                  <a:pt x="68580" y="834390"/>
                </a:cubicBezTo>
                <a:cubicBezTo>
                  <a:pt x="67249" y="846365"/>
                  <a:pt x="60320" y="857056"/>
                  <a:pt x="57150" y="868680"/>
                </a:cubicBezTo>
                <a:cubicBezTo>
                  <a:pt x="48883" y="898991"/>
                  <a:pt x="44225" y="930314"/>
                  <a:pt x="34290" y="960120"/>
                </a:cubicBezTo>
                <a:cubicBezTo>
                  <a:pt x="30480" y="971550"/>
                  <a:pt x="26030" y="982786"/>
                  <a:pt x="22860" y="994410"/>
                </a:cubicBezTo>
                <a:cubicBezTo>
                  <a:pt x="14593" y="1024721"/>
                  <a:pt x="0" y="1085850"/>
                  <a:pt x="0" y="1085850"/>
                </a:cubicBezTo>
                <a:cubicBezTo>
                  <a:pt x="1823" y="1100433"/>
                  <a:pt x="15797" y="1222327"/>
                  <a:pt x="22860" y="1245870"/>
                </a:cubicBezTo>
                <a:cubicBezTo>
                  <a:pt x="27756" y="1262190"/>
                  <a:pt x="39008" y="1275929"/>
                  <a:pt x="45720" y="1291590"/>
                </a:cubicBezTo>
                <a:cubicBezTo>
                  <a:pt x="50466" y="1302664"/>
                  <a:pt x="52404" y="1314806"/>
                  <a:pt x="57150" y="1325880"/>
                </a:cubicBezTo>
                <a:cubicBezTo>
                  <a:pt x="63862" y="1341541"/>
                  <a:pt x="74027" y="1355646"/>
                  <a:pt x="80010" y="1371600"/>
                </a:cubicBezTo>
                <a:cubicBezTo>
                  <a:pt x="85526" y="1386309"/>
                  <a:pt x="86472" y="1402417"/>
                  <a:pt x="91440" y="1417320"/>
                </a:cubicBezTo>
                <a:cubicBezTo>
                  <a:pt x="97928" y="1436785"/>
                  <a:pt x="107096" y="1455259"/>
                  <a:pt x="114300" y="1474470"/>
                </a:cubicBezTo>
                <a:cubicBezTo>
                  <a:pt x="118530" y="1485751"/>
                  <a:pt x="120342" y="1497984"/>
                  <a:pt x="125730" y="1508760"/>
                </a:cubicBezTo>
                <a:cubicBezTo>
                  <a:pt x="131873" y="1521047"/>
                  <a:pt x="140970" y="1531620"/>
                  <a:pt x="148590" y="1543050"/>
                </a:cubicBezTo>
                <a:cubicBezTo>
                  <a:pt x="157840" y="1607803"/>
                  <a:pt x="156052" y="1614888"/>
                  <a:pt x="171450" y="1668780"/>
                </a:cubicBezTo>
                <a:cubicBezTo>
                  <a:pt x="174760" y="1680365"/>
                  <a:pt x="177492" y="1692294"/>
                  <a:pt x="182880" y="1703070"/>
                </a:cubicBezTo>
                <a:cubicBezTo>
                  <a:pt x="213115" y="1763540"/>
                  <a:pt x="197899" y="1712667"/>
                  <a:pt x="240030" y="1771650"/>
                </a:cubicBezTo>
                <a:cubicBezTo>
                  <a:pt x="249934" y="1785515"/>
                  <a:pt x="254436" y="1802576"/>
                  <a:pt x="262890" y="1817370"/>
                </a:cubicBezTo>
                <a:cubicBezTo>
                  <a:pt x="269706" y="1829297"/>
                  <a:pt x="279607" y="1839373"/>
                  <a:pt x="285750" y="1851660"/>
                </a:cubicBezTo>
                <a:cubicBezTo>
                  <a:pt x="291138" y="1862436"/>
                  <a:pt x="290497" y="1875925"/>
                  <a:pt x="297180" y="1885950"/>
                </a:cubicBezTo>
                <a:cubicBezTo>
                  <a:pt x="316580" y="1915050"/>
                  <a:pt x="345407" y="1931181"/>
                  <a:pt x="377190" y="1943100"/>
                </a:cubicBezTo>
                <a:cubicBezTo>
                  <a:pt x="391899" y="1948616"/>
                  <a:pt x="407670" y="1950720"/>
                  <a:pt x="422910" y="1954530"/>
                </a:cubicBezTo>
                <a:cubicBezTo>
                  <a:pt x="483870" y="1950720"/>
                  <a:pt x="545014" y="1949178"/>
                  <a:pt x="605790" y="1943100"/>
                </a:cubicBezTo>
                <a:cubicBezTo>
                  <a:pt x="621421" y="1941537"/>
                  <a:pt x="636405" y="1935986"/>
                  <a:pt x="651510" y="1931670"/>
                </a:cubicBezTo>
                <a:cubicBezTo>
                  <a:pt x="674592" y="1925075"/>
                  <a:pt x="726846" y="1905432"/>
                  <a:pt x="742950" y="1897380"/>
                </a:cubicBezTo>
                <a:cubicBezTo>
                  <a:pt x="755237" y="1891237"/>
                  <a:pt x="765810" y="1882140"/>
                  <a:pt x="777240" y="1874520"/>
                </a:cubicBezTo>
                <a:cubicBezTo>
                  <a:pt x="784860" y="1863090"/>
                  <a:pt x="793957" y="1852517"/>
                  <a:pt x="800100" y="1840230"/>
                </a:cubicBezTo>
                <a:cubicBezTo>
                  <a:pt x="805488" y="1829454"/>
                  <a:pt x="804847" y="1815965"/>
                  <a:pt x="811530" y="1805940"/>
                </a:cubicBezTo>
                <a:cubicBezTo>
                  <a:pt x="820496" y="1792490"/>
                  <a:pt x="834390" y="1783080"/>
                  <a:pt x="845820" y="1771650"/>
                </a:cubicBezTo>
                <a:cubicBezTo>
                  <a:pt x="892368" y="1632005"/>
                  <a:pt x="856091" y="1760376"/>
                  <a:pt x="880110" y="1520190"/>
                </a:cubicBezTo>
                <a:cubicBezTo>
                  <a:pt x="881767" y="1503624"/>
                  <a:pt x="910529" y="1408793"/>
                  <a:pt x="914400" y="1405890"/>
                </a:cubicBezTo>
                <a:cubicBezTo>
                  <a:pt x="952568" y="1377264"/>
                  <a:pt x="962924" y="1377422"/>
                  <a:pt x="982980" y="1337310"/>
                </a:cubicBezTo>
                <a:cubicBezTo>
                  <a:pt x="988368" y="1326534"/>
                  <a:pt x="987727" y="1313045"/>
                  <a:pt x="994410" y="1303020"/>
                </a:cubicBezTo>
                <a:cubicBezTo>
                  <a:pt x="1019455" y="1265453"/>
                  <a:pt x="1031362" y="1272226"/>
                  <a:pt x="1062990" y="1245870"/>
                </a:cubicBezTo>
                <a:cubicBezTo>
                  <a:pt x="1075408" y="1235522"/>
                  <a:pt x="1087356" y="1224339"/>
                  <a:pt x="1097280" y="1211580"/>
                </a:cubicBezTo>
                <a:cubicBezTo>
                  <a:pt x="1135093" y="1162964"/>
                  <a:pt x="1133500" y="1142769"/>
                  <a:pt x="1177290" y="1108710"/>
                </a:cubicBezTo>
                <a:cubicBezTo>
                  <a:pt x="1198977" y="1091842"/>
                  <a:pt x="1226443" y="1082417"/>
                  <a:pt x="1245870" y="1062990"/>
                </a:cubicBezTo>
                <a:cubicBezTo>
                  <a:pt x="1324164" y="984696"/>
                  <a:pt x="1287551" y="1012343"/>
                  <a:pt x="1348740" y="971550"/>
                </a:cubicBezTo>
                <a:cubicBezTo>
                  <a:pt x="1377470" y="885361"/>
                  <a:pt x="1338715" y="991600"/>
                  <a:pt x="1383030" y="902970"/>
                </a:cubicBezTo>
                <a:cubicBezTo>
                  <a:pt x="1388418" y="892194"/>
                  <a:pt x="1389072" y="879456"/>
                  <a:pt x="1394460" y="868680"/>
                </a:cubicBezTo>
                <a:cubicBezTo>
                  <a:pt x="1400603" y="856393"/>
                  <a:pt x="1411177" y="846677"/>
                  <a:pt x="1417320" y="834390"/>
                </a:cubicBezTo>
                <a:cubicBezTo>
                  <a:pt x="1422708" y="823614"/>
                  <a:pt x="1423362" y="810876"/>
                  <a:pt x="1428750" y="800100"/>
                </a:cubicBezTo>
                <a:cubicBezTo>
                  <a:pt x="1434893" y="787813"/>
                  <a:pt x="1445467" y="778097"/>
                  <a:pt x="1451610" y="765810"/>
                </a:cubicBezTo>
                <a:cubicBezTo>
                  <a:pt x="1456998" y="755034"/>
                  <a:pt x="1458294" y="742594"/>
                  <a:pt x="1463040" y="731520"/>
                </a:cubicBezTo>
                <a:cubicBezTo>
                  <a:pt x="1469752" y="715859"/>
                  <a:pt x="1479188" y="701461"/>
                  <a:pt x="1485900" y="685800"/>
                </a:cubicBezTo>
                <a:cubicBezTo>
                  <a:pt x="1503241" y="645338"/>
                  <a:pt x="1495342" y="643558"/>
                  <a:pt x="1508760" y="594360"/>
                </a:cubicBezTo>
                <a:cubicBezTo>
                  <a:pt x="1515100" y="571113"/>
                  <a:pt x="1524000" y="548640"/>
                  <a:pt x="1531620" y="525780"/>
                </a:cubicBezTo>
                <a:cubicBezTo>
                  <a:pt x="1535430" y="514350"/>
                  <a:pt x="1537662" y="502266"/>
                  <a:pt x="1543050" y="491490"/>
                </a:cubicBezTo>
                <a:lnTo>
                  <a:pt x="1565910" y="445770"/>
                </a:lnTo>
                <a:cubicBezTo>
                  <a:pt x="1562100" y="384810"/>
                  <a:pt x="1562733" y="323409"/>
                  <a:pt x="1554480" y="262890"/>
                </a:cubicBezTo>
                <a:cubicBezTo>
                  <a:pt x="1546368" y="203399"/>
                  <a:pt x="1518265" y="174278"/>
                  <a:pt x="1485900" y="125730"/>
                </a:cubicBezTo>
                <a:cubicBezTo>
                  <a:pt x="1478280" y="114300"/>
                  <a:pt x="1474470" y="99060"/>
                  <a:pt x="1463040" y="91440"/>
                </a:cubicBezTo>
                <a:cubicBezTo>
                  <a:pt x="1395993" y="46742"/>
                  <a:pt x="1401596" y="41789"/>
                  <a:pt x="1325880" y="22860"/>
                </a:cubicBezTo>
                <a:cubicBezTo>
                  <a:pt x="1310640" y="19050"/>
                  <a:pt x="1295265" y="15746"/>
                  <a:pt x="1280160" y="11430"/>
                </a:cubicBezTo>
                <a:cubicBezTo>
                  <a:pt x="1235938" y="-1205"/>
                  <a:pt x="1232535" y="1905"/>
                  <a:pt x="1223010" y="0"/>
                </a:cubicBezTo>
                <a:close/>
              </a:path>
            </a:pathLst>
          </a:custGeom>
          <a:solidFill>
            <a:srgbClr val="FF0000">
              <a:alpha val="23921"/>
            </a:srgbClr>
          </a:solidFill>
          <a:ln w="9525" cap="flat" cmpd="sng" algn="ctr">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lang="en-US" sz="2400">
              <a:solidFill>
                <a:srgbClr val="000000"/>
              </a:solidFill>
            </a:endParaRPr>
          </a:p>
        </p:txBody>
      </p:sp>
      <p:sp>
        <p:nvSpPr>
          <p:cNvPr id="35" name="Freeform 34"/>
          <p:cNvSpPr>
            <a:spLocks/>
          </p:cNvSpPr>
          <p:nvPr/>
        </p:nvSpPr>
        <p:spPr bwMode="auto">
          <a:xfrm>
            <a:off x="7696200" y="533400"/>
            <a:ext cx="4173538" cy="4187825"/>
          </a:xfrm>
          <a:custGeom>
            <a:avLst/>
            <a:gdLst>
              <a:gd name="T0" fmla="*/ 766206 w 4172460"/>
              <a:gd name="T1" fmla="*/ 675302 h 4187153"/>
              <a:gd name="T2" fmla="*/ 606104 w 4172460"/>
              <a:gd name="T3" fmla="*/ 812506 h 4187153"/>
              <a:gd name="T4" fmla="*/ 423128 w 4172460"/>
              <a:gd name="T5" fmla="*/ 995446 h 4187153"/>
              <a:gd name="T6" fmla="*/ 285898 w 4172460"/>
              <a:gd name="T7" fmla="*/ 1246986 h 4187153"/>
              <a:gd name="T8" fmla="*/ 182974 w 4172460"/>
              <a:gd name="T9" fmla="*/ 1441358 h 4187153"/>
              <a:gd name="T10" fmla="*/ 114360 w 4172460"/>
              <a:gd name="T11" fmla="*/ 1761502 h 4187153"/>
              <a:gd name="T12" fmla="*/ 45744 w 4172460"/>
              <a:gd name="T13" fmla="*/ 1887272 h 4187153"/>
              <a:gd name="T14" fmla="*/ 22872 w 4172460"/>
              <a:gd name="T15" fmla="*/ 2710496 h 4187153"/>
              <a:gd name="T16" fmla="*/ 68616 w 4172460"/>
              <a:gd name="T17" fmla="*/ 2824832 h 4187153"/>
              <a:gd name="T18" fmla="*/ 194410 w 4172460"/>
              <a:gd name="T19" fmla="*/ 2950602 h 4187153"/>
              <a:gd name="T20" fmla="*/ 308770 w 4172460"/>
              <a:gd name="T21" fmla="*/ 3064940 h 4187153"/>
              <a:gd name="T22" fmla="*/ 343078 w 4172460"/>
              <a:gd name="T23" fmla="*/ 3316480 h 4187153"/>
              <a:gd name="T24" fmla="*/ 480308 w 4172460"/>
              <a:gd name="T25" fmla="*/ 3556588 h 4187153"/>
              <a:gd name="T26" fmla="*/ 663282 w 4172460"/>
              <a:gd name="T27" fmla="*/ 3750960 h 4187153"/>
              <a:gd name="T28" fmla="*/ 857693 w 4172460"/>
              <a:gd name="T29" fmla="*/ 3865296 h 4187153"/>
              <a:gd name="T30" fmla="*/ 1017796 w 4172460"/>
              <a:gd name="T31" fmla="*/ 3956766 h 4187153"/>
              <a:gd name="T32" fmla="*/ 1269386 w 4172460"/>
              <a:gd name="T33" fmla="*/ 4013934 h 4187153"/>
              <a:gd name="T34" fmla="*/ 1589591 w 4172460"/>
              <a:gd name="T35" fmla="*/ 4071102 h 4187153"/>
              <a:gd name="T36" fmla="*/ 1806874 w 4172460"/>
              <a:gd name="T37" fmla="*/ 4105404 h 4187153"/>
              <a:gd name="T38" fmla="*/ 2047028 w 4172460"/>
              <a:gd name="T39" fmla="*/ 4151138 h 4187153"/>
              <a:gd name="T40" fmla="*/ 2847541 w 4172460"/>
              <a:gd name="T41" fmla="*/ 4174006 h 4187153"/>
              <a:gd name="T42" fmla="*/ 3007644 w 4172460"/>
              <a:gd name="T43" fmla="*/ 4128270 h 4187153"/>
              <a:gd name="T44" fmla="*/ 3110566 w 4172460"/>
              <a:gd name="T45" fmla="*/ 3979633 h 4187153"/>
              <a:gd name="T46" fmla="*/ 3236362 w 4172460"/>
              <a:gd name="T47" fmla="*/ 3830996 h 4187153"/>
              <a:gd name="T48" fmla="*/ 3350720 w 4172460"/>
              <a:gd name="T49" fmla="*/ 3625190 h 4187153"/>
              <a:gd name="T50" fmla="*/ 3476516 w 4172460"/>
              <a:gd name="T51" fmla="*/ 3419384 h 4187153"/>
              <a:gd name="T52" fmla="*/ 3602310 w 4172460"/>
              <a:gd name="T53" fmla="*/ 3190710 h 4187153"/>
              <a:gd name="T54" fmla="*/ 3670926 w 4172460"/>
              <a:gd name="T55" fmla="*/ 3053506 h 4187153"/>
              <a:gd name="T56" fmla="*/ 3773850 w 4172460"/>
              <a:gd name="T57" fmla="*/ 2836266 h 4187153"/>
              <a:gd name="T58" fmla="*/ 3819593 w 4172460"/>
              <a:gd name="T59" fmla="*/ 2207414 h 4187153"/>
              <a:gd name="T60" fmla="*/ 3979696 w 4172460"/>
              <a:gd name="T61" fmla="*/ 1944440 h 4187153"/>
              <a:gd name="T62" fmla="*/ 4036875 w 4172460"/>
              <a:gd name="T63" fmla="*/ 1830104 h 4187153"/>
              <a:gd name="T64" fmla="*/ 4025439 w 4172460"/>
              <a:gd name="T65" fmla="*/ 1704332 h 4187153"/>
              <a:gd name="T66" fmla="*/ 4105490 w 4172460"/>
              <a:gd name="T67" fmla="*/ 1555696 h 4187153"/>
              <a:gd name="T68" fmla="*/ 4174106 w 4172460"/>
              <a:gd name="T69" fmla="*/ 1429924 h 4187153"/>
              <a:gd name="T70" fmla="*/ 3991132 w 4172460"/>
              <a:gd name="T71" fmla="*/ 984012 h 4187153"/>
              <a:gd name="T72" fmla="*/ 3991132 w 4172460"/>
              <a:gd name="T73" fmla="*/ 721038 h 4187153"/>
              <a:gd name="T74" fmla="*/ 4094054 w 4172460"/>
              <a:gd name="T75" fmla="*/ 492364 h 4187153"/>
              <a:gd name="T76" fmla="*/ 4139798 w 4172460"/>
              <a:gd name="T77" fmla="*/ 366594 h 4187153"/>
              <a:gd name="T78" fmla="*/ 4014004 w 4172460"/>
              <a:gd name="T79" fmla="*/ 229390 h 4187153"/>
              <a:gd name="T80" fmla="*/ 3705234 w 4172460"/>
              <a:gd name="T81" fmla="*/ 115052 h 4187153"/>
              <a:gd name="T82" fmla="*/ 3556567 w 4172460"/>
              <a:gd name="T83" fmla="*/ 46450 h 4187153"/>
              <a:gd name="T84" fmla="*/ 3419336 w 4172460"/>
              <a:gd name="T85" fmla="*/ 716 h 4187153"/>
              <a:gd name="T86" fmla="*/ 3144874 w 4172460"/>
              <a:gd name="T87" fmla="*/ 35018 h 4187153"/>
              <a:gd name="T88" fmla="*/ 3007644 w 4172460"/>
              <a:gd name="T89" fmla="*/ 183654 h 4187153"/>
              <a:gd name="T90" fmla="*/ 2893284 w 4172460"/>
              <a:gd name="T91" fmla="*/ 286558 h 4187153"/>
              <a:gd name="T92" fmla="*/ 2756054 w 4172460"/>
              <a:gd name="T93" fmla="*/ 435196 h 4187153"/>
              <a:gd name="T94" fmla="*/ 2618822 w 4172460"/>
              <a:gd name="T95" fmla="*/ 560966 h 4187153"/>
              <a:gd name="T96" fmla="*/ 2470156 w 4172460"/>
              <a:gd name="T97" fmla="*/ 652436 h 4187153"/>
              <a:gd name="T98" fmla="*/ 2344361 w 4172460"/>
              <a:gd name="T99" fmla="*/ 698170 h 4187153"/>
              <a:gd name="T100" fmla="*/ 1784002 w 4172460"/>
              <a:gd name="T101" fmla="*/ 618134 h 4187153"/>
              <a:gd name="T102" fmla="*/ 1623898 w 4172460"/>
              <a:gd name="T103" fmla="*/ 560966 h 4187153"/>
              <a:gd name="T104" fmla="*/ 1452360 w 4172460"/>
              <a:gd name="T105" fmla="*/ 503798 h 4187153"/>
              <a:gd name="T106" fmla="*/ 1269386 w 4172460"/>
              <a:gd name="T107" fmla="*/ 549532 h 4187153"/>
              <a:gd name="T108" fmla="*/ 1006360 w 4172460"/>
              <a:gd name="T109" fmla="*/ 583834 h 41871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172460" h="4187153">
                <a:moveTo>
                  <a:pt x="1005840" y="583646"/>
                </a:moveTo>
                <a:lnTo>
                  <a:pt x="1005840" y="583646"/>
                </a:lnTo>
                <a:cubicBezTo>
                  <a:pt x="927535" y="609748"/>
                  <a:pt x="838283" y="636718"/>
                  <a:pt x="765810" y="675086"/>
                </a:cubicBezTo>
                <a:cubicBezTo>
                  <a:pt x="744249" y="686501"/>
                  <a:pt x="728177" y="706168"/>
                  <a:pt x="708660" y="720806"/>
                </a:cubicBezTo>
                <a:cubicBezTo>
                  <a:pt x="697670" y="729048"/>
                  <a:pt x="685800" y="736046"/>
                  <a:pt x="674370" y="743666"/>
                </a:cubicBezTo>
                <a:cubicBezTo>
                  <a:pt x="629259" y="811333"/>
                  <a:pt x="678702" y="745410"/>
                  <a:pt x="605790" y="812246"/>
                </a:cubicBezTo>
                <a:cubicBezTo>
                  <a:pt x="574015" y="841373"/>
                  <a:pt x="544830" y="873206"/>
                  <a:pt x="514350" y="903686"/>
                </a:cubicBezTo>
                <a:lnTo>
                  <a:pt x="457200" y="960836"/>
                </a:lnTo>
                <a:cubicBezTo>
                  <a:pt x="445770" y="972266"/>
                  <a:pt x="431876" y="981676"/>
                  <a:pt x="422910" y="995126"/>
                </a:cubicBezTo>
                <a:cubicBezTo>
                  <a:pt x="368224" y="1077156"/>
                  <a:pt x="396617" y="1044279"/>
                  <a:pt x="342900" y="1097996"/>
                </a:cubicBezTo>
                <a:cubicBezTo>
                  <a:pt x="335280" y="1117046"/>
                  <a:pt x="327244" y="1135935"/>
                  <a:pt x="320040" y="1155146"/>
                </a:cubicBezTo>
                <a:cubicBezTo>
                  <a:pt x="308195" y="1186733"/>
                  <a:pt x="302743" y="1215999"/>
                  <a:pt x="285750" y="1246586"/>
                </a:cubicBezTo>
                <a:cubicBezTo>
                  <a:pt x="259863" y="1293182"/>
                  <a:pt x="250024" y="1283748"/>
                  <a:pt x="228600" y="1326596"/>
                </a:cubicBezTo>
                <a:cubicBezTo>
                  <a:pt x="223212" y="1337372"/>
                  <a:pt x="221916" y="1349812"/>
                  <a:pt x="217170" y="1360886"/>
                </a:cubicBezTo>
                <a:cubicBezTo>
                  <a:pt x="174798" y="1459755"/>
                  <a:pt x="209685" y="1360480"/>
                  <a:pt x="182880" y="1440896"/>
                </a:cubicBezTo>
                <a:cubicBezTo>
                  <a:pt x="182303" y="1448400"/>
                  <a:pt x="169444" y="1646371"/>
                  <a:pt x="160020" y="1680926"/>
                </a:cubicBezTo>
                <a:cubicBezTo>
                  <a:pt x="156406" y="1694179"/>
                  <a:pt x="143976" y="1703289"/>
                  <a:pt x="137160" y="1715216"/>
                </a:cubicBezTo>
                <a:cubicBezTo>
                  <a:pt x="128706" y="1730010"/>
                  <a:pt x="122754" y="1746142"/>
                  <a:pt x="114300" y="1760936"/>
                </a:cubicBezTo>
                <a:cubicBezTo>
                  <a:pt x="107484" y="1772863"/>
                  <a:pt x="97583" y="1782939"/>
                  <a:pt x="91440" y="1795226"/>
                </a:cubicBezTo>
                <a:cubicBezTo>
                  <a:pt x="82264" y="1813577"/>
                  <a:pt x="77756" y="1834025"/>
                  <a:pt x="68580" y="1852376"/>
                </a:cubicBezTo>
                <a:cubicBezTo>
                  <a:pt x="62437" y="1864663"/>
                  <a:pt x="52536" y="1874739"/>
                  <a:pt x="45720" y="1886666"/>
                </a:cubicBezTo>
                <a:cubicBezTo>
                  <a:pt x="24363" y="1924041"/>
                  <a:pt x="16329" y="1948713"/>
                  <a:pt x="0" y="1989536"/>
                </a:cubicBezTo>
                <a:cubicBezTo>
                  <a:pt x="3810" y="2069546"/>
                  <a:pt x="8888" y="2149506"/>
                  <a:pt x="11430" y="2229566"/>
                </a:cubicBezTo>
                <a:cubicBezTo>
                  <a:pt x="16509" y="2389551"/>
                  <a:pt x="15753" y="2549719"/>
                  <a:pt x="22860" y="2709626"/>
                </a:cubicBezTo>
                <a:cubicBezTo>
                  <a:pt x="23395" y="2721662"/>
                  <a:pt x="29544" y="2732842"/>
                  <a:pt x="34290" y="2743916"/>
                </a:cubicBezTo>
                <a:cubicBezTo>
                  <a:pt x="41002" y="2759577"/>
                  <a:pt x="50438" y="2773975"/>
                  <a:pt x="57150" y="2789636"/>
                </a:cubicBezTo>
                <a:cubicBezTo>
                  <a:pt x="61896" y="2800710"/>
                  <a:pt x="61897" y="2813901"/>
                  <a:pt x="68580" y="2823926"/>
                </a:cubicBezTo>
                <a:cubicBezTo>
                  <a:pt x="77546" y="2837376"/>
                  <a:pt x="92226" y="2846051"/>
                  <a:pt x="102870" y="2858216"/>
                </a:cubicBezTo>
                <a:cubicBezTo>
                  <a:pt x="118935" y="2876576"/>
                  <a:pt x="131339" y="2898115"/>
                  <a:pt x="148590" y="2915366"/>
                </a:cubicBezTo>
                <a:cubicBezTo>
                  <a:pt x="162060" y="2928836"/>
                  <a:pt x="180840" y="2936186"/>
                  <a:pt x="194310" y="2949656"/>
                </a:cubicBezTo>
                <a:cubicBezTo>
                  <a:pt x="270510" y="3025856"/>
                  <a:pt x="160020" y="2945846"/>
                  <a:pt x="251460" y="3006806"/>
                </a:cubicBezTo>
                <a:cubicBezTo>
                  <a:pt x="259080" y="3018236"/>
                  <a:pt x="264606" y="3031382"/>
                  <a:pt x="274320" y="3041096"/>
                </a:cubicBezTo>
                <a:cubicBezTo>
                  <a:pt x="284034" y="3050810"/>
                  <a:pt x="300028" y="3053229"/>
                  <a:pt x="308610" y="3063956"/>
                </a:cubicBezTo>
                <a:cubicBezTo>
                  <a:pt x="316136" y="3073364"/>
                  <a:pt x="316230" y="3086816"/>
                  <a:pt x="320040" y="3098246"/>
                </a:cubicBezTo>
                <a:cubicBezTo>
                  <a:pt x="323850" y="3159206"/>
                  <a:pt x="325076" y="3220383"/>
                  <a:pt x="331470" y="3281126"/>
                </a:cubicBezTo>
                <a:cubicBezTo>
                  <a:pt x="332731" y="3293108"/>
                  <a:pt x="337049" y="3304884"/>
                  <a:pt x="342900" y="3315416"/>
                </a:cubicBezTo>
                <a:cubicBezTo>
                  <a:pt x="377079" y="3376938"/>
                  <a:pt x="381258" y="3376634"/>
                  <a:pt x="422910" y="3418286"/>
                </a:cubicBezTo>
                <a:cubicBezTo>
                  <a:pt x="481887" y="3595216"/>
                  <a:pt x="414290" y="3412477"/>
                  <a:pt x="468630" y="3521156"/>
                </a:cubicBezTo>
                <a:cubicBezTo>
                  <a:pt x="474018" y="3531932"/>
                  <a:pt x="474082" y="3544985"/>
                  <a:pt x="480060" y="3555446"/>
                </a:cubicBezTo>
                <a:cubicBezTo>
                  <a:pt x="519209" y="3623957"/>
                  <a:pt x="504986" y="3579329"/>
                  <a:pt x="548640" y="3635456"/>
                </a:cubicBezTo>
                <a:cubicBezTo>
                  <a:pt x="565508" y="3657143"/>
                  <a:pt x="571500" y="3688796"/>
                  <a:pt x="594360" y="3704036"/>
                </a:cubicBezTo>
                <a:cubicBezTo>
                  <a:pt x="617220" y="3719276"/>
                  <a:pt x="640961" y="3733271"/>
                  <a:pt x="662940" y="3749756"/>
                </a:cubicBezTo>
                <a:cubicBezTo>
                  <a:pt x="673295" y="3757522"/>
                  <a:pt x="726236" y="3798549"/>
                  <a:pt x="742950" y="3806906"/>
                </a:cubicBezTo>
                <a:cubicBezTo>
                  <a:pt x="753726" y="3812294"/>
                  <a:pt x="765810" y="3814526"/>
                  <a:pt x="777240" y="3818336"/>
                </a:cubicBezTo>
                <a:cubicBezTo>
                  <a:pt x="870024" y="3911120"/>
                  <a:pt x="749797" y="3802654"/>
                  <a:pt x="857250" y="3864056"/>
                </a:cubicBezTo>
                <a:cubicBezTo>
                  <a:pt x="871285" y="3872076"/>
                  <a:pt x="878090" y="3889380"/>
                  <a:pt x="891540" y="3898346"/>
                </a:cubicBezTo>
                <a:cubicBezTo>
                  <a:pt x="901565" y="3905029"/>
                  <a:pt x="914862" y="3904790"/>
                  <a:pt x="925830" y="3909776"/>
                </a:cubicBezTo>
                <a:cubicBezTo>
                  <a:pt x="956853" y="3923877"/>
                  <a:pt x="984210" y="3947231"/>
                  <a:pt x="1017270" y="3955496"/>
                </a:cubicBezTo>
                <a:cubicBezTo>
                  <a:pt x="1032510" y="3959306"/>
                  <a:pt x="1047885" y="3962610"/>
                  <a:pt x="1062990" y="3966926"/>
                </a:cubicBezTo>
                <a:cubicBezTo>
                  <a:pt x="1113828" y="3981451"/>
                  <a:pt x="1083447" y="3977875"/>
                  <a:pt x="1143000" y="3989786"/>
                </a:cubicBezTo>
                <a:cubicBezTo>
                  <a:pt x="1193953" y="3999977"/>
                  <a:pt x="1219695" y="4000387"/>
                  <a:pt x="1268730" y="4012646"/>
                </a:cubicBezTo>
                <a:cubicBezTo>
                  <a:pt x="1280419" y="4015568"/>
                  <a:pt x="1291206" y="4021713"/>
                  <a:pt x="1303020" y="4024076"/>
                </a:cubicBezTo>
                <a:cubicBezTo>
                  <a:pt x="1335409" y="4030554"/>
                  <a:pt x="1445265" y="4042764"/>
                  <a:pt x="1474470" y="4046936"/>
                </a:cubicBezTo>
                <a:cubicBezTo>
                  <a:pt x="1683250" y="4076762"/>
                  <a:pt x="1436037" y="4042026"/>
                  <a:pt x="1588770" y="4069796"/>
                </a:cubicBezTo>
                <a:cubicBezTo>
                  <a:pt x="1615276" y="4074615"/>
                  <a:pt x="1642206" y="4076797"/>
                  <a:pt x="1668780" y="4081226"/>
                </a:cubicBezTo>
                <a:cubicBezTo>
                  <a:pt x="1687943" y="4084420"/>
                  <a:pt x="1706767" y="4089462"/>
                  <a:pt x="1725930" y="4092656"/>
                </a:cubicBezTo>
                <a:cubicBezTo>
                  <a:pt x="1752504" y="4097085"/>
                  <a:pt x="1779236" y="4100525"/>
                  <a:pt x="1805940" y="4104086"/>
                </a:cubicBezTo>
                <a:cubicBezTo>
                  <a:pt x="1836388" y="4108146"/>
                  <a:pt x="1867081" y="4110466"/>
                  <a:pt x="1897380" y="4115516"/>
                </a:cubicBezTo>
                <a:cubicBezTo>
                  <a:pt x="1912875" y="4118099"/>
                  <a:pt x="1927793" y="4123414"/>
                  <a:pt x="1943100" y="4126946"/>
                </a:cubicBezTo>
                <a:cubicBezTo>
                  <a:pt x="1977327" y="4134845"/>
                  <a:pt x="2011232" y="4144595"/>
                  <a:pt x="2045970" y="4149806"/>
                </a:cubicBezTo>
                <a:cubicBezTo>
                  <a:pt x="2087587" y="4156049"/>
                  <a:pt x="2129790" y="4157426"/>
                  <a:pt x="2171700" y="4161236"/>
                </a:cubicBezTo>
                <a:cubicBezTo>
                  <a:pt x="2183130" y="4165046"/>
                  <a:pt x="2194082" y="4170834"/>
                  <a:pt x="2205990" y="4172666"/>
                </a:cubicBezTo>
                <a:cubicBezTo>
                  <a:pt x="2406177" y="4203464"/>
                  <a:pt x="2687387" y="4176116"/>
                  <a:pt x="2846070" y="4172666"/>
                </a:cubicBezTo>
                <a:cubicBezTo>
                  <a:pt x="2868930" y="4168856"/>
                  <a:pt x="2892452" y="4167895"/>
                  <a:pt x="2914650" y="4161236"/>
                </a:cubicBezTo>
                <a:cubicBezTo>
                  <a:pt x="2930970" y="4156340"/>
                  <a:pt x="2944416" y="4144359"/>
                  <a:pt x="2960370" y="4138376"/>
                </a:cubicBezTo>
                <a:cubicBezTo>
                  <a:pt x="2975079" y="4132860"/>
                  <a:pt x="2990850" y="4130756"/>
                  <a:pt x="3006090" y="4126946"/>
                </a:cubicBezTo>
                <a:cubicBezTo>
                  <a:pt x="3018913" y="4088476"/>
                  <a:pt x="3017781" y="4086483"/>
                  <a:pt x="3040380" y="4046936"/>
                </a:cubicBezTo>
                <a:cubicBezTo>
                  <a:pt x="3047196" y="4035009"/>
                  <a:pt x="3053526" y="4022360"/>
                  <a:pt x="3063240" y="4012646"/>
                </a:cubicBezTo>
                <a:cubicBezTo>
                  <a:pt x="3076710" y="3999176"/>
                  <a:pt x="3095490" y="3991826"/>
                  <a:pt x="3108960" y="3978356"/>
                </a:cubicBezTo>
                <a:cubicBezTo>
                  <a:pt x="3122430" y="3964886"/>
                  <a:pt x="3130852" y="3947100"/>
                  <a:pt x="3143250" y="3932636"/>
                </a:cubicBezTo>
                <a:cubicBezTo>
                  <a:pt x="3153770" y="3920363"/>
                  <a:pt x="3168145" y="3911500"/>
                  <a:pt x="3177540" y="3898346"/>
                </a:cubicBezTo>
                <a:cubicBezTo>
                  <a:pt x="3230274" y="3824519"/>
                  <a:pt x="3167091" y="3874832"/>
                  <a:pt x="3234690" y="3829766"/>
                </a:cubicBezTo>
                <a:cubicBezTo>
                  <a:pt x="3341886" y="3651106"/>
                  <a:pt x="3209852" y="3874475"/>
                  <a:pt x="3291840" y="3726896"/>
                </a:cubicBezTo>
                <a:cubicBezTo>
                  <a:pt x="3302629" y="3707476"/>
                  <a:pt x="3315341" y="3689166"/>
                  <a:pt x="3326130" y="3669746"/>
                </a:cubicBezTo>
                <a:cubicBezTo>
                  <a:pt x="3334405" y="3654851"/>
                  <a:pt x="3339539" y="3638203"/>
                  <a:pt x="3348990" y="3624026"/>
                </a:cubicBezTo>
                <a:cubicBezTo>
                  <a:pt x="3362522" y="3603727"/>
                  <a:pt x="3381178" y="3587175"/>
                  <a:pt x="3394710" y="3566876"/>
                </a:cubicBezTo>
                <a:cubicBezTo>
                  <a:pt x="3471016" y="3452417"/>
                  <a:pt x="3378200" y="3578306"/>
                  <a:pt x="3429000" y="3486866"/>
                </a:cubicBezTo>
                <a:cubicBezTo>
                  <a:pt x="3442343" y="3462849"/>
                  <a:pt x="3461564" y="3442406"/>
                  <a:pt x="3474720" y="3418286"/>
                </a:cubicBezTo>
                <a:cubicBezTo>
                  <a:pt x="3484545" y="3400274"/>
                  <a:pt x="3487400" y="3378950"/>
                  <a:pt x="3497580" y="3361136"/>
                </a:cubicBezTo>
                <a:cubicBezTo>
                  <a:pt x="3518027" y="3325354"/>
                  <a:pt x="3553128" y="3297363"/>
                  <a:pt x="3566160" y="3258266"/>
                </a:cubicBezTo>
                <a:cubicBezTo>
                  <a:pt x="3587116" y="3195397"/>
                  <a:pt x="3564998" y="3251727"/>
                  <a:pt x="3600450" y="3189686"/>
                </a:cubicBezTo>
                <a:cubicBezTo>
                  <a:pt x="3608904" y="3174892"/>
                  <a:pt x="3614856" y="3158760"/>
                  <a:pt x="3623310" y="3143966"/>
                </a:cubicBezTo>
                <a:cubicBezTo>
                  <a:pt x="3630126" y="3132039"/>
                  <a:pt x="3640027" y="3121963"/>
                  <a:pt x="3646170" y="3109676"/>
                </a:cubicBezTo>
                <a:cubicBezTo>
                  <a:pt x="3655346" y="3091325"/>
                  <a:pt x="3659854" y="3070877"/>
                  <a:pt x="3669030" y="3052526"/>
                </a:cubicBezTo>
                <a:cubicBezTo>
                  <a:pt x="3690855" y="3008876"/>
                  <a:pt x="3709669" y="2993686"/>
                  <a:pt x="3726180" y="2949656"/>
                </a:cubicBezTo>
                <a:cubicBezTo>
                  <a:pt x="3731696" y="2934947"/>
                  <a:pt x="3731776" y="2918521"/>
                  <a:pt x="3737610" y="2903936"/>
                </a:cubicBezTo>
                <a:cubicBezTo>
                  <a:pt x="3747102" y="2880206"/>
                  <a:pt x="3762408" y="2859086"/>
                  <a:pt x="3771900" y="2835356"/>
                </a:cubicBezTo>
                <a:cubicBezTo>
                  <a:pt x="3781643" y="2810998"/>
                  <a:pt x="3791528" y="2740447"/>
                  <a:pt x="3794760" y="2721056"/>
                </a:cubicBezTo>
                <a:cubicBezTo>
                  <a:pt x="3798570" y="2561036"/>
                  <a:pt x="3799083" y="2400903"/>
                  <a:pt x="3806190" y="2240996"/>
                </a:cubicBezTo>
                <a:cubicBezTo>
                  <a:pt x="3806725" y="2228960"/>
                  <a:pt x="3812634" y="2217674"/>
                  <a:pt x="3817620" y="2206706"/>
                </a:cubicBezTo>
                <a:cubicBezTo>
                  <a:pt x="3831721" y="2175683"/>
                  <a:pt x="3844437" y="2143620"/>
                  <a:pt x="3863340" y="2115266"/>
                </a:cubicBezTo>
                <a:lnTo>
                  <a:pt x="3954780" y="1978106"/>
                </a:lnTo>
                <a:lnTo>
                  <a:pt x="3977640" y="1943816"/>
                </a:lnTo>
                <a:cubicBezTo>
                  <a:pt x="3985260" y="1932386"/>
                  <a:pt x="3994357" y="1921813"/>
                  <a:pt x="4000500" y="1909526"/>
                </a:cubicBezTo>
                <a:cubicBezTo>
                  <a:pt x="4008120" y="1894286"/>
                  <a:pt x="4016648" y="1879467"/>
                  <a:pt x="4023360" y="1863806"/>
                </a:cubicBezTo>
                <a:cubicBezTo>
                  <a:pt x="4028106" y="1852732"/>
                  <a:pt x="4029402" y="1840292"/>
                  <a:pt x="4034790" y="1829516"/>
                </a:cubicBezTo>
                <a:cubicBezTo>
                  <a:pt x="4040933" y="1817229"/>
                  <a:pt x="4050030" y="1806656"/>
                  <a:pt x="4057650" y="1795226"/>
                </a:cubicBezTo>
                <a:cubicBezTo>
                  <a:pt x="4061460" y="1768556"/>
                  <a:pt x="4078540" y="1740441"/>
                  <a:pt x="4069080" y="1715216"/>
                </a:cubicBezTo>
                <a:cubicBezTo>
                  <a:pt x="4063564" y="1700507"/>
                  <a:pt x="4023360" y="1719495"/>
                  <a:pt x="4023360" y="1703786"/>
                </a:cubicBezTo>
                <a:cubicBezTo>
                  <a:pt x="4023360" y="1676312"/>
                  <a:pt x="4056793" y="1659780"/>
                  <a:pt x="4069080" y="1635206"/>
                </a:cubicBezTo>
                <a:cubicBezTo>
                  <a:pt x="4076700" y="1619966"/>
                  <a:pt x="4085228" y="1605147"/>
                  <a:pt x="4091940" y="1589486"/>
                </a:cubicBezTo>
                <a:cubicBezTo>
                  <a:pt x="4096686" y="1578412"/>
                  <a:pt x="4097392" y="1565657"/>
                  <a:pt x="4103370" y="1555196"/>
                </a:cubicBezTo>
                <a:cubicBezTo>
                  <a:pt x="4112821" y="1538656"/>
                  <a:pt x="4126230" y="1524716"/>
                  <a:pt x="4137660" y="1509476"/>
                </a:cubicBezTo>
                <a:cubicBezTo>
                  <a:pt x="4141470" y="1498046"/>
                  <a:pt x="4144344" y="1486260"/>
                  <a:pt x="4149090" y="1475186"/>
                </a:cubicBezTo>
                <a:cubicBezTo>
                  <a:pt x="4155802" y="1459525"/>
                  <a:pt x="4171140" y="1446486"/>
                  <a:pt x="4171950" y="1429466"/>
                </a:cubicBezTo>
                <a:cubicBezTo>
                  <a:pt x="4173012" y="1407158"/>
                  <a:pt x="4175872" y="1223895"/>
                  <a:pt x="4137660" y="1166576"/>
                </a:cubicBezTo>
                <a:cubicBezTo>
                  <a:pt x="4123218" y="1144912"/>
                  <a:pt x="4079411" y="1076454"/>
                  <a:pt x="4057650" y="1052276"/>
                </a:cubicBezTo>
                <a:cubicBezTo>
                  <a:pt x="4036023" y="1028246"/>
                  <a:pt x="3989070" y="983696"/>
                  <a:pt x="3989070" y="983696"/>
                </a:cubicBezTo>
                <a:cubicBezTo>
                  <a:pt x="3961866" y="902084"/>
                  <a:pt x="3979576" y="935166"/>
                  <a:pt x="3943350" y="880826"/>
                </a:cubicBezTo>
                <a:cubicBezTo>
                  <a:pt x="3947160" y="854156"/>
                  <a:pt x="3949496" y="827234"/>
                  <a:pt x="3954780" y="800816"/>
                </a:cubicBezTo>
                <a:cubicBezTo>
                  <a:pt x="3959355" y="777940"/>
                  <a:pt x="3978136" y="738300"/>
                  <a:pt x="3989070" y="720806"/>
                </a:cubicBezTo>
                <a:cubicBezTo>
                  <a:pt x="3999166" y="704652"/>
                  <a:pt x="4011930" y="690326"/>
                  <a:pt x="4023360" y="675086"/>
                </a:cubicBezTo>
                <a:cubicBezTo>
                  <a:pt x="4053911" y="552884"/>
                  <a:pt x="4007287" y="720519"/>
                  <a:pt x="4069080" y="572216"/>
                </a:cubicBezTo>
                <a:cubicBezTo>
                  <a:pt x="4079748" y="546612"/>
                  <a:pt x="4085213" y="519115"/>
                  <a:pt x="4091940" y="492206"/>
                </a:cubicBezTo>
                <a:cubicBezTo>
                  <a:pt x="4096652" y="473359"/>
                  <a:pt x="4096549" y="453246"/>
                  <a:pt x="4103370" y="435056"/>
                </a:cubicBezTo>
                <a:cubicBezTo>
                  <a:pt x="4108193" y="422194"/>
                  <a:pt x="4120087" y="413053"/>
                  <a:pt x="4126230" y="400766"/>
                </a:cubicBezTo>
                <a:cubicBezTo>
                  <a:pt x="4131618" y="389990"/>
                  <a:pt x="4133850" y="377906"/>
                  <a:pt x="4137660" y="366476"/>
                </a:cubicBezTo>
                <a:cubicBezTo>
                  <a:pt x="4133850" y="343616"/>
                  <a:pt x="4135642" y="319074"/>
                  <a:pt x="4126230" y="297896"/>
                </a:cubicBezTo>
                <a:cubicBezTo>
                  <a:pt x="4119665" y="283125"/>
                  <a:pt x="4104358" y="273954"/>
                  <a:pt x="4091940" y="263606"/>
                </a:cubicBezTo>
                <a:cubicBezTo>
                  <a:pt x="4053539" y="231605"/>
                  <a:pt x="4060732" y="244567"/>
                  <a:pt x="4011930" y="229316"/>
                </a:cubicBezTo>
                <a:cubicBezTo>
                  <a:pt x="3965931" y="214941"/>
                  <a:pt x="3914869" y="210329"/>
                  <a:pt x="3874770" y="183596"/>
                </a:cubicBezTo>
                <a:cubicBezTo>
                  <a:pt x="3863340" y="175976"/>
                  <a:pt x="3852767" y="166879"/>
                  <a:pt x="3840480" y="160736"/>
                </a:cubicBezTo>
                <a:cubicBezTo>
                  <a:pt x="3778720" y="129856"/>
                  <a:pt x="3774474" y="140428"/>
                  <a:pt x="3703320" y="115016"/>
                </a:cubicBezTo>
                <a:cubicBezTo>
                  <a:pt x="3675994" y="105257"/>
                  <a:pt x="3650251" y="91502"/>
                  <a:pt x="3623310" y="80726"/>
                </a:cubicBezTo>
                <a:cubicBezTo>
                  <a:pt x="3612123" y="76251"/>
                  <a:pt x="3599796" y="74684"/>
                  <a:pt x="3589020" y="69296"/>
                </a:cubicBezTo>
                <a:cubicBezTo>
                  <a:pt x="3576733" y="63153"/>
                  <a:pt x="3567592" y="51259"/>
                  <a:pt x="3554730" y="46436"/>
                </a:cubicBezTo>
                <a:cubicBezTo>
                  <a:pt x="3536540" y="39615"/>
                  <a:pt x="3516545" y="39220"/>
                  <a:pt x="3497580" y="35006"/>
                </a:cubicBezTo>
                <a:cubicBezTo>
                  <a:pt x="3482245" y="31598"/>
                  <a:pt x="3467100" y="27386"/>
                  <a:pt x="3451860" y="23576"/>
                </a:cubicBezTo>
                <a:cubicBezTo>
                  <a:pt x="3440430" y="15956"/>
                  <a:pt x="3431288" y="1438"/>
                  <a:pt x="3417570" y="716"/>
                </a:cubicBezTo>
                <a:cubicBezTo>
                  <a:pt x="3356575" y="-2494"/>
                  <a:pt x="3295433" y="5752"/>
                  <a:pt x="3234690" y="12146"/>
                </a:cubicBezTo>
                <a:cubicBezTo>
                  <a:pt x="3222708" y="13407"/>
                  <a:pt x="3212089" y="20654"/>
                  <a:pt x="3200400" y="23576"/>
                </a:cubicBezTo>
                <a:cubicBezTo>
                  <a:pt x="3181553" y="28288"/>
                  <a:pt x="3162300" y="31196"/>
                  <a:pt x="3143250" y="35006"/>
                </a:cubicBezTo>
                <a:lnTo>
                  <a:pt x="3074670" y="103586"/>
                </a:lnTo>
                <a:cubicBezTo>
                  <a:pt x="3059430" y="118826"/>
                  <a:pt x="3040905" y="131373"/>
                  <a:pt x="3028950" y="149306"/>
                </a:cubicBezTo>
                <a:cubicBezTo>
                  <a:pt x="3021330" y="160736"/>
                  <a:pt x="3015804" y="173882"/>
                  <a:pt x="3006090" y="183596"/>
                </a:cubicBezTo>
                <a:cubicBezTo>
                  <a:pt x="2996376" y="193310"/>
                  <a:pt x="2981514" y="196742"/>
                  <a:pt x="2971800" y="206456"/>
                </a:cubicBezTo>
                <a:cubicBezTo>
                  <a:pt x="2954549" y="223707"/>
                  <a:pt x="2943331" y="246355"/>
                  <a:pt x="2926080" y="263606"/>
                </a:cubicBezTo>
                <a:cubicBezTo>
                  <a:pt x="2916366" y="273320"/>
                  <a:pt x="2901504" y="276752"/>
                  <a:pt x="2891790" y="286466"/>
                </a:cubicBezTo>
                <a:cubicBezTo>
                  <a:pt x="2816110" y="362146"/>
                  <a:pt x="2897861" y="304267"/>
                  <a:pt x="2823210" y="366476"/>
                </a:cubicBezTo>
                <a:cubicBezTo>
                  <a:pt x="2812657" y="375270"/>
                  <a:pt x="2798634" y="379622"/>
                  <a:pt x="2788920" y="389336"/>
                </a:cubicBezTo>
                <a:cubicBezTo>
                  <a:pt x="2775450" y="402806"/>
                  <a:pt x="2768100" y="421586"/>
                  <a:pt x="2754630" y="435056"/>
                </a:cubicBezTo>
                <a:cubicBezTo>
                  <a:pt x="2737379" y="452307"/>
                  <a:pt x="2714731" y="463525"/>
                  <a:pt x="2697480" y="480776"/>
                </a:cubicBezTo>
                <a:cubicBezTo>
                  <a:pt x="2680229" y="498027"/>
                  <a:pt x="2669011" y="520675"/>
                  <a:pt x="2651760" y="537926"/>
                </a:cubicBezTo>
                <a:cubicBezTo>
                  <a:pt x="2642046" y="547640"/>
                  <a:pt x="2628023" y="551992"/>
                  <a:pt x="2617470" y="560786"/>
                </a:cubicBezTo>
                <a:cubicBezTo>
                  <a:pt x="2579552" y="592384"/>
                  <a:pt x="2591458" y="596652"/>
                  <a:pt x="2548890" y="617936"/>
                </a:cubicBezTo>
                <a:cubicBezTo>
                  <a:pt x="2538114" y="623324"/>
                  <a:pt x="2525674" y="624620"/>
                  <a:pt x="2514600" y="629366"/>
                </a:cubicBezTo>
                <a:cubicBezTo>
                  <a:pt x="2498939" y="636078"/>
                  <a:pt x="2484834" y="646243"/>
                  <a:pt x="2468880" y="652226"/>
                </a:cubicBezTo>
                <a:cubicBezTo>
                  <a:pt x="2454171" y="657742"/>
                  <a:pt x="2437869" y="658140"/>
                  <a:pt x="2423160" y="663656"/>
                </a:cubicBezTo>
                <a:cubicBezTo>
                  <a:pt x="2407206" y="669639"/>
                  <a:pt x="2393101" y="679804"/>
                  <a:pt x="2377440" y="686516"/>
                </a:cubicBezTo>
                <a:cubicBezTo>
                  <a:pt x="2366366" y="691262"/>
                  <a:pt x="2354580" y="694136"/>
                  <a:pt x="2343150" y="697946"/>
                </a:cubicBezTo>
                <a:cubicBezTo>
                  <a:pt x="2255520" y="694136"/>
                  <a:pt x="2167714" y="693243"/>
                  <a:pt x="2080260" y="686516"/>
                </a:cubicBezTo>
                <a:cubicBezTo>
                  <a:pt x="2046849" y="683946"/>
                  <a:pt x="2032643" y="660324"/>
                  <a:pt x="2000250" y="652226"/>
                </a:cubicBezTo>
                <a:cubicBezTo>
                  <a:pt x="1963865" y="643130"/>
                  <a:pt x="1834955" y="625347"/>
                  <a:pt x="1783080" y="617936"/>
                </a:cubicBezTo>
                <a:cubicBezTo>
                  <a:pt x="1771650" y="610316"/>
                  <a:pt x="1761416" y="600487"/>
                  <a:pt x="1748790" y="595076"/>
                </a:cubicBezTo>
                <a:cubicBezTo>
                  <a:pt x="1734351" y="588888"/>
                  <a:pt x="1718175" y="587962"/>
                  <a:pt x="1703070" y="583646"/>
                </a:cubicBezTo>
                <a:cubicBezTo>
                  <a:pt x="1636246" y="564553"/>
                  <a:pt x="1703457" y="578652"/>
                  <a:pt x="1623060" y="560786"/>
                </a:cubicBezTo>
                <a:cubicBezTo>
                  <a:pt x="1604095" y="556572"/>
                  <a:pt x="1584757" y="554068"/>
                  <a:pt x="1565910" y="549356"/>
                </a:cubicBezTo>
                <a:cubicBezTo>
                  <a:pt x="1523021" y="538634"/>
                  <a:pt x="1531697" y="534693"/>
                  <a:pt x="1485900" y="515066"/>
                </a:cubicBezTo>
                <a:cubicBezTo>
                  <a:pt x="1474826" y="510320"/>
                  <a:pt x="1463040" y="507446"/>
                  <a:pt x="1451610" y="503636"/>
                </a:cubicBezTo>
                <a:cubicBezTo>
                  <a:pt x="1417320" y="507446"/>
                  <a:pt x="1382211" y="506698"/>
                  <a:pt x="1348740" y="515066"/>
                </a:cubicBezTo>
                <a:cubicBezTo>
                  <a:pt x="1335413" y="518398"/>
                  <a:pt x="1327076" y="532515"/>
                  <a:pt x="1314450" y="537926"/>
                </a:cubicBezTo>
                <a:cubicBezTo>
                  <a:pt x="1300011" y="544114"/>
                  <a:pt x="1283835" y="545040"/>
                  <a:pt x="1268730" y="549356"/>
                </a:cubicBezTo>
                <a:cubicBezTo>
                  <a:pt x="1257145" y="552666"/>
                  <a:pt x="1246025" y="557476"/>
                  <a:pt x="1234440" y="560786"/>
                </a:cubicBezTo>
                <a:cubicBezTo>
                  <a:pt x="1185782" y="574688"/>
                  <a:pt x="1118159" y="586328"/>
                  <a:pt x="1074420" y="595076"/>
                </a:cubicBezTo>
                <a:cubicBezTo>
                  <a:pt x="1013534" y="582899"/>
                  <a:pt x="1017270" y="585551"/>
                  <a:pt x="1005840" y="583646"/>
                </a:cubicBezTo>
                <a:close/>
              </a:path>
            </a:pathLst>
          </a:custGeom>
          <a:solidFill>
            <a:srgbClr val="FF0000">
              <a:alpha val="16862"/>
            </a:srgbClr>
          </a:solidFill>
          <a:ln w="9525" cap="flat" cmpd="sng" algn="ctr">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lang="en-US" sz="2400">
              <a:solidFill>
                <a:srgbClr val="000000"/>
              </a:solidFill>
            </a:endParaRPr>
          </a:p>
        </p:txBody>
      </p:sp>
      <p:sp>
        <p:nvSpPr>
          <p:cNvPr id="38" name="Freeform 37"/>
          <p:cNvSpPr>
            <a:spLocks/>
          </p:cNvSpPr>
          <p:nvPr/>
        </p:nvSpPr>
        <p:spPr bwMode="auto">
          <a:xfrm>
            <a:off x="6680201" y="236537"/>
            <a:ext cx="5337175" cy="2995613"/>
          </a:xfrm>
          <a:custGeom>
            <a:avLst/>
            <a:gdLst>
              <a:gd name="T0" fmla="*/ 605646 w 5337810"/>
              <a:gd name="T1" fmla="*/ 1486846 h 2994660"/>
              <a:gd name="T2" fmla="*/ 354246 w 5337810"/>
              <a:gd name="T3" fmla="*/ 1681280 h 2994660"/>
              <a:gd name="T4" fmla="*/ 205692 w 5337810"/>
              <a:gd name="T5" fmla="*/ 1829964 h 2994660"/>
              <a:gd name="T6" fmla="*/ 34282 w 5337810"/>
              <a:gd name="T7" fmla="*/ 2070147 h 2994660"/>
              <a:gd name="T8" fmla="*/ 45710 w 5337810"/>
              <a:gd name="T9" fmla="*/ 2447577 h 2994660"/>
              <a:gd name="T10" fmla="*/ 114272 w 5337810"/>
              <a:gd name="T11" fmla="*/ 2710634 h 2994660"/>
              <a:gd name="T12" fmla="*/ 205692 w 5337810"/>
              <a:gd name="T13" fmla="*/ 2916506 h 2994660"/>
              <a:gd name="T14" fmla="*/ 479946 w 5337810"/>
              <a:gd name="T15" fmla="*/ 2950817 h 2994660"/>
              <a:gd name="T16" fmla="*/ 594218 w 5337810"/>
              <a:gd name="T17" fmla="*/ 2756384 h 2994660"/>
              <a:gd name="T18" fmla="*/ 731346 w 5337810"/>
              <a:gd name="T19" fmla="*/ 2561950 h 2994660"/>
              <a:gd name="T20" fmla="*/ 845618 w 5337810"/>
              <a:gd name="T21" fmla="*/ 2344642 h 2994660"/>
              <a:gd name="T22" fmla="*/ 925610 w 5337810"/>
              <a:gd name="T23" fmla="*/ 2150208 h 2994660"/>
              <a:gd name="T24" fmla="*/ 1005600 w 5337810"/>
              <a:gd name="T25" fmla="*/ 1967212 h 2994660"/>
              <a:gd name="T26" fmla="*/ 1119874 w 5337810"/>
              <a:gd name="T27" fmla="*/ 1749904 h 2994660"/>
              <a:gd name="T28" fmla="*/ 1245574 w 5337810"/>
              <a:gd name="T29" fmla="*/ 1544032 h 2994660"/>
              <a:gd name="T30" fmla="*/ 1348420 w 5337810"/>
              <a:gd name="T31" fmla="*/ 1338162 h 2994660"/>
              <a:gd name="T32" fmla="*/ 1554110 w 5337810"/>
              <a:gd name="T33" fmla="*/ 1063666 h 2994660"/>
              <a:gd name="T34" fmla="*/ 1782656 w 5337810"/>
              <a:gd name="T35" fmla="*/ 823484 h 2994660"/>
              <a:gd name="T36" fmla="*/ 1965492 w 5337810"/>
              <a:gd name="T37" fmla="*/ 629050 h 2994660"/>
              <a:gd name="T38" fmla="*/ 2125474 w 5337810"/>
              <a:gd name="T39" fmla="*/ 446054 h 2994660"/>
              <a:gd name="T40" fmla="*/ 2342592 w 5337810"/>
              <a:gd name="T41" fmla="*/ 320244 h 2994660"/>
              <a:gd name="T42" fmla="*/ 2639702 w 5337810"/>
              <a:gd name="T43" fmla="*/ 240182 h 2994660"/>
              <a:gd name="T44" fmla="*/ 3416756 w 5337810"/>
              <a:gd name="T45" fmla="*/ 205870 h 2994660"/>
              <a:gd name="T46" fmla="*/ 3771002 w 5337810"/>
              <a:gd name="T47" fmla="*/ 263058 h 2994660"/>
              <a:gd name="T48" fmla="*/ 4216666 w 5337810"/>
              <a:gd name="T49" fmla="*/ 434616 h 2994660"/>
              <a:gd name="T50" fmla="*/ 4445212 w 5337810"/>
              <a:gd name="T51" fmla="*/ 640488 h 2994660"/>
              <a:gd name="T52" fmla="*/ 4593766 w 5337810"/>
              <a:gd name="T53" fmla="*/ 834922 h 2994660"/>
              <a:gd name="T54" fmla="*/ 4616622 w 5337810"/>
              <a:gd name="T55" fmla="*/ 1315286 h 2994660"/>
              <a:gd name="T56" fmla="*/ 4456640 w 5337810"/>
              <a:gd name="T57" fmla="*/ 1578344 h 2994660"/>
              <a:gd name="T58" fmla="*/ 4319512 w 5337810"/>
              <a:gd name="T59" fmla="*/ 1749904 h 2994660"/>
              <a:gd name="T60" fmla="*/ 4090966 w 5337810"/>
              <a:gd name="T61" fmla="*/ 1990086 h 2994660"/>
              <a:gd name="T62" fmla="*/ 3976694 w 5337810"/>
              <a:gd name="T63" fmla="*/ 2436140 h 2994660"/>
              <a:gd name="T64" fmla="*/ 4102394 w 5337810"/>
              <a:gd name="T65" fmla="*/ 2596262 h 2994660"/>
              <a:gd name="T66" fmla="*/ 4296658 w 5337810"/>
              <a:gd name="T67" fmla="*/ 2699197 h 2994660"/>
              <a:gd name="T68" fmla="*/ 4662330 w 5337810"/>
              <a:gd name="T69" fmla="*/ 2676322 h 2994660"/>
              <a:gd name="T70" fmla="*/ 4810886 w 5337810"/>
              <a:gd name="T71" fmla="*/ 2573387 h 2994660"/>
              <a:gd name="T72" fmla="*/ 4993722 w 5337810"/>
              <a:gd name="T73" fmla="*/ 2413265 h 2994660"/>
              <a:gd name="T74" fmla="*/ 5176558 w 5337810"/>
              <a:gd name="T75" fmla="*/ 2081584 h 2994660"/>
              <a:gd name="T76" fmla="*/ 5313686 w 5337810"/>
              <a:gd name="T77" fmla="*/ 1669842 h 2994660"/>
              <a:gd name="T78" fmla="*/ 5279404 w 5337810"/>
              <a:gd name="T79" fmla="*/ 1063666 h 2994660"/>
              <a:gd name="T80" fmla="*/ 5176558 w 5337810"/>
              <a:gd name="T81" fmla="*/ 743423 h 2994660"/>
              <a:gd name="T82" fmla="*/ 4948012 w 5337810"/>
              <a:gd name="T83" fmla="*/ 491802 h 2994660"/>
              <a:gd name="T84" fmla="*/ 4708040 w 5337810"/>
              <a:gd name="T85" fmla="*/ 217308 h 2994660"/>
              <a:gd name="T86" fmla="*/ 4456640 w 5337810"/>
              <a:gd name="T87" fmla="*/ 114372 h 2994660"/>
              <a:gd name="T88" fmla="*/ 4045258 w 5337810"/>
              <a:gd name="T89" fmla="*/ 11438 h 2994660"/>
              <a:gd name="T90" fmla="*/ 3073938 w 5337810"/>
              <a:gd name="T91" fmla="*/ 45750 h 2994660"/>
              <a:gd name="T92" fmla="*/ 2308310 w 5337810"/>
              <a:gd name="T93" fmla="*/ 125810 h 2994660"/>
              <a:gd name="T94" fmla="*/ 1988346 w 5337810"/>
              <a:gd name="T95" fmla="*/ 331681 h 2994660"/>
              <a:gd name="T96" fmla="*/ 1816938 w 5337810"/>
              <a:gd name="T97" fmla="*/ 514678 h 2994660"/>
              <a:gd name="T98" fmla="*/ 1702664 w 5337810"/>
              <a:gd name="T99" fmla="*/ 674800 h 2994660"/>
              <a:gd name="T100" fmla="*/ 1531256 w 5337810"/>
              <a:gd name="T101" fmla="*/ 823484 h 2994660"/>
              <a:gd name="T102" fmla="*/ 1394128 w 5337810"/>
              <a:gd name="T103" fmla="*/ 995043 h 2994660"/>
              <a:gd name="T104" fmla="*/ 1131300 w 5337810"/>
              <a:gd name="T105" fmla="*/ 1166602 h 2994660"/>
              <a:gd name="T106" fmla="*/ 822764 w 5337810"/>
              <a:gd name="T107" fmla="*/ 1280975 h 29946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37810" h="2994660">
                <a:moveTo>
                  <a:pt x="731520" y="1337310"/>
                </a:moveTo>
                <a:lnTo>
                  <a:pt x="731520" y="1337310"/>
                </a:lnTo>
                <a:cubicBezTo>
                  <a:pt x="704850" y="1375410"/>
                  <a:pt x="688716" y="1423706"/>
                  <a:pt x="651510" y="1451610"/>
                </a:cubicBezTo>
                <a:cubicBezTo>
                  <a:pt x="636270" y="1463040"/>
                  <a:pt x="618446" y="1471662"/>
                  <a:pt x="605790" y="1485900"/>
                </a:cubicBezTo>
                <a:cubicBezTo>
                  <a:pt x="587537" y="1506435"/>
                  <a:pt x="582930" y="1539240"/>
                  <a:pt x="560070" y="1554480"/>
                </a:cubicBezTo>
                <a:cubicBezTo>
                  <a:pt x="537210" y="1569720"/>
                  <a:pt x="517554" y="1591512"/>
                  <a:pt x="491490" y="1600200"/>
                </a:cubicBezTo>
                <a:cubicBezTo>
                  <a:pt x="480060" y="1604010"/>
                  <a:pt x="467732" y="1605779"/>
                  <a:pt x="457200" y="1611630"/>
                </a:cubicBezTo>
                <a:lnTo>
                  <a:pt x="354330" y="1680210"/>
                </a:lnTo>
                <a:lnTo>
                  <a:pt x="320040" y="1703070"/>
                </a:lnTo>
                <a:cubicBezTo>
                  <a:pt x="308610" y="1710690"/>
                  <a:pt x="295464" y="1716216"/>
                  <a:pt x="285750" y="1725930"/>
                </a:cubicBezTo>
                <a:cubicBezTo>
                  <a:pt x="274320" y="1737360"/>
                  <a:pt x="261384" y="1747461"/>
                  <a:pt x="251460" y="1760220"/>
                </a:cubicBezTo>
                <a:cubicBezTo>
                  <a:pt x="234592" y="1781907"/>
                  <a:pt x="228600" y="1813560"/>
                  <a:pt x="205740" y="1828800"/>
                </a:cubicBezTo>
                <a:lnTo>
                  <a:pt x="171450" y="1851660"/>
                </a:lnTo>
                <a:cubicBezTo>
                  <a:pt x="116764" y="1933690"/>
                  <a:pt x="145157" y="1900813"/>
                  <a:pt x="91440" y="1954530"/>
                </a:cubicBezTo>
                <a:cubicBezTo>
                  <a:pt x="78617" y="1993000"/>
                  <a:pt x="79749" y="1994993"/>
                  <a:pt x="57150" y="2034540"/>
                </a:cubicBezTo>
                <a:cubicBezTo>
                  <a:pt x="50334" y="2046467"/>
                  <a:pt x="39869" y="2056277"/>
                  <a:pt x="34290" y="2068830"/>
                </a:cubicBezTo>
                <a:cubicBezTo>
                  <a:pt x="24503" y="2090850"/>
                  <a:pt x="19050" y="2114550"/>
                  <a:pt x="11430" y="2137410"/>
                </a:cubicBezTo>
                <a:lnTo>
                  <a:pt x="0" y="2171700"/>
                </a:lnTo>
                <a:cubicBezTo>
                  <a:pt x="3810" y="2240280"/>
                  <a:pt x="4918" y="2309064"/>
                  <a:pt x="11430" y="2377440"/>
                </a:cubicBezTo>
                <a:cubicBezTo>
                  <a:pt x="14810" y="2412930"/>
                  <a:pt x="30308" y="2415197"/>
                  <a:pt x="45720" y="2446020"/>
                </a:cubicBezTo>
                <a:cubicBezTo>
                  <a:pt x="51108" y="2456796"/>
                  <a:pt x="53340" y="2468880"/>
                  <a:pt x="57150" y="2480310"/>
                </a:cubicBezTo>
                <a:cubicBezTo>
                  <a:pt x="60960" y="2506980"/>
                  <a:pt x="63761" y="2533814"/>
                  <a:pt x="68580" y="2560320"/>
                </a:cubicBezTo>
                <a:cubicBezTo>
                  <a:pt x="71390" y="2575776"/>
                  <a:pt x="75496" y="2590993"/>
                  <a:pt x="80010" y="2606040"/>
                </a:cubicBezTo>
                <a:lnTo>
                  <a:pt x="114300" y="2708910"/>
                </a:lnTo>
                <a:lnTo>
                  <a:pt x="137160" y="2777490"/>
                </a:lnTo>
                <a:cubicBezTo>
                  <a:pt x="140970" y="2788920"/>
                  <a:pt x="141907" y="2801755"/>
                  <a:pt x="148590" y="2811780"/>
                </a:cubicBezTo>
                <a:cubicBezTo>
                  <a:pt x="156210" y="2823210"/>
                  <a:pt x="165307" y="2833783"/>
                  <a:pt x="171450" y="2846070"/>
                </a:cubicBezTo>
                <a:cubicBezTo>
                  <a:pt x="186850" y="2876871"/>
                  <a:pt x="176623" y="2889172"/>
                  <a:pt x="205740" y="2914650"/>
                </a:cubicBezTo>
                <a:cubicBezTo>
                  <a:pt x="301844" y="2998741"/>
                  <a:pt x="240582" y="2937786"/>
                  <a:pt x="308610" y="2971800"/>
                </a:cubicBezTo>
                <a:cubicBezTo>
                  <a:pt x="320897" y="2977943"/>
                  <a:pt x="331470" y="2987040"/>
                  <a:pt x="342900" y="2994660"/>
                </a:cubicBezTo>
                <a:cubicBezTo>
                  <a:pt x="381000" y="2990850"/>
                  <a:pt x="420875" y="2995338"/>
                  <a:pt x="457200" y="2983230"/>
                </a:cubicBezTo>
                <a:cubicBezTo>
                  <a:pt x="470232" y="2978886"/>
                  <a:pt x="471266" y="2959493"/>
                  <a:pt x="480060" y="2948940"/>
                </a:cubicBezTo>
                <a:cubicBezTo>
                  <a:pt x="490408" y="2936522"/>
                  <a:pt x="502920" y="2926080"/>
                  <a:pt x="514350" y="2914650"/>
                </a:cubicBezTo>
                <a:lnTo>
                  <a:pt x="548640" y="2811780"/>
                </a:lnTo>
                <a:cubicBezTo>
                  <a:pt x="552450" y="2800350"/>
                  <a:pt x="550045" y="2784173"/>
                  <a:pt x="560070" y="2777490"/>
                </a:cubicBezTo>
                <a:lnTo>
                  <a:pt x="594360" y="2754630"/>
                </a:lnTo>
                <a:cubicBezTo>
                  <a:pt x="620100" y="2677410"/>
                  <a:pt x="584402" y="2761111"/>
                  <a:pt x="640080" y="2697480"/>
                </a:cubicBezTo>
                <a:cubicBezTo>
                  <a:pt x="658172" y="2676803"/>
                  <a:pt x="670560" y="2651760"/>
                  <a:pt x="685800" y="2628900"/>
                </a:cubicBezTo>
                <a:lnTo>
                  <a:pt x="708660" y="2594610"/>
                </a:lnTo>
                <a:cubicBezTo>
                  <a:pt x="716280" y="2583180"/>
                  <a:pt x="725377" y="2572607"/>
                  <a:pt x="731520" y="2560320"/>
                </a:cubicBezTo>
                <a:cubicBezTo>
                  <a:pt x="739140" y="2545080"/>
                  <a:pt x="745614" y="2529211"/>
                  <a:pt x="754380" y="2514600"/>
                </a:cubicBezTo>
                <a:cubicBezTo>
                  <a:pt x="768515" y="2491041"/>
                  <a:pt x="784860" y="2468880"/>
                  <a:pt x="800100" y="2446020"/>
                </a:cubicBezTo>
                <a:cubicBezTo>
                  <a:pt x="807720" y="2434590"/>
                  <a:pt x="818616" y="2424762"/>
                  <a:pt x="822960" y="2411730"/>
                </a:cubicBezTo>
                <a:lnTo>
                  <a:pt x="845820" y="2343150"/>
                </a:lnTo>
                <a:cubicBezTo>
                  <a:pt x="849630" y="2331720"/>
                  <a:pt x="854328" y="2320549"/>
                  <a:pt x="857250" y="2308860"/>
                </a:cubicBezTo>
                <a:cubicBezTo>
                  <a:pt x="861060" y="2293620"/>
                  <a:pt x="862492" y="2277579"/>
                  <a:pt x="868680" y="2263140"/>
                </a:cubicBezTo>
                <a:cubicBezTo>
                  <a:pt x="874091" y="2250514"/>
                  <a:pt x="883920" y="2240280"/>
                  <a:pt x="891540" y="2228850"/>
                </a:cubicBezTo>
                <a:cubicBezTo>
                  <a:pt x="915328" y="2133697"/>
                  <a:pt x="886363" y="2227775"/>
                  <a:pt x="925830" y="2148840"/>
                </a:cubicBezTo>
                <a:cubicBezTo>
                  <a:pt x="931218" y="2138064"/>
                  <a:pt x="932514" y="2125624"/>
                  <a:pt x="937260" y="2114550"/>
                </a:cubicBezTo>
                <a:cubicBezTo>
                  <a:pt x="943972" y="2098889"/>
                  <a:pt x="951666" y="2083624"/>
                  <a:pt x="960120" y="2068830"/>
                </a:cubicBezTo>
                <a:cubicBezTo>
                  <a:pt x="966936" y="2056903"/>
                  <a:pt x="977401" y="2047093"/>
                  <a:pt x="982980" y="2034540"/>
                </a:cubicBezTo>
                <a:cubicBezTo>
                  <a:pt x="992767" y="2012520"/>
                  <a:pt x="998220" y="1988820"/>
                  <a:pt x="1005840" y="1965960"/>
                </a:cubicBezTo>
                <a:cubicBezTo>
                  <a:pt x="1009650" y="1954530"/>
                  <a:pt x="1010587" y="1941695"/>
                  <a:pt x="1017270" y="1931670"/>
                </a:cubicBezTo>
                <a:cubicBezTo>
                  <a:pt x="1024890" y="1920240"/>
                  <a:pt x="1034551" y="1909933"/>
                  <a:pt x="1040130" y="1897380"/>
                </a:cubicBezTo>
                <a:cubicBezTo>
                  <a:pt x="1049917" y="1875360"/>
                  <a:pt x="1045951" y="1845839"/>
                  <a:pt x="1062990" y="1828800"/>
                </a:cubicBezTo>
                <a:cubicBezTo>
                  <a:pt x="1123601" y="1768189"/>
                  <a:pt x="1075007" y="1824012"/>
                  <a:pt x="1120140" y="1748790"/>
                </a:cubicBezTo>
                <a:cubicBezTo>
                  <a:pt x="1134275" y="1725231"/>
                  <a:pt x="1150620" y="1703070"/>
                  <a:pt x="1165860" y="1680210"/>
                </a:cubicBezTo>
                <a:lnTo>
                  <a:pt x="1211580" y="1611630"/>
                </a:lnTo>
                <a:cubicBezTo>
                  <a:pt x="1219200" y="1600200"/>
                  <a:pt x="1230096" y="1590372"/>
                  <a:pt x="1234440" y="1577340"/>
                </a:cubicBezTo>
                <a:cubicBezTo>
                  <a:pt x="1238250" y="1565910"/>
                  <a:pt x="1240019" y="1553582"/>
                  <a:pt x="1245870" y="1543050"/>
                </a:cubicBezTo>
                <a:cubicBezTo>
                  <a:pt x="1259213" y="1519033"/>
                  <a:pt x="1276350" y="1497330"/>
                  <a:pt x="1291590" y="1474470"/>
                </a:cubicBezTo>
                <a:cubicBezTo>
                  <a:pt x="1299210" y="1463040"/>
                  <a:pt x="1310106" y="1453212"/>
                  <a:pt x="1314450" y="1440180"/>
                </a:cubicBezTo>
                <a:lnTo>
                  <a:pt x="1337310" y="1371600"/>
                </a:lnTo>
                <a:cubicBezTo>
                  <a:pt x="1341120" y="1360170"/>
                  <a:pt x="1341511" y="1346949"/>
                  <a:pt x="1348740" y="1337310"/>
                </a:cubicBezTo>
                <a:cubicBezTo>
                  <a:pt x="1360170" y="1322070"/>
                  <a:pt x="1372934" y="1307744"/>
                  <a:pt x="1383030" y="1291590"/>
                </a:cubicBezTo>
                <a:cubicBezTo>
                  <a:pt x="1392061" y="1277141"/>
                  <a:pt x="1396191" y="1259879"/>
                  <a:pt x="1405890" y="1245870"/>
                </a:cubicBezTo>
                <a:cubicBezTo>
                  <a:pt x="1549254" y="1038789"/>
                  <a:pt x="1435301" y="1207747"/>
                  <a:pt x="1520190" y="1108710"/>
                </a:cubicBezTo>
                <a:cubicBezTo>
                  <a:pt x="1532588" y="1094246"/>
                  <a:pt x="1541935" y="1077327"/>
                  <a:pt x="1554480" y="1062990"/>
                </a:cubicBezTo>
                <a:cubicBezTo>
                  <a:pt x="1593284" y="1018643"/>
                  <a:pt x="1592867" y="1022159"/>
                  <a:pt x="1634490" y="994410"/>
                </a:cubicBezTo>
                <a:cubicBezTo>
                  <a:pt x="1681083" y="924521"/>
                  <a:pt x="1629158" y="997550"/>
                  <a:pt x="1703070" y="914400"/>
                </a:cubicBezTo>
                <a:cubicBezTo>
                  <a:pt x="1719278" y="896166"/>
                  <a:pt x="1732725" y="875610"/>
                  <a:pt x="1748790" y="857250"/>
                </a:cubicBezTo>
                <a:cubicBezTo>
                  <a:pt x="1759434" y="845085"/>
                  <a:pt x="1772732" y="835378"/>
                  <a:pt x="1783080" y="822960"/>
                </a:cubicBezTo>
                <a:cubicBezTo>
                  <a:pt x="1791874" y="812407"/>
                  <a:pt x="1796699" y="798835"/>
                  <a:pt x="1805940" y="788670"/>
                </a:cubicBezTo>
                <a:cubicBezTo>
                  <a:pt x="1834936" y="756775"/>
                  <a:pt x="1873470" y="733096"/>
                  <a:pt x="1897380" y="697230"/>
                </a:cubicBezTo>
                <a:cubicBezTo>
                  <a:pt x="1905000" y="685800"/>
                  <a:pt x="1910526" y="672654"/>
                  <a:pt x="1920240" y="662940"/>
                </a:cubicBezTo>
                <a:cubicBezTo>
                  <a:pt x="1933710" y="649470"/>
                  <a:pt x="1953304" y="642888"/>
                  <a:pt x="1965960" y="628650"/>
                </a:cubicBezTo>
                <a:cubicBezTo>
                  <a:pt x="1984213" y="608115"/>
                  <a:pt x="1996440" y="582930"/>
                  <a:pt x="2011680" y="560070"/>
                </a:cubicBezTo>
                <a:cubicBezTo>
                  <a:pt x="2019300" y="548640"/>
                  <a:pt x="2023110" y="533400"/>
                  <a:pt x="2034540" y="525780"/>
                </a:cubicBezTo>
                <a:lnTo>
                  <a:pt x="2103120" y="480060"/>
                </a:lnTo>
                <a:cubicBezTo>
                  <a:pt x="2110740" y="468630"/>
                  <a:pt x="2116266" y="455484"/>
                  <a:pt x="2125980" y="445770"/>
                </a:cubicBezTo>
                <a:cubicBezTo>
                  <a:pt x="2146954" y="424796"/>
                  <a:pt x="2182084" y="414991"/>
                  <a:pt x="2205990" y="400050"/>
                </a:cubicBezTo>
                <a:cubicBezTo>
                  <a:pt x="2222144" y="389954"/>
                  <a:pt x="2235057" y="375011"/>
                  <a:pt x="2251710" y="365760"/>
                </a:cubicBezTo>
                <a:cubicBezTo>
                  <a:pt x="2269646" y="355796"/>
                  <a:pt x="2290509" y="352076"/>
                  <a:pt x="2308860" y="342900"/>
                </a:cubicBezTo>
                <a:cubicBezTo>
                  <a:pt x="2321147" y="336757"/>
                  <a:pt x="2330863" y="326183"/>
                  <a:pt x="2343150" y="320040"/>
                </a:cubicBezTo>
                <a:cubicBezTo>
                  <a:pt x="2361420" y="310905"/>
                  <a:pt x="2406070" y="302063"/>
                  <a:pt x="2423160" y="297180"/>
                </a:cubicBezTo>
                <a:cubicBezTo>
                  <a:pt x="2473998" y="282655"/>
                  <a:pt x="2443617" y="286231"/>
                  <a:pt x="2503170" y="274320"/>
                </a:cubicBezTo>
                <a:cubicBezTo>
                  <a:pt x="2525895" y="269775"/>
                  <a:pt x="2549267" y="268511"/>
                  <a:pt x="2571750" y="262890"/>
                </a:cubicBezTo>
                <a:cubicBezTo>
                  <a:pt x="2595127" y="257046"/>
                  <a:pt x="2617470" y="247650"/>
                  <a:pt x="2640330" y="240030"/>
                </a:cubicBezTo>
                <a:cubicBezTo>
                  <a:pt x="2667508" y="230971"/>
                  <a:pt x="2691636" y="221954"/>
                  <a:pt x="2720340" y="217170"/>
                </a:cubicBezTo>
                <a:cubicBezTo>
                  <a:pt x="2750639" y="212120"/>
                  <a:pt x="2781420" y="210411"/>
                  <a:pt x="2811780" y="205740"/>
                </a:cubicBezTo>
                <a:cubicBezTo>
                  <a:pt x="2849508" y="199936"/>
                  <a:pt x="2878243" y="191982"/>
                  <a:pt x="2914650" y="182880"/>
                </a:cubicBezTo>
                <a:cubicBezTo>
                  <a:pt x="3134525" y="219526"/>
                  <a:pt x="2907348" y="184915"/>
                  <a:pt x="3417570" y="205740"/>
                </a:cubicBezTo>
                <a:cubicBezTo>
                  <a:pt x="3459618" y="207456"/>
                  <a:pt x="3501390" y="213360"/>
                  <a:pt x="3543300" y="217170"/>
                </a:cubicBezTo>
                <a:cubicBezTo>
                  <a:pt x="3558540" y="220980"/>
                  <a:pt x="3573915" y="224284"/>
                  <a:pt x="3589020" y="228600"/>
                </a:cubicBezTo>
                <a:cubicBezTo>
                  <a:pt x="3600605" y="231910"/>
                  <a:pt x="3611549" y="237416"/>
                  <a:pt x="3623310" y="240030"/>
                </a:cubicBezTo>
                <a:cubicBezTo>
                  <a:pt x="3651856" y="246374"/>
                  <a:pt x="3746378" y="259244"/>
                  <a:pt x="3771900" y="262890"/>
                </a:cubicBezTo>
                <a:cubicBezTo>
                  <a:pt x="3908738" y="354115"/>
                  <a:pt x="3768451" y="285750"/>
                  <a:pt x="3920490" y="285750"/>
                </a:cubicBezTo>
                <a:cubicBezTo>
                  <a:pt x="3946431" y="285750"/>
                  <a:pt x="4039047" y="309674"/>
                  <a:pt x="4080510" y="320040"/>
                </a:cubicBezTo>
                <a:cubicBezTo>
                  <a:pt x="4091712" y="327508"/>
                  <a:pt x="4177885" y="383125"/>
                  <a:pt x="4194810" y="400050"/>
                </a:cubicBezTo>
                <a:cubicBezTo>
                  <a:pt x="4204524" y="409764"/>
                  <a:pt x="4208544" y="424073"/>
                  <a:pt x="4217670" y="434340"/>
                </a:cubicBezTo>
                <a:cubicBezTo>
                  <a:pt x="4239148" y="458503"/>
                  <a:pt x="4268317" y="476021"/>
                  <a:pt x="4286250" y="502920"/>
                </a:cubicBezTo>
                <a:cubicBezTo>
                  <a:pt x="4293870" y="514350"/>
                  <a:pt x="4299396" y="527496"/>
                  <a:pt x="4309110" y="537210"/>
                </a:cubicBezTo>
                <a:cubicBezTo>
                  <a:pt x="4318824" y="546924"/>
                  <a:pt x="4332847" y="551276"/>
                  <a:pt x="4343400" y="560070"/>
                </a:cubicBezTo>
                <a:cubicBezTo>
                  <a:pt x="4450835" y="649599"/>
                  <a:pt x="4272939" y="524526"/>
                  <a:pt x="4446270" y="640080"/>
                </a:cubicBezTo>
                <a:lnTo>
                  <a:pt x="4480560" y="662940"/>
                </a:lnTo>
                <a:cubicBezTo>
                  <a:pt x="4507850" y="744810"/>
                  <a:pt x="4468835" y="651156"/>
                  <a:pt x="4526280" y="720090"/>
                </a:cubicBezTo>
                <a:cubicBezTo>
                  <a:pt x="4537188" y="733180"/>
                  <a:pt x="4540374" y="751199"/>
                  <a:pt x="4549140" y="765810"/>
                </a:cubicBezTo>
                <a:cubicBezTo>
                  <a:pt x="4563275" y="789369"/>
                  <a:pt x="4586172" y="808326"/>
                  <a:pt x="4594860" y="834390"/>
                </a:cubicBezTo>
                <a:cubicBezTo>
                  <a:pt x="4623590" y="920579"/>
                  <a:pt x="4584835" y="814340"/>
                  <a:pt x="4629150" y="902970"/>
                </a:cubicBezTo>
                <a:cubicBezTo>
                  <a:pt x="4637349" y="919368"/>
                  <a:pt x="4648348" y="968331"/>
                  <a:pt x="4652010" y="982980"/>
                </a:cubicBezTo>
                <a:cubicBezTo>
                  <a:pt x="4644454" y="1149202"/>
                  <a:pt x="4660071" y="1171935"/>
                  <a:pt x="4629150" y="1280160"/>
                </a:cubicBezTo>
                <a:cubicBezTo>
                  <a:pt x="4625840" y="1291745"/>
                  <a:pt x="4623571" y="1303918"/>
                  <a:pt x="4617720" y="1314450"/>
                </a:cubicBezTo>
                <a:cubicBezTo>
                  <a:pt x="4604377" y="1338467"/>
                  <a:pt x="4580688" y="1356966"/>
                  <a:pt x="4572000" y="1383030"/>
                </a:cubicBezTo>
                <a:cubicBezTo>
                  <a:pt x="4562672" y="1411013"/>
                  <a:pt x="4555365" y="1438323"/>
                  <a:pt x="4537710" y="1463040"/>
                </a:cubicBezTo>
                <a:cubicBezTo>
                  <a:pt x="4528315" y="1476194"/>
                  <a:pt x="4514850" y="1485900"/>
                  <a:pt x="4503420" y="1497330"/>
                </a:cubicBezTo>
                <a:cubicBezTo>
                  <a:pt x="4477213" y="1575951"/>
                  <a:pt x="4513059" y="1480462"/>
                  <a:pt x="4457700" y="1577340"/>
                </a:cubicBezTo>
                <a:cubicBezTo>
                  <a:pt x="4451722" y="1587801"/>
                  <a:pt x="4453667" y="1602120"/>
                  <a:pt x="4446270" y="1611630"/>
                </a:cubicBezTo>
                <a:cubicBezTo>
                  <a:pt x="4426422" y="1637149"/>
                  <a:pt x="4392148" y="1651294"/>
                  <a:pt x="4377690" y="1680210"/>
                </a:cubicBezTo>
                <a:cubicBezTo>
                  <a:pt x="4370070" y="1695450"/>
                  <a:pt x="4365738" y="1712840"/>
                  <a:pt x="4354830" y="1725930"/>
                </a:cubicBezTo>
                <a:cubicBezTo>
                  <a:pt x="4346036" y="1736483"/>
                  <a:pt x="4331093" y="1739996"/>
                  <a:pt x="4320540" y="1748790"/>
                </a:cubicBezTo>
                <a:cubicBezTo>
                  <a:pt x="4308122" y="1759138"/>
                  <a:pt x="4296598" y="1770662"/>
                  <a:pt x="4286250" y="1783080"/>
                </a:cubicBezTo>
                <a:cubicBezTo>
                  <a:pt x="4277456" y="1793633"/>
                  <a:pt x="4272580" y="1807159"/>
                  <a:pt x="4263390" y="1817370"/>
                </a:cubicBezTo>
                <a:cubicBezTo>
                  <a:pt x="4196097" y="1892140"/>
                  <a:pt x="4206593" y="1881905"/>
                  <a:pt x="4149090" y="1920240"/>
                </a:cubicBezTo>
                <a:cubicBezTo>
                  <a:pt x="4098566" y="1996027"/>
                  <a:pt x="4157945" y="1911814"/>
                  <a:pt x="4091940" y="1988820"/>
                </a:cubicBezTo>
                <a:cubicBezTo>
                  <a:pt x="4070674" y="2013631"/>
                  <a:pt x="4052882" y="2041692"/>
                  <a:pt x="4034790" y="2068830"/>
                </a:cubicBezTo>
                <a:cubicBezTo>
                  <a:pt x="4028401" y="2094388"/>
                  <a:pt x="4011631" y="2166433"/>
                  <a:pt x="4000500" y="2183130"/>
                </a:cubicBezTo>
                <a:cubicBezTo>
                  <a:pt x="3970957" y="2227445"/>
                  <a:pt x="3981984" y="2204388"/>
                  <a:pt x="3966210" y="2251710"/>
                </a:cubicBezTo>
                <a:cubicBezTo>
                  <a:pt x="3970020" y="2312670"/>
                  <a:pt x="3969387" y="2374071"/>
                  <a:pt x="3977640" y="2434590"/>
                </a:cubicBezTo>
                <a:cubicBezTo>
                  <a:pt x="3980896" y="2458466"/>
                  <a:pt x="3992880" y="2480310"/>
                  <a:pt x="4000500" y="2503170"/>
                </a:cubicBezTo>
                <a:cubicBezTo>
                  <a:pt x="4004310" y="2514600"/>
                  <a:pt x="4000500" y="2533650"/>
                  <a:pt x="4011930" y="2537460"/>
                </a:cubicBezTo>
                <a:lnTo>
                  <a:pt x="4046220" y="2548890"/>
                </a:lnTo>
                <a:cubicBezTo>
                  <a:pt x="4089598" y="2613957"/>
                  <a:pt x="4043914" y="2560635"/>
                  <a:pt x="4103370" y="2594610"/>
                </a:cubicBezTo>
                <a:cubicBezTo>
                  <a:pt x="4200248" y="2649969"/>
                  <a:pt x="4104759" y="2614123"/>
                  <a:pt x="4183380" y="2640330"/>
                </a:cubicBezTo>
                <a:cubicBezTo>
                  <a:pt x="4191000" y="2651760"/>
                  <a:pt x="4194313" y="2667804"/>
                  <a:pt x="4206240" y="2674620"/>
                </a:cubicBezTo>
                <a:cubicBezTo>
                  <a:pt x="4223108" y="2684259"/>
                  <a:pt x="4244543" y="2681338"/>
                  <a:pt x="4263390" y="2686050"/>
                </a:cubicBezTo>
                <a:cubicBezTo>
                  <a:pt x="4275079" y="2688972"/>
                  <a:pt x="4286095" y="2694170"/>
                  <a:pt x="4297680" y="2697480"/>
                </a:cubicBezTo>
                <a:cubicBezTo>
                  <a:pt x="4312785" y="2701796"/>
                  <a:pt x="4328691" y="2703394"/>
                  <a:pt x="4343400" y="2708910"/>
                </a:cubicBezTo>
                <a:cubicBezTo>
                  <a:pt x="4359354" y="2714893"/>
                  <a:pt x="4373880" y="2724150"/>
                  <a:pt x="4389120" y="2731770"/>
                </a:cubicBezTo>
                <a:cubicBezTo>
                  <a:pt x="4446270" y="2727960"/>
                  <a:pt x="4503869" y="2728440"/>
                  <a:pt x="4560570" y="2720340"/>
                </a:cubicBezTo>
                <a:cubicBezTo>
                  <a:pt x="4643137" y="2708545"/>
                  <a:pt x="4608556" y="2702062"/>
                  <a:pt x="4663440" y="2674620"/>
                </a:cubicBezTo>
                <a:cubicBezTo>
                  <a:pt x="4674216" y="2669232"/>
                  <a:pt x="4686300" y="2667000"/>
                  <a:pt x="4697730" y="2663190"/>
                </a:cubicBezTo>
                <a:cubicBezTo>
                  <a:pt x="4712970" y="2651760"/>
                  <a:pt x="4727948" y="2639973"/>
                  <a:pt x="4743450" y="2628900"/>
                </a:cubicBezTo>
                <a:cubicBezTo>
                  <a:pt x="4754628" y="2620915"/>
                  <a:pt x="4767187" y="2614834"/>
                  <a:pt x="4777740" y="2606040"/>
                </a:cubicBezTo>
                <a:cubicBezTo>
                  <a:pt x="4790158" y="2595692"/>
                  <a:pt x="4799612" y="2582098"/>
                  <a:pt x="4812030" y="2571750"/>
                </a:cubicBezTo>
                <a:cubicBezTo>
                  <a:pt x="4822583" y="2562956"/>
                  <a:pt x="4835330" y="2557132"/>
                  <a:pt x="4846320" y="2548890"/>
                </a:cubicBezTo>
                <a:cubicBezTo>
                  <a:pt x="4954923" y="2467438"/>
                  <a:pt x="4860239" y="2531991"/>
                  <a:pt x="4937760" y="2480310"/>
                </a:cubicBezTo>
                <a:cubicBezTo>
                  <a:pt x="4945380" y="2465070"/>
                  <a:pt x="4949712" y="2447680"/>
                  <a:pt x="4960620" y="2434590"/>
                </a:cubicBezTo>
                <a:cubicBezTo>
                  <a:pt x="4969414" y="2424037"/>
                  <a:pt x="4987032" y="2422984"/>
                  <a:pt x="4994910" y="2411730"/>
                </a:cubicBezTo>
                <a:cubicBezTo>
                  <a:pt x="5085671" y="2282071"/>
                  <a:pt x="4996596" y="2349646"/>
                  <a:pt x="5074920" y="2297430"/>
                </a:cubicBezTo>
                <a:cubicBezTo>
                  <a:pt x="5107213" y="2200551"/>
                  <a:pt x="5052200" y="2352418"/>
                  <a:pt x="5132070" y="2205990"/>
                </a:cubicBezTo>
                <a:cubicBezTo>
                  <a:pt x="5143609" y="2184836"/>
                  <a:pt x="5146695" y="2160056"/>
                  <a:pt x="5154930" y="2137410"/>
                </a:cubicBezTo>
                <a:cubicBezTo>
                  <a:pt x="5161942" y="2118128"/>
                  <a:pt x="5169300" y="2098938"/>
                  <a:pt x="5177790" y="2080260"/>
                </a:cubicBezTo>
                <a:cubicBezTo>
                  <a:pt x="5188366" y="2056993"/>
                  <a:pt x="5202012" y="2035172"/>
                  <a:pt x="5212080" y="2011680"/>
                </a:cubicBezTo>
                <a:cubicBezTo>
                  <a:pt x="5292625" y="1823741"/>
                  <a:pt x="5210732" y="1991515"/>
                  <a:pt x="5269230" y="1874520"/>
                </a:cubicBezTo>
                <a:cubicBezTo>
                  <a:pt x="5273040" y="1855470"/>
                  <a:pt x="5275948" y="1836217"/>
                  <a:pt x="5280660" y="1817370"/>
                </a:cubicBezTo>
                <a:cubicBezTo>
                  <a:pt x="5301812" y="1732762"/>
                  <a:pt x="5297999" y="1838293"/>
                  <a:pt x="5314950" y="1668780"/>
                </a:cubicBezTo>
                <a:cubicBezTo>
                  <a:pt x="5327943" y="1538849"/>
                  <a:pt x="5317093" y="1591627"/>
                  <a:pt x="5337810" y="1508760"/>
                </a:cubicBezTo>
                <a:cubicBezTo>
                  <a:pt x="5334000" y="1413510"/>
                  <a:pt x="5332939" y="1318110"/>
                  <a:pt x="5326380" y="1223010"/>
                </a:cubicBezTo>
                <a:cubicBezTo>
                  <a:pt x="5325299" y="1207338"/>
                  <a:pt x="5319083" y="1192446"/>
                  <a:pt x="5314950" y="1177290"/>
                </a:cubicBezTo>
                <a:cubicBezTo>
                  <a:pt x="5295323" y="1105323"/>
                  <a:pt x="5298019" y="1115068"/>
                  <a:pt x="5280660" y="1062990"/>
                </a:cubicBezTo>
                <a:cubicBezTo>
                  <a:pt x="5261746" y="911678"/>
                  <a:pt x="5281293" y="1019485"/>
                  <a:pt x="5257800" y="937260"/>
                </a:cubicBezTo>
                <a:cubicBezTo>
                  <a:pt x="5253484" y="922155"/>
                  <a:pt x="5252558" y="905979"/>
                  <a:pt x="5246370" y="891540"/>
                </a:cubicBezTo>
                <a:cubicBezTo>
                  <a:pt x="5240959" y="878914"/>
                  <a:pt x="5229089" y="869803"/>
                  <a:pt x="5223510" y="857250"/>
                </a:cubicBezTo>
                <a:cubicBezTo>
                  <a:pt x="5203915" y="813161"/>
                  <a:pt x="5205308" y="781475"/>
                  <a:pt x="5177790" y="742950"/>
                </a:cubicBezTo>
                <a:cubicBezTo>
                  <a:pt x="5168395" y="729796"/>
                  <a:pt x="5153199" y="721592"/>
                  <a:pt x="5143500" y="708660"/>
                </a:cubicBezTo>
                <a:cubicBezTo>
                  <a:pt x="5089515" y="636680"/>
                  <a:pt x="5137605" y="660975"/>
                  <a:pt x="5074920" y="640080"/>
                </a:cubicBezTo>
                <a:cubicBezTo>
                  <a:pt x="5056812" y="603864"/>
                  <a:pt x="5047446" y="578316"/>
                  <a:pt x="5017770" y="548640"/>
                </a:cubicBezTo>
                <a:cubicBezTo>
                  <a:pt x="4967643" y="498513"/>
                  <a:pt x="4996003" y="557028"/>
                  <a:pt x="4949190" y="491490"/>
                </a:cubicBezTo>
                <a:cubicBezTo>
                  <a:pt x="4934751" y="471275"/>
                  <a:pt x="4924039" y="429478"/>
                  <a:pt x="4903470" y="411480"/>
                </a:cubicBezTo>
                <a:cubicBezTo>
                  <a:pt x="4882793" y="393388"/>
                  <a:pt x="4857750" y="381000"/>
                  <a:pt x="4834890" y="365760"/>
                </a:cubicBezTo>
                <a:cubicBezTo>
                  <a:pt x="4831080" y="350520"/>
                  <a:pt x="4832469" y="332909"/>
                  <a:pt x="4823460" y="320040"/>
                </a:cubicBezTo>
                <a:cubicBezTo>
                  <a:pt x="4796714" y="281831"/>
                  <a:pt x="4748155" y="245023"/>
                  <a:pt x="4709160" y="217170"/>
                </a:cubicBezTo>
                <a:cubicBezTo>
                  <a:pt x="4697982" y="209185"/>
                  <a:pt x="4687157" y="200453"/>
                  <a:pt x="4674870" y="194310"/>
                </a:cubicBezTo>
                <a:cubicBezTo>
                  <a:pt x="4664094" y="188922"/>
                  <a:pt x="4651356" y="188268"/>
                  <a:pt x="4640580" y="182880"/>
                </a:cubicBezTo>
                <a:cubicBezTo>
                  <a:pt x="4530097" y="127639"/>
                  <a:pt x="4707347" y="196488"/>
                  <a:pt x="4549140" y="137160"/>
                </a:cubicBezTo>
                <a:cubicBezTo>
                  <a:pt x="4468682" y="106988"/>
                  <a:pt x="4571390" y="148407"/>
                  <a:pt x="4457700" y="114300"/>
                </a:cubicBezTo>
                <a:cubicBezTo>
                  <a:pt x="4438048" y="108404"/>
                  <a:pt x="4420015" y="97928"/>
                  <a:pt x="4400550" y="91440"/>
                </a:cubicBezTo>
                <a:cubicBezTo>
                  <a:pt x="4385647" y="86472"/>
                  <a:pt x="4369539" y="85526"/>
                  <a:pt x="4354830" y="80010"/>
                </a:cubicBezTo>
                <a:cubicBezTo>
                  <a:pt x="4240845" y="37266"/>
                  <a:pt x="4391335" y="75419"/>
                  <a:pt x="4240530" y="34290"/>
                </a:cubicBezTo>
                <a:cubicBezTo>
                  <a:pt x="4172963" y="15863"/>
                  <a:pt x="4121101" y="19750"/>
                  <a:pt x="4046220" y="11430"/>
                </a:cubicBezTo>
                <a:cubicBezTo>
                  <a:pt x="4023186" y="8871"/>
                  <a:pt x="4000500" y="3810"/>
                  <a:pt x="3977640" y="0"/>
                </a:cubicBezTo>
                <a:lnTo>
                  <a:pt x="3497580" y="11430"/>
                </a:lnTo>
                <a:cubicBezTo>
                  <a:pt x="3276902" y="20257"/>
                  <a:pt x="3516596" y="21943"/>
                  <a:pt x="3337560" y="34290"/>
                </a:cubicBezTo>
                <a:cubicBezTo>
                  <a:pt x="3250055" y="40325"/>
                  <a:pt x="3162300" y="41910"/>
                  <a:pt x="3074670" y="45720"/>
                </a:cubicBezTo>
                <a:cubicBezTo>
                  <a:pt x="2839284" y="84951"/>
                  <a:pt x="3114723" y="42341"/>
                  <a:pt x="2537460" y="68580"/>
                </a:cubicBezTo>
                <a:cubicBezTo>
                  <a:pt x="2525424" y="69127"/>
                  <a:pt x="2514931" y="77396"/>
                  <a:pt x="2503170" y="80010"/>
                </a:cubicBezTo>
                <a:cubicBezTo>
                  <a:pt x="2456121" y="90465"/>
                  <a:pt x="2423203" y="90389"/>
                  <a:pt x="2377440" y="102870"/>
                </a:cubicBezTo>
                <a:cubicBezTo>
                  <a:pt x="2354193" y="109210"/>
                  <a:pt x="2330413" y="114954"/>
                  <a:pt x="2308860" y="125730"/>
                </a:cubicBezTo>
                <a:cubicBezTo>
                  <a:pt x="2206644" y="176838"/>
                  <a:pt x="2249749" y="160674"/>
                  <a:pt x="2183130" y="182880"/>
                </a:cubicBezTo>
                <a:cubicBezTo>
                  <a:pt x="2156460" y="222885"/>
                  <a:pt x="2148840" y="243840"/>
                  <a:pt x="2091690" y="262890"/>
                </a:cubicBezTo>
                <a:cubicBezTo>
                  <a:pt x="2057323" y="274346"/>
                  <a:pt x="2052653" y="272561"/>
                  <a:pt x="2023110" y="297180"/>
                </a:cubicBezTo>
                <a:cubicBezTo>
                  <a:pt x="2010692" y="307528"/>
                  <a:pt x="2000985" y="320826"/>
                  <a:pt x="1988820" y="331470"/>
                </a:cubicBezTo>
                <a:cubicBezTo>
                  <a:pt x="1970460" y="347535"/>
                  <a:pt x="1948921" y="359939"/>
                  <a:pt x="1931670" y="377190"/>
                </a:cubicBezTo>
                <a:cubicBezTo>
                  <a:pt x="1921956" y="386904"/>
                  <a:pt x="1918524" y="401766"/>
                  <a:pt x="1908810" y="411480"/>
                </a:cubicBezTo>
                <a:cubicBezTo>
                  <a:pt x="1887769" y="432521"/>
                  <a:pt x="1863090" y="449580"/>
                  <a:pt x="1840230" y="468630"/>
                </a:cubicBezTo>
                <a:cubicBezTo>
                  <a:pt x="1832610" y="483870"/>
                  <a:pt x="1826401" y="499901"/>
                  <a:pt x="1817370" y="514350"/>
                </a:cubicBezTo>
                <a:cubicBezTo>
                  <a:pt x="1807274" y="530504"/>
                  <a:pt x="1794153" y="544568"/>
                  <a:pt x="1783080" y="560070"/>
                </a:cubicBezTo>
                <a:cubicBezTo>
                  <a:pt x="1775095" y="571248"/>
                  <a:pt x="1768205" y="583182"/>
                  <a:pt x="1760220" y="594360"/>
                </a:cubicBezTo>
                <a:cubicBezTo>
                  <a:pt x="1749147" y="609862"/>
                  <a:pt x="1737003" y="624578"/>
                  <a:pt x="1725930" y="640080"/>
                </a:cubicBezTo>
                <a:cubicBezTo>
                  <a:pt x="1717945" y="651258"/>
                  <a:pt x="1712784" y="664656"/>
                  <a:pt x="1703070" y="674370"/>
                </a:cubicBezTo>
                <a:cubicBezTo>
                  <a:pt x="1693356" y="684084"/>
                  <a:pt x="1679047" y="688104"/>
                  <a:pt x="1668780" y="697230"/>
                </a:cubicBezTo>
                <a:cubicBezTo>
                  <a:pt x="1644617" y="718708"/>
                  <a:pt x="1623060" y="742950"/>
                  <a:pt x="1600200" y="765810"/>
                </a:cubicBezTo>
                <a:cubicBezTo>
                  <a:pt x="1588770" y="777240"/>
                  <a:pt x="1579360" y="791134"/>
                  <a:pt x="1565910" y="800100"/>
                </a:cubicBezTo>
                <a:lnTo>
                  <a:pt x="1531620" y="822960"/>
                </a:lnTo>
                <a:cubicBezTo>
                  <a:pt x="1524000" y="834390"/>
                  <a:pt x="1517554" y="846697"/>
                  <a:pt x="1508760" y="857250"/>
                </a:cubicBezTo>
                <a:cubicBezTo>
                  <a:pt x="1498412" y="869668"/>
                  <a:pt x="1483436" y="878090"/>
                  <a:pt x="1474470" y="891540"/>
                </a:cubicBezTo>
                <a:cubicBezTo>
                  <a:pt x="1467787" y="901565"/>
                  <a:pt x="1470437" y="916320"/>
                  <a:pt x="1463040" y="925830"/>
                </a:cubicBezTo>
                <a:cubicBezTo>
                  <a:pt x="1443192" y="951349"/>
                  <a:pt x="1419705" y="974214"/>
                  <a:pt x="1394460" y="994410"/>
                </a:cubicBezTo>
                <a:cubicBezTo>
                  <a:pt x="1372228" y="1012196"/>
                  <a:pt x="1294124" y="1077385"/>
                  <a:pt x="1268730" y="1085850"/>
                </a:cubicBezTo>
                <a:cubicBezTo>
                  <a:pt x="1257300" y="1089660"/>
                  <a:pt x="1245216" y="1091892"/>
                  <a:pt x="1234440" y="1097280"/>
                </a:cubicBezTo>
                <a:cubicBezTo>
                  <a:pt x="1159648" y="1134676"/>
                  <a:pt x="1241696" y="1103873"/>
                  <a:pt x="1165860" y="1154430"/>
                </a:cubicBezTo>
                <a:cubicBezTo>
                  <a:pt x="1155835" y="1161113"/>
                  <a:pt x="1142346" y="1160472"/>
                  <a:pt x="1131570" y="1165860"/>
                </a:cubicBezTo>
                <a:cubicBezTo>
                  <a:pt x="1119283" y="1172003"/>
                  <a:pt x="1108710" y="1181100"/>
                  <a:pt x="1097280" y="1188720"/>
                </a:cubicBezTo>
                <a:cubicBezTo>
                  <a:pt x="1002816" y="1165104"/>
                  <a:pt x="1100827" y="1177039"/>
                  <a:pt x="1005840" y="1211580"/>
                </a:cubicBezTo>
                <a:cubicBezTo>
                  <a:pt x="980521" y="1220787"/>
                  <a:pt x="952500" y="1219200"/>
                  <a:pt x="925830" y="1223010"/>
                </a:cubicBezTo>
                <a:cubicBezTo>
                  <a:pt x="803657" y="1263734"/>
                  <a:pt x="899953" y="1220276"/>
                  <a:pt x="822960" y="1280160"/>
                </a:cubicBezTo>
                <a:cubicBezTo>
                  <a:pt x="713365" y="1365400"/>
                  <a:pt x="746760" y="1327785"/>
                  <a:pt x="731520" y="1337310"/>
                </a:cubicBezTo>
                <a:close/>
              </a:path>
            </a:pathLst>
          </a:custGeom>
          <a:solidFill>
            <a:srgbClr val="FFFF00">
              <a:alpha val="43921"/>
            </a:srgbClr>
          </a:solidFill>
          <a:ln w="9525" cap="flat" cmpd="sng" algn="ctr">
            <a:solidFill>
              <a:schemeClr val="tx1"/>
            </a:solidFill>
            <a:prstDash val="solid"/>
            <a:round/>
            <a:headEnd type="none" w="med" len="med"/>
            <a:tailEnd type="none" w="med" len="med"/>
          </a:ln>
        </p:spPr>
        <p:txBody>
          <a:bodyPr/>
          <a:lstStyle/>
          <a:p>
            <a:pPr eaLnBrk="0" fontAlgn="base" hangingPunct="0">
              <a:spcBef>
                <a:spcPct val="0"/>
              </a:spcBef>
              <a:spcAft>
                <a:spcPct val="0"/>
              </a:spcAft>
            </a:pPr>
            <a:endParaRPr lang="en-US" sz="2400">
              <a:solidFill>
                <a:srgbClr val="000000"/>
              </a:solidFill>
            </a:endParaRPr>
          </a:p>
        </p:txBody>
      </p:sp>
      <p:sp>
        <p:nvSpPr>
          <p:cNvPr id="2" name="TextBox 1"/>
          <p:cNvSpPr txBox="1"/>
          <p:nvPr/>
        </p:nvSpPr>
        <p:spPr>
          <a:xfrm>
            <a:off x="174624" y="386867"/>
            <a:ext cx="4325135" cy="3970318"/>
          </a:xfrm>
          <a:prstGeom prst="rect">
            <a:avLst/>
          </a:prstGeom>
          <a:noFill/>
        </p:spPr>
        <p:txBody>
          <a:bodyPr wrap="square" rtlCol="0">
            <a:spAutoFit/>
          </a:bodyPr>
          <a:lstStyle/>
          <a:p>
            <a:pPr eaLnBrk="0" fontAlgn="base" hangingPunct="0">
              <a:spcBef>
                <a:spcPct val="0"/>
              </a:spcBef>
              <a:spcAft>
                <a:spcPct val="0"/>
              </a:spcAft>
            </a:pPr>
            <a:r>
              <a:rPr lang="en-US" sz="3600" dirty="0">
                <a:solidFill>
                  <a:srgbClr val="000000"/>
                </a:solidFill>
              </a:rPr>
              <a:t>Using this cladogram of vertebrates and the definitions of each grouping, circle an example (real or hypothetical) of each type</a:t>
            </a:r>
          </a:p>
        </p:txBody>
      </p:sp>
    </p:spTree>
    <p:extLst>
      <p:ext uri="{BB962C8B-B14F-4D97-AF65-F5344CB8AC3E}">
        <p14:creationId xmlns:p14="http://schemas.microsoft.com/office/powerpoint/2010/main" val="302011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1" nodeType="clickEffect">
                                  <p:stCondLst>
                                    <p:cond delay="0"/>
                                  </p:stCondLst>
                                  <p:childTnLst>
                                    <p:animEffect transition="out" filter="fade">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22"/>
                                        </p:tgtEl>
                                        <p:attrNameLst>
                                          <p:attrName>style.visibility</p:attrName>
                                        </p:attrNameLst>
                                      </p:cBhvr>
                                      <p:to>
                                        <p:strVal val="visible"/>
                                      </p:to>
                                    </p:set>
                                    <p:animEffect transition="in" filter="fade">
                                      <p:cBhvr>
                                        <p:cTn id="27" dur="500"/>
                                        <p:tgtEl>
                                          <p:spTgt spid="430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43022"/>
                                        </p:tgtEl>
                                      </p:cBhvr>
                                    </p:animEffect>
                                    <p:set>
                                      <p:cBhvr>
                                        <p:cTn id="32" dur="1" fill="hold">
                                          <p:stCondLst>
                                            <p:cond delay="499"/>
                                          </p:stCondLst>
                                        </p:cTn>
                                        <p:tgtEl>
                                          <p:spTgt spid="4302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2" grpId="0" animBg="1"/>
      <p:bldP spid="43022" grpId="1" animBg="1"/>
      <p:bldP spid="34" grpId="0" animBg="1"/>
      <p:bldP spid="34" grpId="1" animBg="1"/>
      <p:bldP spid="35" grpId="0" animBg="1"/>
      <p:bldP spid="35" grpId="1"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0722" name="Straight Connector 4"/>
          <p:cNvCxnSpPr>
            <a:cxnSpLocks noChangeShapeType="1"/>
          </p:cNvCxnSpPr>
          <p:nvPr/>
        </p:nvCxnSpPr>
        <p:spPr bwMode="auto">
          <a:xfrm>
            <a:off x="8383588" y="3829050"/>
            <a:ext cx="6858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3" name="Straight Connector 10"/>
          <p:cNvCxnSpPr>
            <a:cxnSpLocks noChangeShapeType="1"/>
          </p:cNvCxnSpPr>
          <p:nvPr/>
        </p:nvCxnSpPr>
        <p:spPr bwMode="auto">
          <a:xfrm flipV="1">
            <a:off x="9069388" y="2762250"/>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4" name="Straight Connector 13"/>
          <p:cNvCxnSpPr>
            <a:cxnSpLocks noChangeShapeType="1"/>
          </p:cNvCxnSpPr>
          <p:nvPr/>
        </p:nvCxnSpPr>
        <p:spPr bwMode="auto">
          <a:xfrm flipV="1">
            <a:off x="8383588" y="2762250"/>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5" name="Straight Connector 14"/>
          <p:cNvCxnSpPr>
            <a:cxnSpLocks noChangeShapeType="1"/>
          </p:cNvCxnSpPr>
          <p:nvPr/>
        </p:nvCxnSpPr>
        <p:spPr bwMode="auto">
          <a:xfrm flipV="1">
            <a:off x="8726488" y="3829050"/>
            <a:ext cx="0" cy="457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6" name="TextBox 11"/>
          <p:cNvSpPr txBox="1">
            <a:spLocks noChangeArrowheads="1"/>
          </p:cNvSpPr>
          <p:nvPr/>
        </p:nvSpPr>
        <p:spPr bwMode="auto">
          <a:xfrm rot="-3465474">
            <a:off x="7850982" y="1764507"/>
            <a:ext cx="1812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dirty="0">
                <a:solidFill>
                  <a:srgbClr val="000000"/>
                </a:solidFill>
              </a:rPr>
              <a:t>crocodilians</a:t>
            </a:r>
          </a:p>
        </p:txBody>
      </p:sp>
      <p:cxnSp>
        <p:nvCxnSpPr>
          <p:cNvPr id="30727" name="Straight Connector 19"/>
          <p:cNvCxnSpPr>
            <a:cxnSpLocks noChangeShapeType="1"/>
          </p:cNvCxnSpPr>
          <p:nvPr/>
        </p:nvCxnSpPr>
        <p:spPr bwMode="auto">
          <a:xfrm>
            <a:off x="6326189" y="3829050"/>
            <a:ext cx="102552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8" name="Straight Connector 20"/>
          <p:cNvCxnSpPr>
            <a:cxnSpLocks noChangeShapeType="1"/>
          </p:cNvCxnSpPr>
          <p:nvPr/>
        </p:nvCxnSpPr>
        <p:spPr bwMode="auto">
          <a:xfrm flipV="1">
            <a:off x="7351713" y="3600450"/>
            <a:ext cx="0" cy="2286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9" name="Straight Connector 21"/>
          <p:cNvCxnSpPr>
            <a:cxnSpLocks noChangeShapeType="1"/>
          </p:cNvCxnSpPr>
          <p:nvPr/>
        </p:nvCxnSpPr>
        <p:spPr bwMode="auto">
          <a:xfrm flipV="1">
            <a:off x="6326188" y="2762250"/>
            <a:ext cx="0" cy="1066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0" name="Straight Connector 22"/>
          <p:cNvCxnSpPr>
            <a:cxnSpLocks noChangeShapeType="1"/>
          </p:cNvCxnSpPr>
          <p:nvPr/>
        </p:nvCxnSpPr>
        <p:spPr bwMode="auto">
          <a:xfrm flipV="1">
            <a:off x="6821488" y="3829050"/>
            <a:ext cx="0" cy="457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Straight Connector 23"/>
          <p:cNvCxnSpPr>
            <a:cxnSpLocks noChangeShapeType="1"/>
          </p:cNvCxnSpPr>
          <p:nvPr/>
        </p:nvCxnSpPr>
        <p:spPr bwMode="auto">
          <a:xfrm>
            <a:off x="6821488" y="4286250"/>
            <a:ext cx="1905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2" name="TextBox 26"/>
          <p:cNvSpPr txBox="1">
            <a:spLocks noChangeArrowheads="1"/>
          </p:cNvSpPr>
          <p:nvPr/>
        </p:nvSpPr>
        <p:spPr bwMode="auto">
          <a:xfrm rot="-3465474">
            <a:off x="8761414" y="2136776"/>
            <a:ext cx="852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birds</a:t>
            </a:r>
          </a:p>
        </p:txBody>
      </p:sp>
      <p:sp>
        <p:nvSpPr>
          <p:cNvPr id="30733" name="TextBox 27"/>
          <p:cNvSpPr txBox="1">
            <a:spLocks noChangeArrowheads="1"/>
          </p:cNvSpPr>
          <p:nvPr/>
        </p:nvSpPr>
        <p:spPr bwMode="auto">
          <a:xfrm rot="-3465474">
            <a:off x="5977732" y="2096294"/>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turtles</a:t>
            </a:r>
          </a:p>
        </p:txBody>
      </p:sp>
      <p:sp>
        <p:nvSpPr>
          <p:cNvPr id="30734" name="TextBox 28"/>
          <p:cNvSpPr txBox="1">
            <a:spLocks noChangeArrowheads="1"/>
          </p:cNvSpPr>
          <p:nvPr/>
        </p:nvSpPr>
        <p:spPr bwMode="auto">
          <a:xfrm rot="-3465474">
            <a:off x="6677026" y="2097089"/>
            <a:ext cx="1076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lizards</a:t>
            </a:r>
          </a:p>
        </p:txBody>
      </p:sp>
      <p:cxnSp>
        <p:nvCxnSpPr>
          <p:cNvPr id="30735" name="Straight Connector 30"/>
          <p:cNvCxnSpPr>
            <a:cxnSpLocks noChangeShapeType="1"/>
          </p:cNvCxnSpPr>
          <p:nvPr/>
        </p:nvCxnSpPr>
        <p:spPr bwMode="auto">
          <a:xfrm>
            <a:off x="7011988" y="3600450"/>
            <a:ext cx="6858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6" name="Straight Connector 31"/>
          <p:cNvCxnSpPr>
            <a:cxnSpLocks noChangeShapeType="1"/>
          </p:cNvCxnSpPr>
          <p:nvPr/>
        </p:nvCxnSpPr>
        <p:spPr bwMode="auto">
          <a:xfrm flipV="1">
            <a:off x="7697788" y="2762250"/>
            <a:ext cx="0" cy="838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7" name="Straight Connector 32"/>
          <p:cNvCxnSpPr>
            <a:cxnSpLocks noChangeShapeType="1"/>
          </p:cNvCxnSpPr>
          <p:nvPr/>
        </p:nvCxnSpPr>
        <p:spPr bwMode="auto">
          <a:xfrm flipV="1">
            <a:off x="7011988" y="2762250"/>
            <a:ext cx="0" cy="8382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8" name="TextBox 43"/>
          <p:cNvSpPr txBox="1">
            <a:spLocks noChangeArrowheads="1"/>
          </p:cNvSpPr>
          <p:nvPr/>
        </p:nvSpPr>
        <p:spPr bwMode="auto">
          <a:xfrm rot="-3465474">
            <a:off x="7333457" y="2086769"/>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tuatara</a:t>
            </a:r>
          </a:p>
        </p:txBody>
      </p:sp>
      <p:cxnSp>
        <p:nvCxnSpPr>
          <p:cNvPr id="30739" name="Straight Connector 44"/>
          <p:cNvCxnSpPr>
            <a:cxnSpLocks noChangeShapeType="1"/>
          </p:cNvCxnSpPr>
          <p:nvPr/>
        </p:nvCxnSpPr>
        <p:spPr bwMode="auto">
          <a:xfrm flipV="1">
            <a:off x="7815263" y="4286250"/>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0" name="Straight Connector 46"/>
          <p:cNvCxnSpPr>
            <a:cxnSpLocks noChangeShapeType="1"/>
          </p:cNvCxnSpPr>
          <p:nvPr/>
        </p:nvCxnSpPr>
        <p:spPr bwMode="auto">
          <a:xfrm>
            <a:off x="5181601" y="4972050"/>
            <a:ext cx="263366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1" name="Straight Connector 48"/>
          <p:cNvCxnSpPr>
            <a:cxnSpLocks noChangeShapeType="1"/>
          </p:cNvCxnSpPr>
          <p:nvPr/>
        </p:nvCxnSpPr>
        <p:spPr bwMode="auto">
          <a:xfrm flipV="1">
            <a:off x="4267200" y="2832100"/>
            <a:ext cx="0" cy="282575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Straight Connector 51"/>
          <p:cNvCxnSpPr>
            <a:cxnSpLocks noChangeShapeType="1"/>
          </p:cNvCxnSpPr>
          <p:nvPr/>
        </p:nvCxnSpPr>
        <p:spPr bwMode="auto">
          <a:xfrm flipV="1">
            <a:off x="6326188" y="4972050"/>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3" name="Straight Connector 52"/>
          <p:cNvCxnSpPr>
            <a:cxnSpLocks noChangeShapeType="1"/>
          </p:cNvCxnSpPr>
          <p:nvPr/>
        </p:nvCxnSpPr>
        <p:spPr bwMode="auto">
          <a:xfrm>
            <a:off x="4267200" y="5657850"/>
            <a:ext cx="205898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4" name="Straight Connector 53"/>
          <p:cNvCxnSpPr>
            <a:cxnSpLocks noChangeShapeType="1"/>
          </p:cNvCxnSpPr>
          <p:nvPr/>
        </p:nvCxnSpPr>
        <p:spPr bwMode="auto">
          <a:xfrm flipV="1">
            <a:off x="5295900" y="5657850"/>
            <a:ext cx="0" cy="6858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5" name="Straight Connector 54"/>
          <p:cNvCxnSpPr>
            <a:cxnSpLocks noChangeShapeType="1"/>
          </p:cNvCxnSpPr>
          <p:nvPr/>
        </p:nvCxnSpPr>
        <p:spPr bwMode="auto">
          <a:xfrm flipV="1">
            <a:off x="3048000" y="2882900"/>
            <a:ext cx="0" cy="346075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7" name="Straight Connector 65"/>
          <p:cNvCxnSpPr>
            <a:cxnSpLocks noChangeShapeType="1"/>
          </p:cNvCxnSpPr>
          <p:nvPr/>
        </p:nvCxnSpPr>
        <p:spPr bwMode="auto">
          <a:xfrm flipV="1">
            <a:off x="5181600" y="2851150"/>
            <a:ext cx="0" cy="21209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8" name="TextBox 68"/>
          <p:cNvSpPr txBox="1">
            <a:spLocks noChangeArrowheads="1"/>
          </p:cNvSpPr>
          <p:nvPr/>
        </p:nvSpPr>
        <p:spPr bwMode="auto">
          <a:xfrm rot="-3465474">
            <a:off x="4718051" y="1908176"/>
            <a:ext cx="1519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mammals</a:t>
            </a:r>
          </a:p>
        </p:txBody>
      </p:sp>
      <p:sp>
        <p:nvSpPr>
          <p:cNvPr id="30749" name="TextBox 70"/>
          <p:cNvSpPr txBox="1">
            <a:spLocks noChangeArrowheads="1"/>
          </p:cNvSpPr>
          <p:nvPr/>
        </p:nvSpPr>
        <p:spPr bwMode="auto">
          <a:xfrm rot="-3465474">
            <a:off x="3822700" y="1919288"/>
            <a:ext cx="143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amphibia</a:t>
            </a:r>
          </a:p>
        </p:txBody>
      </p:sp>
      <p:cxnSp>
        <p:nvCxnSpPr>
          <p:cNvPr id="30750" name="Straight Connector 73"/>
          <p:cNvCxnSpPr>
            <a:cxnSpLocks noChangeShapeType="1"/>
          </p:cNvCxnSpPr>
          <p:nvPr/>
        </p:nvCxnSpPr>
        <p:spPr bwMode="auto">
          <a:xfrm flipV="1">
            <a:off x="3048000" y="6338888"/>
            <a:ext cx="2247900" cy="4762"/>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51" name="TextBox 75"/>
          <p:cNvSpPr txBox="1">
            <a:spLocks noChangeArrowheads="1"/>
          </p:cNvSpPr>
          <p:nvPr/>
        </p:nvSpPr>
        <p:spPr bwMode="auto">
          <a:xfrm rot="-3465474">
            <a:off x="2696369" y="2158207"/>
            <a:ext cx="103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0" fontAlgn="base" hangingPunct="0">
              <a:spcBef>
                <a:spcPct val="0"/>
              </a:spcBef>
              <a:spcAft>
                <a:spcPct val="0"/>
              </a:spcAft>
            </a:pPr>
            <a:r>
              <a:rPr lang="en-US">
                <a:solidFill>
                  <a:srgbClr val="000000"/>
                </a:solidFill>
              </a:rPr>
              <a:t>fish</a:t>
            </a:r>
          </a:p>
        </p:txBody>
      </p:sp>
      <p:cxnSp>
        <p:nvCxnSpPr>
          <p:cNvPr id="30752" name="Straight Connector 76"/>
          <p:cNvCxnSpPr>
            <a:cxnSpLocks noChangeShapeType="1"/>
          </p:cNvCxnSpPr>
          <p:nvPr/>
        </p:nvCxnSpPr>
        <p:spPr bwMode="auto">
          <a:xfrm flipV="1">
            <a:off x="4267200" y="6338888"/>
            <a:ext cx="0" cy="3429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1828800" y="316856"/>
            <a:ext cx="2494016" cy="769441"/>
          </a:xfrm>
          <a:prstGeom prst="rect">
            <a:avLst/>
          </a:prstGeom>
          <a:noFill/>
        </p:spPr>
        <p:txBody>
          <a:bodyPr wrap="none" rtlCol="0">
            <a:spAutoFit/>
          </a:bodyPr>
          <a:lstStyle/>
          <a:p>
            <a:pPr eaLnBrk="0" fontAlgn="base" hangingPunct="0">
              <a:spcBef>
                <a:spcPct val="0"/>
              </a:spcBef>
              <a:spcAft>
                <a:spcPct val="0"/>
              </a:spcAft>
            </a:pPr>
            <a:r>
              <a:rPr lang="en-US" sz="4400" dirty="0">
                <a:solidFill>
                  <a:srgbClr val="000000"/>
                </a:solidFill>
              </a:rPr>
              <a:t>Examples:</a:t>
            </a:r>
          </a:p>
        </p:txBody>
      </p:sp>
    </p:spTree>
    <p:extLst>
      <p:ext uri="{BB962C8B-B14F-4D97-AF65-F5344CB8AC3E}">
        <p14:creationId xmlns:p14="http://schemas.microsoft.com/office/powerpoint/2010/main" val="9426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
            <a:ext cx="7668962" cy="1249620"/>
          </a:xfrm>
        </p:spPr>
        <p:txBody>
          <a:bodyPr>
            <a:normAutofit/>
          </a:bodyPr>
          <a:lstStyle/>
          <a:p>
            <a:r>
              <a:rPr lang="en-US" dirty="0">
                <a:latin typeface="+mn-lt"/>
              </a:rPr>
              <a:t>Case Study: The Prairie Chicken</a:t>
            </a:r>
          </a:p>
        </p:txBody>
      </p:sp>
      <p:sp>
        <p:nvSpPr>
          <p:cNvPr id="5" name="TextBox 4"/>
          <p:cNvSpPr txBox="1"/>
          <p:nvPr/>
        </p:nvSpPr>
        <p:spPr>
          <a:xfrm>
            <a:off x="7742387" y="6448624"/>
            <a:ext cx="2134752" cy="307777"/>
          </a:xfrm>
          <a:prstGeom prst="rect">
            <a:avLst/>
          </a:prstGeom>
          <a:noFill/>
        </p:spPr>
        <p:txBody>
          <a:bodyPr wrap="none" rtlCol="0">
            <a:spAutoFit/>
          </a:bodyPr>
          <a:lstStyle/>
          <a:p>
            <a:pPr algn="ctr"/>
            <a:r>
              <a:rPr lang="en-US" sz="1400" dirty="0" err="1"/>
              <a:t>Bouzat</a:t>
            </a:r>
            <a:r>
              <a:rPr lang="en-US" sz="1400" dirty="0"/>
              <a:t> et al. 1998. </a:t>
            </a:r>
            <a:r>
              <a:rPr lang="en-US" sz="1400" i="1" dirty="0"/>
              <a:t>Am Nat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7" r="4280"/>
          <a:stretch/>
        </p:blipFill>
        <p:spPr bwMode="auto">
          <a:xfrm>
            <a:off x="2857500" y="1295400"/>
            <a:ext cx="6525962" cy="499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96000" y="1310148"/>
            <a:ext cx="18288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38650" y="1140053"/>
            <a:ext cx="165735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C263F1-DD1C-C634-C5FA-809FAECC80D3}"/>
              </a:ext>
            </a:extLst>
          </p:cNvPr>
          <p:cNvSpPr txBox="1"/>
          <p:nvPr/>
        </p:nvSpPr>
        <p:spPr>
          <a:xfrm>
            <a:off x="381000" y="2743200"/>
            <a:ext cx="1905000" cy="2062103"/>
          </a:xfrm>
          <a:prstGeom prst="rect">
            <a:avLst/>
          </a:prstGeom>
          <a:noFill/>
        </p:spPr>
        <p:txBody>
          <a:bodyPr wrap="square" rtlCol="0">
            <a:spAutoFit/>
          </a:bodyPr>
          <a:lstStyle/>
          <a:p>
            <a:r>
              <a:rPr lang="en-US" sz="3200" dirty="0">
                <a:solidFill>
                  <a:srgbClr val="DB6413"/>
                </a:solidFill>
              </a:rPr>
              <a:t>Did we protect genetic diversity?</a:t>
            </a:r>
          </a:p>
        </p:txBody>
      </p:sp>
    </p:spTree>
    <p:extLst>
      <p:ext uri="{BB962C8B-B14F-4D97-AF65-F5344CB8AC3E}">
        <p14:creationId xmlns:p14="http://schemas.microsoft.com/office/powerpoint/2010/main" val="289022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latin typeface="+mn-lt"/>
              </a:rPr>
              <a:t>What about the ecosystem?</a:t>
            </a:r>
          </a:p>
        </p:txBody>
      </p:sp>
      <p:pic>
        <p:nvPicPr>
          <p:cNvPr id="3" name="Picture 4" descr="File:Tympanuchus cupido map.svg"/>
          <p:cNvPicPr>
            <a:picLocks noChangeAspect="1" noChangeArrowheads="1"/>
          </p:cNvPicPr>
          <p:nvPr/>
        </p:nvPicPr>
        <p:blipFill rotWithShape="1">
          <a:blip r:embed="rId2">
            <a:extLst>
              <a:ext uri="{28A0092B-C50C-407E-A947-70E740481C1C}">
                <a14:useLocalDpi xmlns:a14="http://schemas.microsoft.com/office/drawing/2010/main" val="0"/>
              </a:ext>
            </a:extLst>
          </a:blip>
          <a:srcRect l="19143" t="42911" b="10882"/>
          <a:stretch/>
        </p:blipFill>
        <p:spPr bwMode="auto">
          <a:xfrm>
            <a:off x="4495800" y="1675448"/>
            <a:ext cx="756645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erial view of a farm&#10;&#10;Description automatically generated">
            <a:extLst>
              <a:ext uri="{FF2B5EF4-FFF2-40B4-BE49-F238E27FC236}">
                <a16:creationId xmlns:a16="http://schemas.microsoft.com/office/drawing/2014/main" id="{FD4189F7-468E-866E-BFE5-A3FFEC262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47" y="2667000"/>
            <a:ext cx="4980255" cy="3312032"/>
          </a:xfrm>
          <a:prstGeom prst="rect">
            <a:avLst/>
          </a:prstGeom>
        </p:spPr>
      </p:pic>
    </p:spTree>
    <p:extLst>
      <p:ext uri="{BB962C8B-B14F-4D97-AF65-F5344CB8AC3E}">
        <p14:creationId xmlns:p14="http://schemas.microsoft.com/office/powerpoint/2010/main" val="18276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map of global biodiversity"/>
          <p:cNvPicPr>
            <a:picLocks noChangeAspect="1" noChangeArrowheads="1"/>
          </p:cNvPicPr>
          <p:nvPr/>
        </p:nvPicPr>
        <p:blipFill rotWithShape="1">
          <a:blip r:embed="rId3">
            <a:extLst>
              <a:ext uri="{28A0092B-C50C-407E-A947-70E740481C1C}">
                <a14:useLocalDpi xmlns:a14="http://schemas.microsoft.com/office/drawing/2010/main" val="0"/>
              </a:ext>
            </a:extLst>
          </a:blip>
          <a:srcRect t="3883" b="11482"/>
          <a:stretch/>
        </p:blipFill>
        <p:spPr bwMode="auto">
          <a:xfrm>
            <a:off x="1143000" y="949600"/>
            <a:ext cx="9897934" cy="4948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0"/>
            <a:ext cx="10896600" cy="1143000"/>
          </a:xfrm>
        </p:spPr>
        <p:txBody>
          <a:bodyPr>
            <a:noAutofit/>
          </a:bodyPr>
          <a:lstStyle/>
          <a:p>
            <a:pPr algn="ctr"/>
            <a:r>
              <a:rPr lang="en-US" dirty="0">
                <a:solidFill>
                  <a:schemeClr val="accent2"/>
                </a:solidFill>
                <a:latin typeface="Arial" panose="020B0604020202020204" pitchFamily="34" charset="0"/>
                <a:cs typeface="Arial" panose="020B0604020202020204" pitchFamily="34" charset="0"/>
              </a:rPr>
              <a:t>How is biodiversity generally measured?</a:t>
            </a:r>
          </a:p>
        </p:txBody>
      </p:sp>
      <p:sp>
        <p:nvSpPr>
          <p:cNvPr id="5" name="TextBox 4">
            <a:extLst>
              <a:ext uri="{FF2B5EF4-FFF2-40B4-BE49-F238E27FC236}">
                <a16:creationId xmlns:a16="http://schemas.microsoft.com/office/drawing/2014/main" id="{ADA7F810-4B80-91AD-9B4C-AD2BA58694A9}"/>
              </a:ext>
            </a:extLst>
          </p:cNvPr>
          <p:cNvSpPr txBox="1"/>
          <p:nvPr/>
        </p:nvSpPr>
        <p:spPr>
          <a:xfrm>
            <a:off x="152400" y="5888503"/>
            <a:ext cx="5682838" cy="646331"/>
          </a:xfrm>
          <a:prstGeom prst="rect">
            <a:avLst/>
          </a:prstGeom>
          <a:noFill/>
        </p:spPr>
        <p:txBody>
          <a:bodyPr wrap="none" rtlCol="0">
            <a:spAutoFit/>
          </a:bodyPr>
          <a:lstStyle/>
          <a:p>
            <a:r>
              <a:rPr lang="en-US" sz="3600" dirty="0">
                <a:solidFill>
                  <a:schemeClr val="accent2"/>
                </a:solidFill>
              </a:rPr>
              <a:t>How many species are there?</a:t>
            </a:r>
          </a:p>
        </p:txBody>
      </p:sp>
      <p:sp>
        <p:nvSpPr>
          <p:cNvPr id="3" name="TextBox 2">
            <a:extLst>
              <a:ext uri="{FF2B5EF4-FFF2-40B4-BE49-F238E27FC236}">
                <a16:creationId xmlns:a16="http://schemas.microsoft.com/office/drawing/2014/main" id="{FFD19F81-5551-A5C7-8D4B-E82FA21C3A9F}"/>
              </a:ext>
            </a:extLst>
          </p:cNvPr>
          <p:cNvSpPr txBox="1"/>
          <p:nvPr/>
        </p:nvSpPr>
        <p:spPr>
          <a:xfrm>
            <a:off x="3657600" y="6211669"/>
            <a:ext cx="8382000" cy="646331"/>
          </a:xfrm>
          <a:prstGeom prst="rect">
            <a:avLst/>
          </a:prstGeom>
          <a:noFill/>
        </p:spPr>
        <p:txBody>
          <a:bodyPr wrap="square" rtlCol="0">
            <a:spAutoFit/>
          </a:bodyPr>
          <a:lstStyle/>
          <a:p>
            <a:r>
              <a:rPr lang="en-US" sz="3600" dirty="0">
                <a:solidFill>
                  <a:schemeClr val="accent2"/>
                </a:solidFill>
              </a:rPr>
              <a:t>Conservation assessment conducted on ???</a:t>
            </a:r>
          </a:p>
        </p:txBody>
      </p:sp>
    </p:spTree>
    <p:extLst>
      <p:ext uri="{BB962C8B-B14F-4D97-AF65-F5344CB8AC3E}">
        <p14:creationId xmlns:p14="http://schemas.microsoft.com/office/powerpoint/2010/main" val="16382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51244" cy="1143000"/>
          </a:xfrm>
        </p:spPr>
        <p:txBody>
          <a:bodyPr>
            <a:noAutofit/>
          </a:bodyPr>
          <a:lstStyle/>
          <a:p>
            <a:pPr algn="ctr"/>
            <a:r>
              <a:rPr lang="en-US" dirty="0">
                <a:solidFill>
                  <a:schemeClr val="accent2"/>
                </a:solidFill>
                <a:latin typeface="Arial" panose="020B0604020202020204" pitchFamily="34" charset="0"/>
                <a:cs typeface="Arial" panose="020B0604020202020204" pitchFamily="34" charset="0"/>
              </a:rPr>
              <a:t>How is biodiversity generally measured?</a:t>
            </a:r>
          </a:p>
        </p:txBody>
      </p:sp>
      <p:sp>
        <p:nvSpPr>
          <p:cNvPr id="3" name="Rectangle 2"/>
          <p:cNvSpPr/>
          <p:nvPr/>
        </p:nvSpPr>
        <p:spPr>
          <a:xfrm>
            <a:off x="6377448" y="4505238"/>
            <a:ext cx="5662152" cy="1938992"/>
          </a:xfrm>
          <a:prstGeom prst="rect">
            <a:avLst/>
          </a:prstGeom>
        </p:spPr>
        <p:txBody>
          <a:bodyPr wrap="square">
            <a:spAutoFit/>
          </a:bodyPr>
          <a:lstStyle/>
          <a:p>
            <a:pPr algn="ctr"/>
            <a:r>
              <a:rPr lang="en-US" sz="2400" dirty="0"/>
              <a:t>“…means that biodiversity can’t be defined merely as the aggregate total of genes, species, or habitats, but must also be understood as a measure of the variety of their differences.”</a:t>
            </a:r>
          </a:p>
        </p:txBody>
      </p:sp>
      <p:pic>
        <p:nvPicPr>
          <p:cNvPr id="1026" name="Picture 2" descr="Image result for platyp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9119"/>
            <a:ext cx="509617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merican Bullfrog | MDC Discover Nature">
            <a:extLst>
              <a:ext uri="{FF2B5EF4-FFF2-40B4-BE49-F238E27FC236}">
                <a16:creationId xmlns:a16="http://schemas.microsoft.com/office/drawing/2014/main" id="{FCE99326-E559-4329-AC70-97694BD0C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407" y="4581911"/>
            <a:ext cx="3357332" cy="2185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DDFA7B2-1CC2-4D20-9B9E-2A2D233A1DE9}"/>
              </a:ext>
            </a:extLst>
          </p:cNvPr>
          <p:cNvPicPr>
            <a:picLocks noChangeAspect="1"/>
          </p:cNvPicPr>
          <p:nvPr/>
        </p:nvPicPr>
        <p:blipFill rotWithShape="1">
          <a:blip r:embed="rId5">
            <a:extLst>
              <a:ext uri="{28A0092B-C50C-407E-A947-70E740481C1C}">
                <a14:useLocalDpi xmlns:a14="http://schemas.microsoft.com/office/drawing/2010/main" val="0"/>
              </a:ext>
            </a:extLst>
          </a:blip>
          <a:srcRect l="17187"/>
          <a:stretch/>
        </p:blipFill>
        <p:spPr>
          <a:xfrm>
            <a:off x="7415954" y="919119"/>
            <a:ext cx="4049690" cy="3262675"/>
          </a:xfrm>
          <a:prstGeom prst="rect">
            <a:avLst/>
          </a:prstGeom>
        </p:spPr>
      </p:pic>
      <p:pic>
        <p:nvPicPr>
          <p:cNvPr id="4" name="Picture 2" descr="Image result for golden fr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691" y="3917431"/>
            <a:ext cx="2918953" cy="217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volution.berkeley.edu/evolibrary/images/evo/drosophila_scene3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2819400"/>
            <a:ext cx="8655050"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1" y="282476"/>
            <a:ext cx="8420101" cy="2308324"/>
          </a:xfrm>
          <a:prstGeom prst="rect">
            <a:avLst/>
          </a:prstGeom>
          <a:noFill/>
        </p:spPr>
        <p:txBody>
          <a:bodyPr wrap="square" rtlCol="0">
            <a:spAutoFit/>
          </a:bodyPr>
          <a:lstStyle/>
          <a:p>
            <a:pPr algn="ctr"/>
            <a:r>
              <a:rPr lang="en-US" sz="4800" dirty="0"/>
              <a:t>Genes and Ecosystems are important, but </a:t>
            </a:r>
            <a:r>
              <a:rPr lang="en-US" sz="4800" b="1" dirty="0">
                <a:solidFill>
                  <a:srgbClr val="FF0000"/>
                </a:solidFill>
              </a:rPr>
              <a:t>species</a:t>
            </a:r>
            <a:r>
              <a:rPr lang="en-US" sz="4800" dirty="0"/>
              <a:t> are the fundamental unit of biodiversity</a:t>
            </a:r>
            <a:endParaRPr lang="en-GB" sz="4800" dirty="0"/>
          </a:p>
        </p:txBody>
      </p:sp>
    </p:spTree>
    <p:extLst>
      <p:ext uri="{BB962C8B-B14F-4D97-AF65-F5344CB8AC3E}">
        <p14:creationId xmlns:p14="http://schemas.microsoft.com/office/powerpoint/2010/main" val="321550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estern meadowlar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3" b="4071"/>
          <a:stretch/>
        </p:blipFill>
        <p:spPr bwMode="auto">
          <a:xfrm>
            <a:off x="381000" y="370712"/>
            <a:ext cx="5257297" cy="54692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c2.pbase.com/u42/tmurray74/upload/27341017.CRW_7115_RJ.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4993"/>
          <a:stretch/>
        </p:blipFill>
        <p:spPr bwMode="auto">
          <a:xfrm>
            <a:off x="5638297" y="370712"/>
            <a:ext cx="6172704" cy="546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7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4041</TotalTime>
  <Words>927</Words>
  <Application>Microsoft Office PowerPoint</Application>
  <PresentationFormat>Widescreen</PresentationFormat>
  <Paragraphs>145</Paragraphs>
  <Slides>32</Slides>
  <Notes>11</Notes>
  <HiddenSlides>8</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Dr. Brian G. Gall</vt:lpstr>
      <vt:lpstr>PowerPoint Presentation</vt:lpstr>
      <vt:lpstr>Case Study:  The Prairie Chicken</vt:lpstr>
      <vt:lpstr>Case Study: The Prairie Chicken</vt:lpstr>
      <vt:lpstr>What about the ecosystem?</vt:lpstr>
      <vt:lpstr>How is biodiversity generally measured?</vt:lpstr>
      <vt:lpstr>How is biodiversity generally measured?</vt:lpstr>
      <vt:lpstr>PowerPoint Presentation</vt:lpstr>
      <vt:lpstr>PowerPoint Presentation</vt:lpstr>
      <vt:lpstr>PowerPoint Presentation</vt:lpstr>
      <vt:lpstr>PowerPoint Presentation</vt:lpstr>
      <vt:lpstr>PowerPoint Presentation</vt:lpstr>
      <vt:lpstr>Let’s apply the BSC</vt:lpstr>
      <vt:lpstr>Let’s apply the BSC</vt:lpstr>
      <vt:lpstr>Let’s apply the BSC</vt:lpstr>
      <vt:lpstr>Other Species Concepts</vt:lpstr>
      <vt:lpstr>PowerPoint Presentation</vt:lpstr>
      <vt:lpstr>PowerPoint Presentation</vt:lpstr>
      <vt:lpstr>PowerPoint Presentation</vt:lpstr>
      <vt:lpstr> </vt:lpstr>
      <vt:lpstr>PowerPoint Presentation</vt:lpstr>
      <vt:lpstr>PowerPoint Presentation</vt:lpstr>
      <vt:lpstr>PowerPoint Presentation</vt:lpstr>
      <vt:lpstr>Class Exercise:</vt:lpstr>
      <vt:lpstr>PowerPoint Presentation</vt:lpstr>
      <vt:lpstr>PowerPoint Presentation</vt:lpstr>
      <vt:lpstr>PowerPoint Presentation</vt:lpstr>
      <vt:lpstr>Important terms</vt:lpstr>
      <vt:lpstr>Why are all these bones the same?</vt:lpstr>
      <vt:lpstr>3 more terms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Darly Karns</dc:creator>
  <cp:lastModifiedBy>Brian Gall</cp:lastModifiedBy>
  <cp:revision>152</cp:revision>
  <cp:lastPrinted>2025-01-08T19:54:34Z</cp:lastPrinted>
  <dcterms:created xsi:type="dcterms:W3CDTF">2006-01-09T14:33:05Z</dcterms:created>
  <dcterms:modified xsi:type="dcterms:W3CDTF">2025-01-08T19:55:22Z</dcterms:modified>
</cp:coreProperties>
</file>