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8" r:id="rId3"/>
    <p:sldId id="261" r:id="rId4"/>
    <p:sldId id="271" r:id="rId5"/>
    <p:sldId id="266" r:id="rId6"/>
    <p:sldId id="263" r:id="rId7"/>
    <p:sldId id="268" r:id="rId8"/>
    <p:sldId id="270" r:id="rId9"/>
    <p:sldId id="272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5" autoAdjust="0"/>
  </p:normalViewPr>
  <p:slideViewPr>
    <p:cSldViewPr>
      <p:cViewPr varScale="1">
        <p:scale>
          <a:sx n="78" d="100"/>
          <a:sy n="78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E00E21-DA33-F894-BA58-B1182359B6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CB1A0-BF8D-BACA-B479-07F165145D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6F5998-1AC7-4F61-9731-CC1170F5712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2202DB-6512-80F2-ABFA-583E12FEF7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29145C-C4FE-1128-AF81-CC2259461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853D1-4041-36DF-670F-62C9BEC75C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F8AC7-20F0-EE1C-C129-9F88D396F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59304F-F1FC-4869-88F5-680A175F3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DA5F5F8-13FB-54A5-E5DB-C5AFD9DD0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710A4C6-AE0D-C0EB-5D70-6BE96033E9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9189EDA-7622-CDA4-4D9E-0F7D6928B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D68FC9-8B87-4B3F-92EB-4B4A6F7C11B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3FDDF72-1593-7345-D73E-EE0F17BD7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2E738-FB5C-4664-9B00-443ACA371A2F}" type="slidenum">
              <a:rPr lang="en-US" altLang="en-US" sz="1100" smtClean="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1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5E7FEA1-3F8A-3387-492A-A2469E3EA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F478348-1CE8-77AE-2152-4925324DC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B78DB5E-DD22-8956-FCB6-5472731CA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678FA-F94E-4F6D-BE4A-2EFE1F4240A6}" type="slidenum">
              <a:rPr lang="en-US" altLang="en-US" sz="1100" smtClean="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1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82CF470-115D-C1FE-0458-5042320D2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FF88080-7C1C-77AD-504C-F0AAA1E9E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3B5B487-44BF-1956-E4F9-A511829DE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24A76F-B71E-4A13-8395-505E43FAFE99}" type="slidenum">
              <a:rPr lang="en-US" altLang="en-US" sz="1100" smtClean="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1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22E69E0-5B7F-0646-AF2D-D970BCC77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F88A0A3-51A5-99F0-4D42-3C33D23FE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AFE5C65-7952-365D-97A9-EC3F764D3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648DDD-47DC-4362-9C10-37ACD77009B4}" type="slidenum">
              <a:rPr lang="en-US" altLang="en-US" sz="1100" smtClean="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1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D94BC58-807C-AB7C-E345-06005D1824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BF4DA69-5D59-B0F7-0201-E45B77AE1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9489CBF-4E97-324B-CD47-0B5A3F166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32823A-9600-4622-BA55-CCAA5A9299EC}" type="slidenum">
              <a:rPr lang="en-US" altLang="en-US" sz="1100" smtClean="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1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F230CA3-C508-95FC-7640-680859069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661E8A8-7A2A-AC23-9A1F-F5696E770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D3FAD3-C763-5F6E-452B-159CAEC2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FB0D5-73ED-FD58-DA83-83BA0D4AB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20ED20-88EF-25CA-0580-06C8CBD60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C576D31-EA2A-4D4A-8D82-D58D48D16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2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C3C020-1FEA-2AED-2D12-E48ED2823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A85DEC-C617-16F9-68B5-C3791459D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C941F-91E1-2085-AE50-1EED5E04D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368B6B6-D61F-494A-AE79-2516E56E8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7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48AA54-7342-2361-3901-142B39F8A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27BC-543D-E156-0E9C-088780D6C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92A982-2B0A-49AF-639B-8EFC8E690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838745-20A7-4DBB-B77D-8B5D6122E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0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68E52-515E-A3DF-7A24-4A42C2A86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41766E-A217-6D87-98B6-21BFC361C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271615-9124-A274-F99E-1EEF0970A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AB00ED-B9F6-4EC5-B7E3-4C1BF6275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9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2A53C6-AF36-B9A6-A25A-0D099F897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97E460-FFAF-6ADC-6F9A-4A093CBC7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EBDD10-E3B7-D6B3-7AF0-0F8EB62DA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1AE73D-BF31-4089-9AB8-EF0E5276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19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C87C0-7E93-CDF5-C034-982AEB920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97072-73FA-5E40-1723-326883A58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86FA-C622-2349-30B7-F2F663888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6EE86C-9942-4A7D-9A0A-EC0F010AD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BFDFE5-F32D-4B63-5E0B-367118224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632400-89DE-C9BC-814D-296D806D8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2E323C-7FDB-52E0-892A-F11779840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DCD4A9-451C-4228-A9B8-123CEF143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0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6679A-D8DB-E729-A36B-13EB6F473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927C26-DC6A-925E-0772-033667BD4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C437E9-4F1D-4605-1ADF-A1BC59321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C97CAC9-93ED-4B49-B02A-F3B0CF9BE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8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D1AA9B-3E66-6562-4452-A74847FCE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C9ACE2-14D3-96C0-C360-761172CB4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6F097A-1875-5794-0CD3-ACD59AE68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F87863-C0DA-420F-BCF8-35942EEC9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9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77D57-9CD7-185D-F17E-082F3368B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4FC2C-BE20-9FA9-BF16-0C11467E3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7D73-2546-5D00-5934-DFDE7B81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51417C-E866-4318-8F7D-30ED49395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59630-3FFB-9627-F9CC-91DE97C83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AE044-9772-E721-6C85-36EDE9F18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56FE6-9758-7860-8918-29C1F3B05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A15FA8-5849-4047-8F04-4E4DCF117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97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81FF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7702BE-DDA6-F597-7465-9FF997DC9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235375-0EC3-2761-EF84-818E1C402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83DDC4-9411-5DB6-15AD-10DFE1CC2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7E8932-AF18-06E6-5C03-9D0B4A73DD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277478-6CA7-7EFF-C15C-3C222B4DDE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BE095B-20E9-45CC-82E1-C65113571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58D5EBB5-8506-C6E6-F297-75934A40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580" r="4816" b="2652"/>
          <a:stretch>
            <a:fillRect/>
          </a:stretch>
        </p:blipFill>
        <p:spPr bwMode="auto">
          <a:xfrm>
            <a:off x="1524000" y="0"/>
            <a:ext cx="9144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EA925AD7-6FF8-1F29-E836-5B4521939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28194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Amniote 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2E38360-92F8-DF44-32E7-85ACFFD12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7696200" cy="609600"/>
          </a:xfrm>
        </p:spPr>
        <p:txBody>
          <a:bodyPr/>
          <a:lstStyle/>
          <a:p>
            <a:r>
              <a:rPr lang="en-US" altLang="en-US"/>
              <a:t>Major Radiations of Amniotes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62B0384E-DBB8-0329-9BBB-1D2AE51B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2"/>
          <a:stretch>
            <a:fillRect/>
          </a:stretch>
        </p:blipFill>
        <p:spPr bwMode="auto">
          <a:xfrm>
            <a:off x="6172200" y="1392238"/>
            <a:ext cx="4202113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14850612-0260-DCB1-69C9-CF3CB3D6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838200"/>
            <a:ext cx="2703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cs typeface="Arial" panose="020B0604020202020204" pitchFamily="34" charset="0"/>
              </a:rPr>
              <a:t>Reptilia (class)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83E4C-7AF6-0D7D-B415-419BDE60853E}"/>
              </a:ext>
            </a:extLst>
          </p:cNvPr>
          <p:cNvSpPr/>
          <p:nvPr/>
        </p:nvSpPr>
        <p:spPr>
          <a:xfrm>
            <a:off x="2168525" y="838200"/>
            <a:ext cx="36576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000" kern="0" dirty="0">
                <a:solidFill>
                  <a:srgbClr val="000000"/>
                </a:solidFill>
                <a:latin typeface="+mn-lt"/>
                <a:ea typeface="+mn-ea"/>
              </a:rPr>
              <a:t>Mammalia (class)</a:t>
            </a:r>
          </a:p>
        </p:txBody>
      </p:sp>
      <p:pic>
        <p:nvPicPr>
          <p:cNvPr id="29702" name="Picture 5">
            <a:extLst>
              <a:ext uri="{FF2B5EF4-FFF2-40B4-BE49-F238E27FC236}">
                <a16:creationId xmlns:a16="http://schemas.microsoft.com/office/drawing/2014/main" id="{DCCBA5E2-479D-52E4-3CEC-C2DEAE40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392238"/>
            <a:ext cx="4156075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2">
            <a:extLst>
              <a:ext uri="{FF2B5EF4-FFF2-40B4-BE49-F238E27FC236}">
                <a16:creationId xmlns:a16="http://schemas.microsoft.com/office/drawing/2014/main" id="{F86E6B60-ED4E-8DB3-C3FC-AA0EB5F1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4105275"/>
            <a:ext cx="14493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3">
            <a:extLst>
              <a:ext uri="{FF2B5EF4-FFF2-40B4-BE49-F238E27FC236}">
                <a16:creationId xmlns:a16="http://schemas.microsoft.com/office/drawing/2014/main" id="{96C9CD9C-BB0F-D77E-3939-434CDA4C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410200"/>
            <a:ext cx="114935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5">
            <a:extLst>
              <a:ext uri="{FF2B5EF4-FFF2-40B4-BE49-F238E27FC236}">
                <a16:creationId xmlns:a16="http://schemas.microsoft.com/office/drawing/2014/main" id="{482E5BDA-7DE3-0CBD-5708-3B48AD36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7622" b="6281"/>
          <a:stretch>
            <a:fillRect/>
          </a:stretch>
        </p:blipFill>
        <p:spPr bwMode="auto">
          <a:xfrm>
            <a:off x="3124200" y="5637213"/>
            <a:ext cx="1885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6">
            <a:extLst>
              <a:ext uri="{FF2B5EF4-FFF2-40B4-BE49-F238E27FC236}">
                <a16:creationId xmlns:a16="http://schemas.microsoft.com/office/drawing/2014/main" id="{D6D6834A-CAE7-4B09-FD97-49B7C4DC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5778500"/>
            <a:ext cx="1728787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7">
            <a:extLst>
              <a:ext uri="{FF2B5EF4-FFF2-40B4-BE49-F238E27FC236}">
                <a16:creationId xmlns:a16="http://schemas.microsoft.com/office/drawing/2014/main" id="{A9B4EA54-3914-5B1E-8045-B38E06397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4117975"/>
            <a:ext cx="16573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8">
            <a:extLst>
              <a:ext uri="{FF2B5EF4-FFF2-40B4-BE49-F238E27FC236}">
                <a16:creationId xmlns:a16="http://schemas.microsoft.com/office/drawing/2014/main" id="{5CC58D09-B6E7-804C-CE0D-262452D7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5578475"/>
            <a:ext cx="16160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709" name="Straight Arrow Connector 4">
            <a:extLst>
              <a:ext uri="{FF2B5EF4-FFF2-40B4-BE49-F238E27FC236}">
                <a16:creationId xmlns:a16="http://schemas.microsoft.com/office/drawing/2014/main" id="{F9403894-40D1-79FD-DDEB-FFF07A0D68D9}"/>
              </a:ext>
            </a:extLst>
          </p:cNvPr>
          <p:cNvCxnSpPr>
            <a:cxnSpLocks noChangeShapeType="1"/>
            <a:stCxn id="29699" idx="2"/>
            <a:endCxn id="29703" idx="3"/>
          </p:cNvCxnSpPr>
          <p:nvPr/>
        </p:nvCxnSpPr>
        <p:spPr bwMode="auto">
          <a:xfrm flipH="1">
            <a:off x="3124200" y="3987800"/>
            <a:ext cx="5149850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0" name="Straight Arrow Connector 15">
            <a:extLst>
              <a:ext uri="{FF2B5EF4-FFF2-40B4-BE49-F238E27FC236}">
                <a16:creationId xmlns:a16="http://schemas.microsoft.com/office/drawing/2014/main" id="{211BD7D5-84EA-1AE2-9A2C-2D3A2EC5685B}"/>
              </a:ext>
            </a:extLst>
          </p:cNvPr>
          <p:cNvCxnSpPr>
            <a:cxnSpLocks noChangeShapeType="1"/>
            <a:stCxn id="29699" idx="2"/>
          </p:cNvCxnSpPr>
          <p:nvPr/>
        </p:nvCxnSpPr>
        <p:spPr bwMode="auto">
          <a:xfrm flipH="1">
            <a:off x="2792413" y="3987800"/>
            <a:ext cx="5480050" cy="15732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1" name="Straight Arrow Connector 18">
            <a:extLst>
              <a:ext uri="{FF2B5EF4-FFF2-40B4-BE49-F238E27FC236}">
                <a16:creationId xmlns:a16="http://schemas.microsoft.com/office/drawing/2014/main" id="{754D43FA-3EEB-0962-B87B-B20CD7B50D9F}"/>
              </a:ext>
            </a:extLst>
          </p:cNvPr>
          <p:cNvCxnSpPr>
            <a:cxnSpLocks noChangeShapeType="1"/>
            <a:stCxn id="29699" idx="2"/>
          </p:cNvCxnSpPr>
          <p:nvPr/>
        </p:nvCxnSpPr>
        <p:spPr bwMode="auto">
          <a:xfrm flipH="1">
            <a:off x="4724400" y="3987800"/>
            <a:ext cx="3548063" cy="1477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2" name="Straight Arrow Connector 21">
            <a:extLst>
              <a:ext uri="{FF2B5EF4-FFF2-40B4-BE49-F238E27FC236}">
                <a16:creationId xmlns:a16="http://schemas.microsoft.com/office/drawing/2014/main" id="{DBF7DA9E-E748-959B-CBAA-231A3E356533}"/>
              </a:ext>
            </a:extLst>
          </p:cNvPr>
          <p:cNvCxnSpPr>
            <a:cxnSpLocks noChangeShapeType="1"/>
            <a:stCxn id="29699" idx="2"/>
            <a:endCxn id="29706" idx="0"/>
          </p:cNvCxnSpPr>
          <p:nvPr/>
        </p:nvCxnSpPr>
        <p:spPr bwMode="auto">
          <a:xfrm flipH="1">
            <a:off x="6022975" y="3987800"/>
            <a:ext cx="2251075" cy="1790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3" name="Straight Arrow Connector 28">
            <a:extLst>
              <a:ext uri="{FF2B5EF4-FFF2-40B4-BE49-F238E27FC236}">
                <a16:creationId xmlns:a16="http://schemas.microsoft.com/office/drawing/2014/main" id="{163ADEC0-C25E-5555-A19D-9E64320689B2}"/>
              </a:ext>
            </a:extLst>
          </p:cNvPr>
          <p:cNvCxnSpPr>
            <a:cxnSpLocks noChangeShapeType="1"/>
            <a:stCxn id="29699" idx="2"/>
          </p:cNvCxnSpPr>
          <p:nvPr/>
        </p:nvCxnSpPr>
        <p:spPr bwMode="auto">
          <a:xfrm>
            <a:off x="8272463" y="3987800"/>
            <a:ext cx="566737" cy="1423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4" name="Straight Arrow Connector 31">
            <a:extLst>
              <a:ext uri="{FF2B5EF4-FFF2-40B4-BE49-F238E27FC236}">
                <a16:creationId xmlns:a16="http://schemas.microsoft.com/office/drawing/2014/main" id="{B952A733-44EB-B917-12EB-D81C9D59D166}"/>
              </a:ext>
            </a:extLst>
          </p:cNvPr>
          <p:cNvCxnSpPr>
            <a:cxnSpLocks noChangeShapeType="1"/>
            <a:stCxn id="29699" idx="2"/>
          </p:cNvCxnSpPr>
          <p:nvPr/>
        </p:nvCxnSpPr>
        <p:spPr bwMode="auto">
          <a:xfrm>
            <a:off x="8272463" y="3987800"/>
            <a:ext cx="642937" cy="738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715" name="Picture 9">
            <a:extLst>
              <a:ext uri="{FF2B5EF4-FFF2-40B4-BE49-F238E27FC236}">
                <a16:creationId xmlns:a16="http://schemas.microsoft.com/office/drawing/2014/main" id="{804443F8-3764-3EF6-0037-4FDB48C9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1" r="54030" b="26445"/>
          <a:stretch>
            <a:fillRect/>
          </a:stretch>
        </p:blipFill>
        <p:spPr bwMode="auto">
          <a:xfrm>
            <a:off x="6934200" y="5332413"/>
            <a:ext cx="158273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716" name="Straight Arrow Connector 41">
            <a:extLst>
              <a:ext uri="{FF2B5EF4-FFF2-40B4-BE49-F238E27FC236}">
                <a16:creationId xmlns:a16="http://schemas.microsoft.com/office/drawing/2014/main" id="{B5F4A469-3F29-D577-4CAD-E778EFC31D91}"/>
              </a:ext>
            </a:extLst>
          </p:cNvPr>
          <p:cNvCxnSpPr>
            <a:cxnSpLocks noChangeShapeType="1"/>
            <a:stCxn id="29699" idx="2"/>
            <a:endCxn id="29715" idx="0"/>
          </p:cNvCxnSpPr>
          <p:nvPr/>
        </p:nvCxnSpPr>
        <p:spPr bwMode="auto">
          <a:xfrm flipH="1">
            <a:off x="7726363" y="3987800"/>
            <a:ext cx="547687" cy="1344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6630CA0-2EDA-AB5D-73F6-3D33E8D18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en-US" altLang="en-US"/>
              <a:t>Correct Cladogram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FB31D319-F7AE-5705-17B6-D18F5CAA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412875"/>
            <a:ext cx="65627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>
            <a:extLst>
              <a:ext uri="{FF2B5EF4-FFF2-40B4-BE49-F238E27FC236}">
                <a16:creationId xmlns:a16="http://schemas.microsoft.com/office/drawing/2014/main" id="{448EFC40-AEAF-F039-9D75-CB0A93CC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6905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15363" name="Straight Arrow Connector 6">
            <a:extLst>
              <a:ext uri="{FF2B5EF4-FFF2-40B4-BE49-F238E27FC236}">
                <a16:creationId xmlns:a16="http://schemas.microsoft.com/office/drawing/2014/main" id="{837CE653-0138-E671-6AD1-EF5B74BD8C11}"/>
              </a:ext>
            </a:extLst>
          </p:cNvPr>
          <p:cNvCxnSpPr>
            <a:cxnSpLocks noChangeShapeType="1"/>
            <a:stCxn id="15362" idx="0"/>
          </p:cNvCxnSpPr>
          <p:nvPr/>
        </p:nvCxnSpPr>
        <p:spPr bwMode="auto">
          <a:xfrm flipV="1">
            <a:off x="1882775" y="196850"/>
            <a:ext cx="0" cy="61722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4" name="Picture 3" descr="amphibianancestry">
            <a:extLst>
              <a:ext uri="{FF2B5EF4-FFF2-40B4-BE49-F238E27FC236}">
                <a16:creationId xmlns:a16="http://schemas.microsoft.com/office/drawing/2014/main" id="{41A0F3EF-D325-35B1-4FEE-03ABAD4F54A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5538" y="-23813"/>
            <a:ext cx="5376862" cy="6881813"/>
          </a:xfrm>
        </p:spPr>
      </p:pic>
      <p:sp>
        <p:nvSpPr>
          <p:cNvPr id="15365" name="Rectangle 2">
            <a:extLst>
              <a:ext uri="{FF2B5EF4-FFF2-40B4-BE49-F238E27FC236}">
                <a16:creationId xmlns:a16="http://schemas.microsoft.com/office/drawing/2014/main" id="{3ADE972D-CD6B-F666-862B-B382B9740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4325" y="2216150"/>
            <a:ext cx="4038600" cy="2133600"/>
          </a:xfrm>
        </p:spPr>
        <p:txBody>
          <a:bodyPr/>
          <a:lstStyle/>
          <a:p>
            <a:pPr eaLnBrk="1" hangingPunct="1"/>
            <a:r>
              <a:rPr lang="en-US" altLang="en-US" sz="2600"/>
              <a:t>Amniotes Evolved from the Anthracosaurs</a:t>
            </a:r>
          </a:p>
        </p:txBody>
      </p:sp>
      <p:sp>
        <p:nvSpPr>
          <p:cNvPr id="15366" name="TextBox 11">
            <a:extLst>
              <a:ext uri="{FF2B5EF4-FFF2-40B4-BE49-F238E27FC236}">
                <a16:creationId xmlns:a16="http://schemas.microsoft.com/office/drawing/2014/main" id="{7F8D15B7-336A-426F-7977-3C5B1246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956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cs typeface="Arial" panose="020B0604020202020204" pitchFamily="34" charset="0"/>
              </a:rPr>
              <a:t>250mya</a:t>
            </a:r>
          </a:p>
        </p:txBody>
      </p:sp>
      <p:sp>
        <p:nvSpPr>
          <p:cNvPr id="15367" name="TextBox 12">
            <a:extLst>
              <a:ext uri="{FF2B5EF4-FFF2-40B4-BE49-F238E27FC236}">
                <a16:creationId xmlns:a16="http://schemas.microsoft.com/office/drawing/2014/main" id="{E92DBFDB-90C9-322A-883D-326FAA69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cs typeface="Arial" panose="020B0604020202020204" pitchFamily="34" charset="0"/>
              </a:rPr>
              <a:t>150mya</a:t>
            </a:r>
          </a:p>
        </p:txBody>
      </p:sp>
      <p:sp>
        <p:nvSpPr>
          <p:cNvPr id="15368" name="TextBox 13">
            <a:extLst>
              <a:ext uri="{FF2B5EF4-FFF2-40B4-BE49-F238E27FC236}">
                <a16:creationId xmlns:a16="http://schemas.microsoft.com/office/drawing/2014/main" id="{4905C283-CB72-B06F-0C52-4BC131C3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cs typeface="Arial" panose="020B0604020202020204" pitchFamily="34" charset="0"/>
              </a:rPr>
              <a:t>360mya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614743-1FD3-3AED-3E8D-54747D165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304800"/>
            <a:ext cx="434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Amniote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Fossils</a:t>
            </a:r>
          </a:p>
        </p:txBody>
      </p:sp>
      <p:pic>
        <p:nvPicPr>
          <p:cNvPr id="17411" name="Picture 8" descr="Westlothiana">
            <a:extLst>
              <a:ext uri="{FF2B5EF4-FFF2-40B4-BE49-F238E27FC236}">
                <a16:creationId xmlns:a16="http://schemas.microsoft.com/office/drawing/2014/main" id="{FFE0B158-033A-E58E-118D-3A10A0C4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524000"/>
            <a:ext cx="8893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Hylonomous lyelli">
            <a:extLst>
              <a:ext uri="{FF2B5EF4-FFF2-40B4-BE49-F238E27FC236}">
                <a16:creationId xmlns:a16="http://schemas.microsoft.com/office/drawing/2014/main" id="{C1A0AC8A-1B7F-78D4-95CE-AE9B79FF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303588"/>
            <a:ext cx="88931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>
            <a:extLst>
              <a:ext uri="{FF2B5EF4-FFF2-40B4-BE49-F238E27FC236}">
                <a16:creationId xmlns:a16="http://schemas.microsoft.com/office/drawing/2014/main" id="{CC6372F9-5AFA-B3FB-EA6A-EB5B816A7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4678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Arial" panose="020B0604020202020204" pitchFamily="34" charset="0"/>
              </a:rPr>
              <a:t>Hylonomus lyelli</a:t>
            </a: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E63DEB64-453C-D2CB-1201-D9A444A0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1616075"/>
            <a:ext cx="150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Arial" panose="020B0604020202020204" pitchFamily="34" charset="0"/>
              </a:rPr>
              <a:t>Westlothiana </a:t>
            </a:r>
            <a:r>
              <a:rPr lang="en-US" altLang="en-US" sz="1400">
                <a:cs typeface="Arial" panose="020B0604020202020204" pitchFamily="34" charset="0"/>
              </a:rPr>
              <a:t>sp.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1D6F0A7-52D6-B94D-9B28-89F415E3A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077200" cy="762000"/>
          </a:xfrm>
        </p:spPr>
        <p:txBody>
          <a:bodyPr/>
          <a:lstStyle/>
          <a:p>
            <a:r>
              <a:rPr lang="en-US" altLang="en-US" b="1"/>
              <a:t>Adaptations for Life on Land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4F97E27B-DBA7-3940-359E-9D16705F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3463925"/>
            <a:ext cx="33432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10AA076A-A21B-48A5-FB63-48CE94DB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/>
          <a:stretch>
            <a:fillRect/>
          </a:stretch>
        </p:blipFill>
        <p:spPr bwMode="auto">
          <a:xfrm>
            <a:off x="6400800" y="5183188"/>
            <a:ext cx="2205038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DA3CB7D2-4EEC-655D-A445-17C005D7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077913"/>
            <a:ext cx="39576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2" name="Group 9">
            <a:extLst>
              <a:ext uri="{FF2B5EF4-FFF2-40B4-BE49-F238E27FC236}">
                <a16:creationId xmlns:a16="http://schemas.microsoft.com/office/drawing/2014/main" id="{BF831DD6-D500-AE2C-4C1F-AF0B5F95FDEC}"/>
              </a:ext>
            </a:extLst>
          </p:cNvPr>
          <p:cNvGrpSpPr>
            <a:grpSpLocks/>
          </p:cNvGrpSpPr>
          <p:nvPr/>
        </p:nvGrpSpPr>
        <p:grpSpPr bwMode="auto">
          <a:xfrm>
            <a:off x="7383463" y="1076325"/>
            <a:ext cx="3810000" cy="2286000"/>
            <a:chOff x="5486400" y="990600"/>
            <a:chExt cx="3486150" cy="2057400"/>
          </a:xfrm>
        </p:grpSpPr>
        <p:sp>
          <p:nvSpPr>
            <p:cNvPr id="19467" name="Oval 3">
              <a:extLst>
                <a:ext uri="{FF2B5EF4-FFF2-40B4-BE49-F238E27FC236}">
                  <a16:creationId xmlns:a16="http://schemas.microsoft.com/office/drawing/2014/main" id="{E6B9105D-B5B9-A333-5CFC-E83CC96F1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990600"/>
              <a:ext cx="3486150" cy="2057400"/>
            </a:xfrm>
            <a:prstGeom prst="ellipse">
              <a:avLst/>
            </a:prstGeom>
            <a:noFill/>
            <a:ln w="889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  <p:cxnSp>
          <p:nvCxnSpPr>
            <p:cNvPr id="19468" name="Straight Connector 5">
              <a:extLst>
                <a:ext uri="{FF2B5EF4-FFF2-40B4-BE49-F238E27FC236}">
                  <a16:creationId xmlns:a16="http://schemas.microsoft.com/office/drawing/2014/main" id="{0AF59EFD-FF9A-323F-60EF-EF20474A4DD0}"/>
                </a:ext>
              </a:extLst>
            </p:cNvPr>
            <p:cNvCxnSpPr>
              <a:cxnSpLocks noChangeShapeType="1"/>
              <a:stCxn id="19467" idx="1"/>
              <a:endCxn id="19467" idx="5"/>
            </p:cNvCxnSpPr>
            <p:nvPr/>
          </p:nvCxnSpPr>
          <p:spPr bwMode="auto">
            <a:xfrm>
              <a:off x="5996935" y="1291899"/>
              <a:ext cx="2465080" cy="1454802"/>
            </a:xfrm>
            <a:prstGeom prst="line">
              <a:avLst/>
            </a:prstGeom>
            <a:noFill/>
            <a:ln w="889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3" name="Picture 6">
            <a:extLst>
              <a:ext uri="{FF2B5EF4-FFF2-40B4-BE49-F238E27FC236}">
                <a16:creationId xmlns:a16="http://schemas.microsoft.com/office/drawing/2014/main" id="{C9D777A3-1211-26EE-062D-B242556E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074738"/>
            <a:ext cx="2811463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">
            <a:extLst>
              <a:ext uri="{FF2B5EF4-FFF2-40B4-BE49-F238E27FC236}">
                <a16:creationId xmlns:a16="http://schemas.microsoft.com/office/drawing/2014/main" id="{D2DC8794-F9DE-8152-0902-51E03580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11598" r="24425" b="23962"/>
          <a:stretch>
            <a:fillRect/>
          </a:stretch>
        </p:blipFill>
        <p:spPr bwMode="auto">
          <a:xfrm>
            <a:off x="8374063" y="3633788"/>
            <a:ext cx="20780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E9250E3D-1E2D-4159-1352-C6373C9B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5308600"/>
            <a:ext cx="20383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TextBox 1">
            <a:extLst>
              <a:ext uri="{FF2B5EF4-FFF2-40B4-BE49-F238E27FC236}">
                <a16:creationId xmlns:a16="http://schemas.microsoft.com/office/drawing/2014/main" id="{D057E3E2-1E91-2388-7BE5-94C9CCD4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411288"/>
            <a:ext cx="3330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/>
              <a:t>Keratinized skin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/>
              <a:t>Internal fertilization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/>
              <a:t>Loss of larval stage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/>
              <a:t>Shelled egg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/>
              <a:t>Special membranes within egg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gg">
            <a:extLst>
              <a:ext uri="{FF2B5EF4-FFF2-40B4-BE49-F238E27FC236}">
                <a16:creationId xmlns:a16="http://schemas.microsoft.com/office/drawing/2014/main" id="{0A071AAF-1A22-19BD-9E15-0D8AC120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EA1E7DA-61D8-360F-29A1-9262581A0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6250" y="533400"/>
            <a:ext cx="442595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Amniote Skulls</a:t>
            </a:r>
          </a:p>
        </p:txBody>
      </p:sp>
      <p:pic>
        <p:nvPicPr>
          <p:cNvPr id="22531" name="Picture 3" descr="allosaurus skull">
            <a:extLst>
              <a:ext uri="{FF2B5EF4-FFF2-40B4-BE49-F238E27FC236}">
                <a16:creationId xmlns:a16="http://schemas.microsoft.com/office/drawing/2014/main" id="{7A82558E-6CF5-8770-21BA-A8146E7E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68775"/>
            <a:ext cx="38417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63042E1C-80C2-25FE-AA7A-C4C4CA7C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563688"/>
            <a:ext cx="1204912" cy="431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  <a:ea typeface="+mn-ea"/>
              </a:rPr>
              <a:t>Anapsid</a:t>
            </a:r>
            <a:endParaRPr lang="en-US" sz="2200" dirty="0">
              <a:latin typeface="+mn-lt"/>
              <a:ea typeface="+mn-ea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7FEAEA95-DDD4-B6E3-300B-B2FBA791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4065588"/>
            <a:ext cx="1358900" cy="430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  <a:ea typeface="+mn-ea"/>
              </a:rPr>
              <a:t>Synapsid</a:t>
            </a:r>
            <a:endParaRPr lang="en-US" sz="2200" dirty="0">
              <a:latin typeface="+mn-lt"/>
              <a:ea typeface="+mn-ea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C2AB5AE-DF86-F4BA-F53B-C4B33477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6199188"/>
            <a:ext cx="1633538" cy="430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  <a:ea typeface="+mn-ea"/>
              </a:rPr>
              <a:t>“</a:t>
            </a:r>
            <a:r>
              <a:rPr lang="en-US" sz="2200" dirty="0" err="1">
                <a:latin typeface="+mn-lt"/>
                <a:ea typeface="+mn-ea"/>
              </a:rPr>
              <a:t>Euryapsid</a:t>
            </a:r>
            <a:r>
              <a:rPr lang="en-US" sz="2200" dirty="0">
                <a:latin typeface="+mn-lt"/>
                <a:ea typeface="+mn-ea"/>
              </a:rPr>
              <a:t>”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131CF2D2-1BFF-6CF5-28FF-A126CE4F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650" y="3740150"/>
            <a:ext cx="1079500" cy="431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atin typeface="+mn-lt"/>
                <a:ea typeface="+mn-ea"/>
              </a:rPr>
              <a:t>diapsid</a:t>
            </a:r>
            <a:endParaRPr lang="en-US" sz="2200" dirty="0">
              <a:latin typeface="+mn-lt"/>
              <a:ea typeface="+mn-ea"/>
            </a:endParaRPr>
          </a:p>
        </p:txBody>
      </p:sp>
      <p:pic>
        <p:nvPicPr>
          <p:cNvPr id="22536" name="Picture 4">
            <a:extLst>
              <a:ext uri="{FF2B5EF4-FFF2-40B4-BE49-F238E27FC236}">
                <a16:creationId xmlns:a16="http://schemas.microsoft.com/office/drawing/2014/main" id="{D7177743-7272-D95A-964E-87A9851D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6" t="34969" r="1718" b="42534"/>
          <a:stretch>
            <a:fillRect/>
          </a:stretch>
        </p:blipFill>
        <p:spPr bwMode="auto">
          <a:xfrm>
            <a:off x="1698625" y="76200"/>
            <a:ext cx="31480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4">
            <a:extLst>
              <a:ext uri="{FF2B5EF4-FFF2-40B4-BE49-F238E27FC236}">
                <a16:creationId xmlns:a16="http://schemas.microsoft.com/office/drawing/2014/main" id="{F984DD74-892A-67CC-8F0D-F5D18120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t="70142" r="1718" b="5753"/>
          <a:stretch>
            <a:fillRect/>
          </a:stretch>
        </p:blipFill>
        <p:spPr bwMode="auto">
          <a:xfrm>
            <a:off x="6642100" y="2057400"/>
            <a:ext cx="3362325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7">
            <a:extLst>
              <a:ext uri="{FF2B5EF4-FFF2-40B4-BE49-F238E27FC236}">
                <a16:creationId xmlns:a16="http://schemas.microsoft.com/office/drawing/2014/main" id="{5B9DA43B-FEAF-78B5-9F38-E5CB4048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5826"/>
          <a:stretch>
            <a:fillRect/>
          </a:stretch>
        </p:blipFill>
        <p:spPr bwMode="auto">
          <a:xfrm>
            <a:off x="1828800" y="4997450"/>
            <a:ext cx="3017838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2">
            <a:extLst>
              <a:ext uri="{FF2B5EF4-FFF2-40B4-BE49-F238E27FC236}">
                <a16:creationId xmlns:a16="http://schemas.microsoft.com/office/drawing/2014/main" id="{204047FD-CB25-157C-26A7-86B66572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255838"/>
            <a:ext cx="34480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7DB329C-7023-F715-F858-0AC7EBCB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838200"/>
            <a:ext cx="72485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A601AD4A-E5BE-C4C9-D4B7-B1589A945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Phylogeny of Extant Tetrapoda</a:t>
            </a:r>
          </a:p>
        </p:txBody>
      </p:sp>
      <p:sp>
        <p:nvSpPr>
          <p:cNvPr id="24580" name="AutoShape 7">
            <a:extLst>
              <a:ext uri="{FF2B5EF4-FFF2-40B4-BE49-F238E27FC236}">
                <a16:creationId xmlns:a16="http://schemas.microsoft.com/office/drawing/2014/main" id="{A509C685-2C52-3210-4DF8-4116E2406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67665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4581" name="Straight Arrow Connector 2">
            <a:extLst>
              <a:ext uri="{FF2B5EF4-FFF2-40B4-BE49-F238E27FC236}">
                <a16:creationId xmlns:a16="http://schemas.microsoft.com/office/drawing/2014/main" id="{3CAE9B03-D973-C331-F490-68E7B6E551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43200" y="4038600"/>
            <a:ext cx="1447800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2" name="TextBox 6">
            <a:extLst>
              <a:ext uri="{FF2B5EF4-FFF2-40B4-BE49-F238E27FC236}">
                <a16:creationId xmlns:a16="http://schemas.microsoft.com/office/drawing/2014/main" id="{F8B52268-1E12-A977-B6F3-4A446950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926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Basal Amniotes</a:t>
            </a:r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4C9C3FBA-9188-02CA-7023-69D1D6E1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2286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5EAB3B2-102F-9C1C-D843-11D388E0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2620"/>
          <a:stretch>
            <a:fillRect/>
          </a:stretch>
        </p:blipFill>
        <p:spPr bwMode="auto">
          <a:xfrm>
            <a:off x="1606550" y="85725"/>
            <a:ext cx="44846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Box 3">
            <a:extLst>
              <a:ext uri="{FF2B5EF4-FFF2-40B4-BE49-F238E27FC236}">
                <a16:creationId xmlns:a16="http://schemas.microsoft.com/office/drawing/2014/main" id="{439274A0-E0DD-AEE9-119C-61D6339F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0" y="1447800"/>
            <a:ext cx="101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D80BD39A-55B8-4CF5-C030-4CED987D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306388"/>
            <a:ext cx="197802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3A77D553-5779-3C8F-98D9-0071AD21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4" t="3590" b="13013"/>
          <a:stretch>
            <a:fillRect/>
          </a:stretch>
        </p:blipFill>
        <p:spPr bwMode="auto">
          <a:xfrm>
            <a:off x="6172200" y="2208213"/>
            <a:ext cx="44958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584" t="3590" b="130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5">
            <a:extLst>
              <a:ext uri="{FF2B5EF4-FFF2-40B4-BE49-F238E27FC236}">
                <a16:creationId xmlns:a16="http://schemas.microsoft.com/office/drawing/2014/main" id="{9F900866-B721-6D2C-EC11-DE6E2442D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6613525"/>
            <a:ext cx="15954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ea typeface="msgothic"/>
                <a:cs typeface="msgothic"/>
              </a:rPr>
              <a:t>©2011 by The Royal Society</a:t>
            </a:r>
          </a:p>
        </p:txBody>
      </p:sp>
      <p:sp>
        <p:nvSpPr>
          <p:cNvPr id="26631" name="TextBox 8">
            <a:extLst>
              <a:ext uri="{FF2B5EF4-FFF2-40B4-BE49-F238E27FC236}">
                <a16:creationId xmlns:a16="http://schemas.microsoft.com/office/drawing/2014/main" id="{53670ABE-A397-4140-E217-0338DB683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2895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cs typeface="Arial" panose="020B0604020202020204" pitchFamily="34" charset="0"/>
              </a:rPr>
              <a:t>Share 4 groups of genes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0798984C-3B85-B8D4-A6F2-09E33051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Why might loss of temporal fenestra be important for this group?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55DFC4A-7794-2B59-496C-D8BC9D93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838200"/>
            <a:ext cx="72485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A344940E-D9C4-F22E-48E2-2140F40E6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Phylogeny of Extant Tetrapoda</a:t>
            </a:r>
          </a:p>
        </p:txBody>
      </p:sp>
      <p:sp>
        <p:nvSpPr>
          <p:cNvPr id="12292" name="AutoShape 7">
            <a:extLst>
              <a:ext uri="{FF2B5EF4-FFF2-40B4-BE49-F238E27FC236}">
                <a16:creationId xmlns:a16="http://schemas.microsoft.com/office/drawing/2014/main" id="{0EB75F03-939F-D235-C45D-EB92381B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367665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27653" name="Straight Arrow Connector 2">
            <a:extLst>
              <a:ext uri="{FF2B5EF4-FFF2-40B4-BE49-F238E27FC236}">
                <a16:creationId xmlns:a16="http://schemas.microsoft.com/office/drawing/2014/main" id="{29B06DB7-B3AA-E75E-8E33-E5ADC629D8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43200" y="4038600"/>
            <a:ext cx="1447800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" name="TextBox 6">
            <a:extLst>
              <a:ext uri="{FF2B5EF4-FFF2-40B4-BE49-F238E27FC236}">
                <a16:creationId xmlns:a16="http://schemas.microsoft.com/office/drawing/2014/main" id="{41557737-85A5-7A57-ED98-A00520F68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926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Basal Amniotes</a:t>
            </a: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id="{4C404B12-B247-8CDC-9C71-7DCF9BC6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2286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5B8815-F965-E9C3-84DB-5A21A828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475038"/>
            <a:ext cx="3048000" cy="2016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887AE-2897-5D97-D9BE-AAB0CC123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57588"/>
            <a:ext cx="152400" cy="1300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101</Words>
  <Application>Microsoft Office PowerPoint</Application>
  <PresentationFormat>Widescreen</PresentationFormat>
  <Paragraphs>38</Paragraphs>
  <Slides>11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msgothic</vt:lpstr>
      <vt:lpstr>Times New Roman</vt:lpstr>
      <vt:lpstr>Blank Presentation</vt:lpstr>
      <vt:lpstr>Amniote Evolution</vt:lpstr>
      <vt:lpstr>Amniotes Evolved from the Anthracosaurs</vt:lpstr>
      <vt:lpstr>Amniote Fossils</vt:lpstr>
      <vt:lpstr>Adaptations for Life on Land</vt:lpstr>
      <vt:lpstr>PowerPoint Presentation</vt:lpstr>
      <vt:lpstr>Amniote Skulls</vt:lpstr>
      <vt:lpstr>Phylogeny of Extant Tetrapoda</vt:lpstr>
      <vt:lpstr>PowerPoint Presentation</vt:lpstr>
      <vt:lpstr>Phylogeny of Extant Tetrapoda</vt:lpstr>
      <vt:lpstr>Major Radiations of Amniotes</vt:lpstr>
      <vt:lpstr>Correct Cladogram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Amniote Evolution</dc:title>
  <dc:creator>gall</dc:creator>
  <cp:lastModifiedBy>Brian Gall</cp:lastModifiedBy>
  <cp:revision>40</cp:revision>
  <dcterms:created xsi:type="dcterms:W3CDTF">2012-03-08T21:33:27Z</dcterms:created>
  <dcterms:modified xsi:type="dcterms:W3CDTF">2025-05-08T13:27:55Z</dcterms:modified>
</cp:coreProperties>
</file>