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8" r:id="rId2"/>
    <p:sldId id="260" r:id="rId3"/>
    <p:sldId id="259" r:id="rId4"/>
    <p:sldId id="262" r:id="rId5"/>
    <p:sldId id="273" r:id="rId6"/>
    <p:sldId id="264" r:id="rId7"/>
    <p:sldId id="263" r:id="rId8"/>
    <p:sldId id="272" r:id="rId9"/>
    <p:sldId id="275" r:id="rId10"/>
    <p:sldId id="265" r:id="rId11"/>
    <p:sldId id="276" r:id="rId12"/>
    <p:sldId id="266" r:id="rId13"/>
    <p:sldId id="268" r:id="rId14"/>
    <p:sldId id="277" r:id="rId15"/>
    <p:sldId id="274" r:id="rId16"/>
    <p:sldId id="261" r:id="rId17"/>
    <p:sldId id="267" r:id="rId18"/>
    <p:sldId id="269" r:id="rId19"/>
    <p:sldId id="280" r:id="rId20"/>
    <p:sldId id="281" r:id="rId2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11" autoAdjust="0"/>
  </p:normalViewPr>
  <p:slideViewPr>
    <p:cSldViewPr>
      <p:cViewPr varScale="1">
        <p:scale>
          <a:sx n="74" d="100"/>
          <a:sy n="74" d="100"/>
        </p:scale>
        <p:origin x="6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F9F4691-7F7C-40A0-B7D5-8A1FF2943D5B}" type="datetimeFigureOut">
              <a:rPr lang="en-US"/>
              <a:pPr>
                <a:defRPr/>
              </a:pPr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02E858F-5867-4190-B75D-C801657CCB8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4A49EF1-3991-4558-8CA0-34DA37C063CB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Geotrypetes is found in western Africa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F43EC6-5415-4E15-8754-B2D40C6DFD56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0C3A304-95C9-4743-8C4C-FA23776395C7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FA7266C-DA99-47E0-BEB4-29796E4983A9}" type="slidenum">
              <a:rPr lang="en-US" altLang="en-US" sz="1100">
                <a:latin typeface="Times New Roman" panose="02020603050405020304" pitchFamily="18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n-US" altLang="en-US" sz="11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5124A68-984A-4DBD-9038-4F4B3F2BD7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0704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0E2E8AC3-9978-4F88-91D5-34125E0C9F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517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AD89840-67D0-4319-8B37-EC6B188F2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06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16043184-7AEA-41B0-B7D2-84B727D7F9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1962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E0EEF877-1DF9-48BA-AA83-5F06A31A57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893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C8801AB1-6807-47AC-8F23-9DDA0895DA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35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23919878-DA6D-4030-BF54-33629E43AE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888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7B167E6A-245B-420D-94C1-E3FB02FAAE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3181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F3F18870-CEC7-4640-9547-0F4BB5040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5544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8FF0A584-F91F-42E2-9FC5-475B1AE0A8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2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fld id="{A9E2C174-B4B5-4836-A4BA-E760C0219C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443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81FF">
            <a:alpha val="3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</a:defRPr>
            </a:lvl1pPr>
          </a:lstStyle>
          <a:p>
            <a:fld id="{6473FF1B-BA25-4B0F-8315-B20CDFD45AC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watch?v=DMvL4zOLSeM" TargetMode="External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1lAfOTR9tY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4953000" cy="1143000"/>
          </a:xfrm>
        </p:spPr>
        <p:txBody>
          <a:bodyPr/>
          <a:lstStyle/>
          <a:p>
            <a:r>
              <a:rPr lang="en-US" altLang="en-US" b="1" dirty="0"/>
              <a:t>Caecilians</a:t>
            </a:r>
            <a:br>
              <a:rPr lang="en-US" altLang="en-US" b="1" dirty="0"/>
            </a:br>
            <a:r>
              <a:rPr lang="en-US" altLang="en-US" b="1" dirty="0"/>
              <a:t>Gymnophiona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318"/>
            <a:ext cx="35052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39"/>
          <a:stretch>
            <a:fillRect/>
          </a:stretch>
        </p:blipFill>
        <p:spPr bwMode="auto">
          <a:xfrm>
            <a:off x="7088188" y="2159001"/>
            <a:ext cx="3600450" cy="202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790700"/>
            <a:ext cx="5359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" t="6931" r="2361" b="4527"/>
          <a:stretch>
            <a:fillRect/>
          </a:stretch>
        </p:blipFill>
        <p:spPr bwMode="auto">
          <a:xfrm>
            <a:off x="6959600" y="4183064"/>
            <a:ext cx="3760788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9" name="TextBox 1"/>
          <p:cNvSpPr txBox="1">
            <a:spLocks noChangeArrowheads="1"/>
          </p:cNvSpPr>
          <p:nvPr/>
        </p:nvSpPr>
        <p:spPr bwMode="auto">
          <a:xfrm>
            <a:off x="1828800" y="4267201"/>
            <a:ext cx="49530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Split ~200MYA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Fossorial or aquatic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Pantropical distribution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Body size varies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Diverse reproductive modes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4419600" cy="609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Ichthyophiidea</a:t>
            </a:r>
            <a:endParaRPr lang="en-US" altLang="en-US" sz="3600"/>
          </a:p>
        </p:txBody>
      </p:sp>
      <p:pic>
        <p:nvPicPr>
          <p:cNvPr id="23555" name="Picture 6" descr="EDB697-Ichthyophis bannanic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62001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7" descr="EDB695-Ichthyophis bannani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94126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8"/>
          <p:cNvSpPr txBox="1">
            <a:spLocks noChangeArrowheads="1"/>
          </p:cNvSpPr>
          <p:nvPr/>
        </p:nvSpPr>
        <p:spPr bwMode="auto">
          <a:xfrm>
            <a:off x="6858000" y="304801"/>
            <a:ext cx="2800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cs typeface="Arial" panose="020B0604020202020204" pitchFamily="34" charset="0"/>
              </a:rPr>
              <a:t>Ichthyophis bannanicus</a:t>
            </a:r>
            <a:endParaRPr lang="en-US" altLang="en-US" sz="1400" b="1" i="1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3558" name="Picture 9" descr="EDB013-Ichthyophis bannanic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0"/>
            <a:ext cx="49530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7569201" y="46038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pic>
        <p:nvPicPr>
          <p:cNvPr id="23560" name="Picture 11" descr="EDB7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6164"/>
            <a:ext cx="48006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131417" y="238125"/>
            <a:ext cx="4808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</a:rPr>
              <a:t>Distribution of </a:t>
            </a:r>
            <a:r>
              <a:rPr lang="en-US" sz="3200" dirty="0" err="1">
                <a:solidFill>
                  <a:schemeClr val="tx1"/>
                </a:solidFill>
                <a:latin typeface="+mn-lt"/>
                <a:ea typeface="+mn-ea"/>
              </a:rPr>
              <a:t>Caeciliidae</a:t>
            </a:r>
            <a:endParaRPr lang="en-US" sz="320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7620000" y="6219825"/>
            <a:ext cx="308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tx1"/>
                </a:solidFill>
                <a:latin typeface="+mn-lt"/>
                <a:ea typeface="+mn-ea"/>
              </a:rPr>
              <a:t>(from Pough, et al., 2004)</a:t>
            </a:r>
            <a:endParaRPr lang="en-US">
              <a:solidFill>
                <a:schemeClr val="tx1"/>
              </a:solidFill>
              <a:latin typeface="+mn-lt"/>
              <a:ea typeface="+mn-ea"/>
            </a:endParaRPr>
          </a:p>
        </p:txBody>
      </p:sp>
      <p:pic>
        <p:nvPicPr>
          <p:cNvPr id="24580" name="Picture 6" descr="Caecilil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" t="2989" r="61839" b="10309"/>
          <a:stretch>
            <a:fillRect/>
          </a:stretch>
        </p:blipFill>
        <p:spPr bwMode="auto">
          <a:xfrm>
            <a:off x="21465" y="-76200"/>
            <a:ext cx="520014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 descr="EDB025-Dermophis mexic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10"/>
          <p:cNvSpPr txBox="1">
            <a:spLocks noChangeArrowheads="1"/>
          </p:cNvSpPr>
          <p:nvPr/>
        </p:nvSpPr>
        <p:spPr bwMode="auto">
          <a:xfrm>
            <a:off x="2574925" y="17414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600">
              <a:cs typeface="Arial" panose="020B0604020202020204" pitchFamily="34" charset="0"/>
            </a:endParaRPr>
          </a:p>
        </p:txBody>
      </p:sp>
      <p:sp>
        <p:nvSpPr>
          <p:cNvPr id="25604" name="Text Box 13"/>
          <p:cNvSpPr txBox="1">
            <a:spLocks noChangeArrowheads="1"/>
          </p:cNvSpPr>
          <p:nvPr/>
        </p:nvSpPr>
        <p:spPr bwMode="auto">
          <a:xfrm>
            <a:off x="7696201" y="3227388"/>
            <a:ext cx="22265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Dermophis mexicana</a:t>
            </a: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25605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1905000" y="0"/>
            <a:ext cx="7772400" cy="6858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Caeciliidae</a:t>
            </a:r>
            <a:endParaRPr lang="en-US" altLang="en-US"/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2" y="685800"/>
            <a:ext cx="4770438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 descr="fetal dentition caecil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r="13550"/>
          <a:stretch>
            <a:fillRect/>
          </a:stretch>
        </p:blipFill>
        <p:spPr bwMode="auto">
          <a:xfrm>
            <a:off x="990600" y="3906347"/>
            <a:ext cx="5297489" cy="289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Box 1"/>
          <p:cNvSpPr txBox="1">
            <a:spLocks noChangeArrowheads="1"/>
          </p:cNvSpPr>
          <p:nvPr/>
        </p:nvSpPr>
        <p:spPr bwMode="auto">
          <a:xfrm>
            <a:off x="7467601" y="5105400"/>
            <a:ext cx="20796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 dirty="0">
                <a:cs typeface="Arial" panose="020B0604020202020204" pitchFamily="34" charset="0"/>
              </a:rPr>
              <a:t>Fetal Teeth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0" r="57158"/>
          <a:stretch>
            <a:fillRect/>
          </a:stretch>
        </p:blipFill>
        <p:spPr bwMode="auto">
          <a:xfrm>
            <a:off x="8534401" y="3733800"/>
            <a:ext cx="2024063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7" r="7628"/>
          <a:stretch>
            <a:fillRect/>
          </a:stretch>
        </p:blipFill>
        <p:spPr bwMode="auto">
          <a:xfrm>
            <a:off x="8821739" y="5257800"/>
            <a:ext cx="15589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15" descr="EDB034-Boulengerula taita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6" descr="EDB035-Boulengerula taita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1"/>
            <a:ext cx="45720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17"/>
          <p:cNvSpPr txBox="1">
            <a:spLocks noChangeArrowheads="1"/>
          </p:cNvSpPr>
          <p:nvPr/>
        </p:nvSpPr>
        <p:spPr bwMode="auto">
          <a:xfrm>
            <a:off x="2209800" y="2895600"/>
            <a:ext cx="24893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latin typeface="Lucida Grande"/>
                <a:cs typeface="Arial" panose="020B0604020202020204" pitchFamily="34" charset="0"/>
              </a:rPr>
              <a:t>Boulengerula taitana</a:t>
            </a:r>
            <a:endParaRPr lang="en-US" altLang="en-US" sz="1200" i="1">
              <a:solidFill>
                <a:srgbClr val="FFFF00"/>
              </a:solidFill>
              <a:latin typeface="Lucida Grande"/>
              <a:cs typeface="Arial" panose="020B0604020202020204" pitchFamily="34" charset="0"/>
            </a:endParaRPr>
          </a:p>
        </p:txBody>
      </p:sp>
      <p:pic>
        <p:nvPicPr>
          <p:cNvPr id="26631" name="Picture 19" descr="EDB0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2538"/>
            <a:ext cx="44958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0" descr="EDB0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3200400"/>
            <a:ext cx="249396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2"/>
          <p:cNvSpPr txBox="1">
            <a:spLocks noChangeArrowheads="1"/>
          </p:cNvSpPr>
          <p:nvPr/>
        </p:nvSpPr>
        <p:spPr bwMode="auto">
          <a:xfrm>
            <a:off x="1562100" y="0"/>
            <a:ext cx="441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chemeClr val="accent2"/>
                </a:solidFill>
                <a:cs typeface="Arial" panose="020B0604020202020204" pitchFamily="34" charset="0"/>
              </a:rPr>
              <a:t>Herpelidae</a:t>
            </a:r>
            <a:endParaRPr lang="en-US" altLang="en-US" sz="360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1522413" y="661988"/>
            <a:ext cx="4572001" cy="3116262"/>
            <a:chOff x="-802" y="661553"/>
            <a:chExt cx="4572000" cy="3116263"/>
          </a:xfrm>
        </p:grpSpPr>
        <p:pic>
          <p:nvPicPr>
            <p:cNvPr id="26641" name="Picture 5" descr="EDB005-Herpel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02" y="661553"/>
              <a:ext cx="4572000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2" name="Text Box 12"/>
            <p:cNvSpPr txBox="1">
              <a:spLocks noChangeArrowheads="1"/>
            </p:cNvSpPr>
            <p:nvPr/>
          </p:nvSpPr>
          <p:spPr bwMode="auto">
            <a:xfrm>
              <a:off x="1370798" y="3203141"/>
              <a:ext cx="9302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>
                  <a:solidFill>
                    <a:srgbClr val="FFFF00"/>
                  </a:solidFill>
                  <a:cs typeface="Arial" panose="020B0604020202020204" pitchFamily="34" charset="0"/>
                </a:rPr>
                <a:t>Herpele</a:t>
              </a:r>
              <a:endParaRPr lang="en-US" altLang="en-US" sz="1200"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094413" y="661989"/>
            <a:ext cx="4572000" cy="3114675"/>
            <a:chOff x="4571198" y="661553"/>
            <a:chExt cx="4572000" cy="3114675"/>
          </a:xfrm>
        </p:grpSpPr>
        <p:sp>
          <p:nvSpPr>
            <p:cNvPr id="26639" name="Picture 8" descr="EDB017-Boulengerula boulengerula"/>
            <p:cNvSpPr>
              <a:spLocks noChangeAspect="1" noChangeArrowheads="1"/>
            </p:cNvSpPr>
            <p:nvPr/>
          </p:nvSpPr>
          <p:spPr bwMode="auto">
            <a:xfrm>
              <a:off x="4571198" y="661553"/>
              <a:ext cx="4572000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Text Box 15"/>
            <p:cNvSpPr txBox="1">
              <a:spLocks noChangeArrowheads="1"/>
            </p:cNvSpPr>
            <p:nvPr/>
          </p:nvSpPr>
          <p:spPr bwMode="auto">
            <a:xfrm>
              <a:off x="5070475" y="3293628"/>
              <a:ext cx="281718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 i="1">
                  <a:solidFill>
                    <a:srgbClr val="FFFF00"/>
                  </a:solidFill>
                  <a:latin typeface="Lucida Grande"/>
                  <a:cs typeface="Arial" panose="020B0604020202020204" pitchFamily="34" charset="0"/>
                </a:rPr>
                <a:t>Boulengerula boulengerula</a:t>
              </a:r>
              <a:endParaRPr lang="en-US" altLang="en-US" sz="1200">
                <a:solidFill>
                  <a:srgbClr val="000000"/>
                </a:solidFill>
                <a:latin typeface="Lucida Grande"/>
                <a:cs typeface="Arial" panose="020B0604020202020204" pitchFamily="34" charset="0"/>
              </a:endParaRPr>
            </a:p>
          </p:txBody>
        </p:sp>
      </p:grpSp>
      <p:sp>
        <p:nvSpPr>
          <p:cNvPr id="26636" name="TextBox 19"/>
          <p:cNvSpPr txBox="1">
            <a:spLocks noChangeArrowheads="1"/>
          </p:cNvSpPr>
          <p:nvPr/>
        </p:nvSpPr>
        <p:spPr bwMode="auto">
          <a:xfrm>
            <a:off x="8262938" y="166689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Kupfer et al. 2006. Nature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562101" y="3733800"/>
            <a:ext cx="9104313" cy="3124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6638" name="Rectangle 1"/>
          <p:cNvSpPr>
            <a:spLocks noChangeArrowheads="1"/>
          </p:cNvSpPr>
          <p:nvPr/>
        </p:nvSpPr>
        <p:spPr bwMode="auto">
          <a:xfrm>
            <a:off x="5451476" y="42864"/>
            <a:ext cx="228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panose="020B0604020202020204" pitchFamily="34" charset="0"/>
                <a:hlinkClick r:id="rId8"/>
              </a:rPr>
              <a:t>http://www.youtube.com/watch?v=DMvL4zOLSeM</a:t>
            </a:r>
            <a:r>
              <a:rPr lang="en-US" altLang="en-US" sz="14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EDB005-Herpe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14462" r="8133" b="16611"/>
          <a:stretch>
            <a:fillRect/>
          </a:stretch>
        </p:blipFill>
        <p:spPr bwMode="auto">
          <a:xfrm>
            <a:off x="1517650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12"/>
          <p:cNvSpPr txBox="1">
            <a:spLocks noChangeArrowheads="1"/>
          </p:cNvSpPr>
          <p:nvPr/>
        </p:nvSpPr>
        <p:spPr bwMode="auto">
          <a:xfrm>
            <a:off x="2346325" y="5791201"/>
            <a:ext cx="1504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>
                <a:solidFill>
                  <a:srgbClr val="FFFF00"/>
                </a:solidFill>
                <a:cs typeface="Arial" panose="020B0604020202020204" pitchFamily="34" charset="0"/>
              </a:rPr>
              <a:t>Herpele</a:t>
            </a:r>
            <a:endParaRPr lang="en-US" altLang="en-US" sz="2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4678363" y="76200"/>
            <a:ext cx="2940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schemeClr val="tx1"/>
                </a:solidFill>
                <a:latin typeface="+mn-lt"/>
                <a:ea typeface="+mn-ea"/>
              </a:rPr>
              <a:t>Typhlonectidae</a:t>
            </a:r>
            <a:endParaRPr 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7551738" y="6381750"/>
            <a:ext cx="308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(from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</a:rPr>
              <a:t>Pough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, et al., 2004)</a:t>
            </a:r>
          </a:p>
        </p:txBody>
      </p:sp>
      <p:pic>
        <p:nvPicPr>
          <p:cNvPr id="28676" name="Picture 6" descr="Typhlonect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6" y="685800"/>
            <a:ext cx="4900613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 descr="EDB690-Typhlonectes compressicau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015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14"/>
          <p:cNvSpPr txBox="1">
            <a:spLocks noChangeArrowheads="1"/>
          </p:cNvSpPr>
          <p:nvPr/>
        </p:nvSpPr>
        <p:spPr bwMode="auto">
          <a:xfrm>
            <a:off x="2209801" y="6324600"/>
            <a:ext cx="30228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Typhlonectes compressicauda</a:t>
            </a: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381000"/>
            <a:ext cx="4572000" cy="609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Typhlonectidae</a:t>
            </a:r>
          </a:p>
        </p:txBody>
      </p:sp>
      <p:pic>
        <p:nvPicPr>
          <p:cNvPr id="297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6" y="74613"/>
            <a:ext cx="4371975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2476500" y="1692276"/>
            <a:ext cx="2667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  <a:hlinkClick r:id="rId4"/>
              </a:rPr>
              <a:t>http://www.youtube.com/watch?v=1lAfOTR9tY4</a:t>
            </a:r>
            <a:r>
              <a:rPr lang="en-US" altLang="en-US" sz="1800"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EDB037-Hypogeophis rostr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85800"/>
            <a:ext cx="457200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EDB038-Hypogeophis rostrat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8580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EDB4279-Hypogeophis rostrat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41738"/>
            <a:ext cx="4572000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8" descr="EDB4278-Hypogeophis rostrat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40150"/>
            <a:ext cx="4572000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13"/>
          <p:cNvSpPr txBox="1">
            <a:spLocks noChangeArrowheads="1"/>
          </p:cNvSpPr>
          <p:nvPr/>
        </p:nvSpPr>
        <p:spPr bwMode="auto">
          <a:xfrm>
            <a:off x="4876800" y="3581400"/>
            <a:ext cx="2895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Hypogeophis rostratus</a:t>
            </a: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30727" name="Text Box 15"/>
          <p:cNvSpPr txBox="1">
            <a:spLocks noChangeArrowheads="1"/>
          </p:cNvSpPr>
          <p:nvPr/>
        </p:nvSpPr>
        <p:spPr bwMode="auto">
          <a:xfrm>
            <a:off x="8382000" y="35814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30728" name="Text Box 18"/>
          <p:cNvSpPr txBox="1">
            <a:spLocks noChangeArrowheads="1"/>
          </p:cNvSpPr>
          <p:nvPr/>
        </p:nvSpPr>
        <p:spPr bwMode="auto">
          <a:xfrm>
            <a:off x="7924800" y="6400800"/>
            <a:ext cx="1841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000000"/>
              </a:solidFill>
              <a:latin typeface="Lucida Grande"/>
              <a:cs typeface="Arial" panose="020B0604020202020204" pitchFamily="34" charset="0"/>
            </a:endParaRPr>
          </a:p>
        </p:txBody>
      </p:sp>
      <p:sp>
        <p:nvSpPr>
          <p:cNvPr id="30729" name="Rectangle 19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6858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Indotyphlidae</a:t>
            </a:r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4572000" cy="609600"/>
          </a:xfrm>
        </p:spPr>
        <p:txBody>
          <a:bodyPr/>
          <a:lstStyle/>
          <a:p>
            <a:r>
              <a:rPr lang="en-US" altLang="en-US" sz="3200" b="1">
                <a:solidFill>
                  <a:schemeClr val="accent2"/>
                </a:solidFill>
              </a:rPr>
              <a:t>Dermophiidae</a:t>
            </a:r>
          </a:p>
        </p:txBody>
      </p:sp>
      <p:pic>
        <p:nvPicPr>
          <p:cNvPr id="31747" name="Picture 4" descr="EDB014-Shistometopum thomen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1"/>
            <a:ext cx="44958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EDB002-Shistometopum thomen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92538"/>
            <a:ext cx="44958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2590800" y="3581400"/>
            <a:ext cx="3124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>
                <a:solidFill>
                  <a:srgbClr val="FFFF00"/>
                </a:solidFill>
                <a:latin typeface="Lucida Grande"/>
                <a:cs typeface="Arial" panose="020B0604020202020204" pitchFamily="34" charset="0"/>
              </a:rPr>
              <a:t>Shistometopum thomense</a:t>
            </a:r>
            <a:endParaRPr lang="en-US" altLang="en-US" sz="1400" b="1" i="1">
              <a:solidFill>
                <a:srgbClr val="FFFF00"/>
              </a:solidFill>
              <a:latin typeface="Lucida Grande"/>
              <a:cs typeface="Arial" panose="020B0604020202020204" pitchFamily="34" charset="0"/>
            </a:endParaRPr>
          </a:p>
        </p:txBody>
      </p:sp>
      <p:pic>
        <p:nvPicPr>
          <p:cNvPr id="31750" name="Picture 9" descr="EDB010-Shistometopum thomen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438401"/>
            <a:ext cx="3276600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0" descr="EDB715-Shistometopum thomens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08450"/>
            <a:ext cx="4033838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1" descr="EDB711-Shistometopum thomen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"/>
            <a:ext cx="3957638" cy="269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Rectangle 12"/>
          <p:cNvSpPr>
            <a:spLocks noChangeArrowheads="1"/>
          </p:cNvSpPr>
          <p:nvPr/>
        </p:nvSpPr>
        <p:spPr bwMode="auto">
          <a:xfrm>
            <a:off x="8915400" y="5029200"/>
            <a:ext cx="6992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panose="020B0604020202020204" pitchFamily="34" charset="0"/>
              </a:rPr>
              <a:t>Male</a:t>
            </a:r>
            <a:r>
              <a:rPr lang="en-US" altLang="en-US" sz="1600">
                <a:cs typeface="Arial" panose="020B0604020202020204" pitchFamily="34" charset="0"/>
              </a:rPr>
              <a:t> </a:t>
            </a:r>
          </a:p>
        </p:txBody>
      </p:sp>
      <p:sp>
        <p:nvSpPr>
          <p:cNvPr id="31754" name="Rectangle 13"/>
          <p:cNvSpPr>
            <a:spLocks noChangeArrowheads="1"/>
          </p:cNvSpPr>
          <p:nvPr/>
        </p:nvSpPr>
        <p:spPr bwMode="auto">
          <a:xfrm>
            <a:off x="8763000" y="5867400"/>
            <a:ext cx="8842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cs typeface="Arial" panose="020B0604020202020204" pitchFamily="34" charset="0"/>
              </a:rPr>
              <a:t>Female</a:t>
            </a:r>
            <a:endParaRPr lang="en-US" altLang="en-US" sz="16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636714" y="130176"/>
            <a:ext cx="8955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cs typeface="Arial" panose="020B0604020202020204" pitchFamily="34" charset="0"/>
              </a:rPr>
              <a:t>A new family of Caecilians from India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t="1868" r="2901" b="54324"/>
          <a:stretch>
            <a:fillRect/>
          </a:stretch>
        </p:blipFill>
        <p:spPr bwMode="auto">
          <a:xfrm>
            <a:off x="1524001" y="3581400"/>
            <a:ext cx="5026025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177926"/>
            <a:ext cx="4114800" cy="271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TextBox 3"/>
          <p:cNvSpPr txBox="1">
            <a:spLocks noChangeArrowheads="1"/>
          </p:cNvSpPr>
          <p:nvPr/>
        </p:nvSpPr>
        <p:spPr bwMode="auto">
          <a:xfrm>
            <a:off x="2774951" y="1801814"/>
            <a:ext cx="2606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cs typeface="Arial" panose="020B0604020202020204" pitchFamily="34" charset="0"/>
              </a:rPr>
              <a:t>Chikilidae</a:t>
            </a:r>
          </a:p>
        </p:txBody>
      </p:sp>
      <p:sp>
        <p:nvSpPr>
          <p:cNvPr id="32774" name="TextBox 2"/>
          <p:cNvSpPr txBox="1">
            <a:spLocks noChangeArrowheads="1"/>
          </p:cNvSpPr>
          <p:nvPr/>
        </p:nvSpPr>
        <p:spPr bwMode="auto">
          <a:xfrm>
            <a:off x="6934200" y="5105401"/>
            <a:ext cx="3429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Kamei et al. 2012. Proceedings of the Royal Society 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Eocaecilia micropo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90363"/>
            <a:ext cx="6938963" cy="437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4876800" cy="1143000"/>
          </a:xfrm>
        </p:spPr>
        <p:txBody>
          <a:bodyPr/>
          <a:lstStyle/>
          <a:p>
            <a:r>
              <a:rPr lang="en-US" altLang="en-US" b="1"/>
              <a:t>Fossil Evidence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1073"/>
            <a:ext cx="3646868" cy="333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1676401" y="6389689"/>
            <a:ext cx="21304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i="1">
                <a:cs typeface="Arial" panose="020B0604020202020204" pitchFamily="34" charset="0"/>
              </a:rPr>
              <a:t>Eocaecilia micropoda</a:t>
            </a:r>
            <a:endParaRPr lang="en-US" altLang="en-US" sz="1600">
              <a:cs typeface="Arial" panose="020B0604020202020204" pitchFamily="34" charset="0"/>
            </a:endParaRPr>
          </a:p>
        </p:txBody>
      </p:sp>
      <p:sp>
        <p:nvSpPr>
          <p:cNvPr id="14342" name="Rectangle 10"/>
          <p:cNvSpPr>
            <a:spLocks noChangeArrowheads="1"/>
          </p:cNvSpPr>
          <p:nvPr/>
        </p:nvSpPr>
        <p:spPr bwMode="auto">
          <a:xfrm>
            <a:off x="1828800" y="1219200"/>
            <a:ext cx="443583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From ~190 MYA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Skull identifies it as caecilian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Girdles and limbs present</a:t>
            </a:r>
          </a:p>
        </p:txBody>
      </p:sp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8534400" y="6143625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cs typeface="Arial" panose="020B0604020202020204" pitchFamily="34" charset="0"/>
              </a:rPr>
              <a:t>Jenkins and Walsh, 1993. Nature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5" b="8722"/>
          <a:stretch>
            <a:fillRect/>
          </a:stretch>
        </p:blipFill>
        <p:spPr bwMode="auto">
          <a:xfrm>
            <a:off x="1524000" y="4002089"/>
            <a:ext cx="3429000" cy="28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002088"/>
            <a:ext cx="2855912" cy="285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"/>
          <a:stretch>
            <a:fillRect/>
          </a:stretch>
        </p:blipFill>
        <p:spPr bwMode="auto">
          <a:xfrm>
            <a:off x="1828800" y="1"/>
            <a:ext cx="85344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524001" y="-228600"/>
            <a:ext cx="8943975" cy="1143000"/>
          </a:xfrm>
        </p:spPr>
        <p:txBody>
          <a:bodyPr/>
          <a:lstStyle/>
          <a:p>
            <a:r>
              <a:rPr lang="en-US" altLang="en-US" b="1"/>
              <a:t>Gymnophiona Synapomorphies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r="17641" b="17136"/>
          <a:stretch>
            <a:fillRect/>
          </a:stretch>
        </p:blipFill>
        <p:spPr bwMode="auto">
          <a:xfrm>
            <a:off x="6888164" y="4124326"/>
            <a:ext cx="3248025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7" y="745332"/>
            <a:ext cx="4311650" cy="323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7" descr="EDB695-Ichthyophis bannani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7" t="6387" r="4593" b="26280"/>
          <a:stretch>
            <a:fillRect/>
          </a:stretch>
        </p:blipFill>
        <p:spPr bwMode="auto">
          <a:xfrm>
            <a:off x="304800" y="836525"/>
            <a:ext cx="4146550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Box 1"/>
          <p:cNvSpPr txBox="1">
            <a:spLocks noChangeArrowheads="1"/>
          </p:cNvSpPr>
          <p:nvPr/>
        </p:nvSpPr>
        <p:spPr bwMode="auto">
          <a:xfrm>
            <a:off x="1143000" y="3810000"/>
            <a:ext cx="5099188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Long annulated body – 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why?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Reduced/absent tail – 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define tail?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Limbless (no girdles)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Left lung reduced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Eyes reduced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Dermal scales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Phallodeum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Tentacle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324350"/>
            <a:ext cx="63246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69405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8077201" y="1676400"/>
            <a:ext cx="2613025" cy="6858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Caecilian</a:t>
            </a:r>
            <a:br>
              <a:rPr lang="en-US" altLang="en-US" sz="3200" b="1">
                <a:solidFill>
                  <a:schemeClr val="tx1"/>
                </a:solidFill>
              </a:rPr>
            </a:br>
            <a:r>
              <a:rPr lang="en-US" altLang="en-US" sz="3200" b="1">
                <a:solidFill>
                  <a:schemeClr val="tx1"/>
                </a:solidFill>
              </a:rPr>
              <a:t>Traits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6389" name="Picture 6" descr="caecilian sk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9"/>
          <a:stretch>
            <a:fillRect/>
          </a:stretch>
        </p:blipFill>
        <p:spPr bwMode="auto">
          <a:xfrm>
            <a:off x="1697038" y="228600"/>
            <a:ext cx="63801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9"/>
          <p:cNvSpPr>
            <a:spLocks noChangeArrowheads="1"/>
          </p:cNvSpPr>
          <p:nvPr/>
        </p:nvSpPr>
        <p:spPr bwMode="auto">
          <a:xfrm>
            <a:off x="1103313" y="163514"/>
            <a:ext cx="39624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Skin, longitudinal section</a:t>
            </a:r>
          </a:p>
        </p:txBody>
      </p:sp>
      <p:sp>
        <p:nvSpPr>
          <p:cNvPr id="16391" name="Rectangle 10"/>
          <p:cNvSpPr>
            <a:spLocks noChangeArrowheads="1"/>
          </p:cNvSpPr>
          <p:nvPr/>
        </p:nvSpPr>
        <p:spPr bwMode="auto">
          <a:xfrm>
            <a:off x="5334000" y="6491288"/>
            <a:ext cx="1809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>
                <a:cs typeface="Arial" panose="020B0604020202020204" pitchFamily="34" charset="0"/>
              </a:rPr>
              <a:t>Dermophis</a:t>
            </a:r>
            <a:r>
              <a:rPr lang="en-US" altLang="en-US" sz="1800">
                <a:cs typeface="Arial" panose="020B0604020202020204" pitchFamily="34" charset="0"/>
              </a:rPr>
              <a:t> skull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7447" y="154992"/>
            <a:ext cx="65547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Arial" panose="020B0604020202020204" pitchFamily="34" charset="0"/>
              </a:rPr>
              <a:t>Phallodeum of a </a:t>
            </a:r>
            <a:r>
              <a:rPr lang="en-US" altLang="en-US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Geotrypetes</a:t>
            </a:r>
            <a:r>
              <a:rPr lang="en-US" altLang="en-US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seraphini</a:t>
            </a:r>
            <a:endParaRPr lang="en-US" altLang="en-US" sz="2400" i="1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7010400" y="6248401"/>
            <a:ext cx="347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anose="02020603050405020304" pitchFamily="18" charset="0"/>
                <a:cs typeface="Arial" panose="020B0604020202020204" pitchFamily="34" charset="0"/>
              </a:rPr>
              <a:t>(from Duellman &amp; Trueb, 1986)</a:t>
            </a:r>
          </a:p>
        </p:txBody>
      </p:sp>
      <p:pic>
        <p:nvPicPr>
          <p:cNvPr id="17412" name="Picture 5" descr="Copy of phallodeum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94970"/>
            <a:ext cx="6400800" cy="3344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DF11F5CC-FF58-4D68-BC39-6314F6641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270" y="212724"/>
            <a:ext cx="5181600" cy="649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6425147-3660-46C9-B4A8-332B8A716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353" y="3124200"/>
            <a:ext cx="2711994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D5305328-B577-4DD6-B029-476F8A05F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791" y="6339357"/>
            <a:ext cx="29400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cs typeface="Arial" panose="020B0604020202020204" pitchFamily="34" charset="0"/>
              </a:rPr>
              <a:t>From: Gower and Wilkinson 2002.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7620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Caecilian Phylogeny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8001000" cy="517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3886201" y="685801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Family assignments based on genetic data</a:t>
            </a:r>
          </a:p>
        </p:txBody>
      </p:sp>
      <p:sp>
        <p:nvSpPr>
          <p:cNvPr id="19461" name="TextBox 1"/>
          <p:cNvSpPr txBox="1">
            <a:spLocks noChangeArrowheads="1"/>
          </p:cNvSpPr>
          <p:nvPr/>
        </p:nvSpPr>
        <p:spPr bwMode="auto">
          <a:xfrm>
            <a:off x="4114801" y="6400801"/>
            <a:ext cx="42275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cs typeface="Arial" panose="020B0604020202020204" pitchFamily="34" charset="0"/>
              </a:rPr>
              <a:t>From: Frost et al. 2006. The Amphibian Tree of Life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0" y="0"/>
            <a:ext cx="4495800" cy="762000"/>
          </a:xfrm>
        </p:spPr>
        <p:txBody>
          <a:bodyPr/>
          <a:lstStyle/>
          <a:p>
            <a:r>
              <a:rPr lang="en-US" altLang="en-US" sz="3200" b="1">
                <a:solidFill>
                  <a:schemeClr val="tx1"/>
                </a:solidFill>
              </a:rPr>
              <a:t>Caecilian Phylogeny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0483" name="Rectangle 5"/>
          <p:cNvSpPr>
            <a:spLocks noChangeArrowheads="1"/>
          </p:cNvSpPr>
          <p:nvPr/>
        </p:nvSpPr>
        <p:spPr bwMode="auto">
          <a:xfrm>
            <a:off x="3733800" y="685800"/>
            <a:ext cx="4648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cs typeface="Arial" panose="020B0604020202020204" pitchFamily="34" charset="0"/>
              </a:rPr>
              <a:t>Family assignments based on genetic data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90613"/>
            <a:ext cx="6553200" cy="579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5" name="TextBox 1"/>
          <p:cNvSpPr txBox="1">
            <a:spLocks noChangeArrowheads="1"/>
          </p:cNvSpPr>
          <p:nvPr/>
        </p:nvSpPr>
        <p:spPr bwMode="auto">
          <a:xfrm>
            <a:off x="7105650" y="6581776"/>
            <a:ext cx="223043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Arial" panose="020B0604020202020204" pitchFamily="34" charset="0"/>
              </a:rPr>
              <a:t>Wilkinson et al. 2011. Zootaxa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Summary of caecilian families and associated genera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90801"/>
            <a:ext cx="89916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2743200" y="381000"/>
            <a:ext cx="6781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  <a:ea typeface="+mn-ea"/>
              </a:rPr>
              <a:t>Distribution of </a:t>
            </a:r>
            <a:r>
              <a:rPr lang="en-US" sz="3200" dirty="0" err="1">
                <a:solidFill>
                  <a:schemeClr val="tx1"/>
                </a:solidFill>
                <a:latin typeface="+mn-lt"/>
                <a:ea typeface="+mn-ea"/>
              </a:rPr>
              <a:t>Ichthyophiidae</a:t>
            </a:r>
            <a:endParaRPr lang="en-US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8458200" y="6276975"/>
            <a:ext cx="30861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rgbClr val="FFFF00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rgbClr val="FFFF00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rgbClr val="FFFF00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00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(from </a:t>
            </a:r>
            <a:r>
              <a:rPr lang="en-US" sz="2000" dirty="0" err="1">
                <a:solidFill>
                  <a:schemeClr val="tx1"/>
                </a:solidFill>
                <a:latin typeface="+mn-lt"/>
                <a:ea typeface="+mn-ea"/>
              </a:rPr>
              <a:t>Pough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</a:rPr>
              <a:t>, et al., 2004)</a:t>
            </a:r>
          </a:p>
        </p:txBody>
      </p:sp>
      <p:pic>
        <p:nvPicPr>
          <p:cNvPr id="22532" name="Picture 5" descr="Ichthyophiidae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5342"/>
            <a:ext cx="7924800" cy="581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266</Words>
  <Application>Microsoft Office PowerPoint</Application>
  <PresentationFormat>Widescreen</PresentationFormat>
  <Paragraphs>69</Paragraphs>
  <Slides>20</Slides>
  <Notes>4</Notes>
  <HiddenSlides>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Lucida Grande</vt:lpstr>
      <vt:lpstr>Times New Roman</vt:lpstr>
      <vt:lpstr>Blank Presentation</vt:lpstr>
      <vt:lpstr>Caecilians Gymnophiona</vt:lpstr>
      <vt:lpstr>Fossil Evidence</vt:lpstr>
      <vt:lpstr>Gymnophiona Synapomorphies</vt:lpstr>
      <vt:lpstr>Caecilian Traits</vt:lpstr>
      <vt:lpstr>PowerPoint Presentation</vt:lpstr>
      <vt:lpstr>Caecilian Phylogeny</vt:lpstr>
      <vt:lpstr>Caecilian Phylogeny</vt:lpstr>
      <vt:lpstr>Summary of caecilian families and associated genera</vt:lpstr>
      <vt:lpstr>PowerPoint Presentation</vt:lpstr>
      <vt:lpstr>Ichthyophiidea</vt:lpstr>
      <vt:lpstr>PowerPoint Presentation</vt:lpstr>
      <vt:lpstr>Caeciliidae</vt:lpstr>
      <vt:lpstr>PowerPoint Presentation</vt:lpstr>
      <vt:lpstr>PowerPoint Presentation</vt:lpstr>
      <vt:lpstr>PowerPoint Presentation</vt:lpstr>
      <vt:lpstr>Typhlonectidae</vt:lpstr>
      <vt:lpstr>Indotyphlidae</vt:lpstr>
      <vt:lpstr>Dermophiidae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Lissamphibia</dc:title>
  <dc:creator>gall</dc:creator>
  <cp:lastModifiedBy>Brian Gall</cp:lastModifiedBy>
  <cp:revision>48</cp:revision>
  <dcterms:created xsi:type="dcterms:W3CDTF">2012-01-16T17:32:42Z</dcterms:created>
  <dcterms:modified xsi:type="dcterms:W3CDTF">2025-05-08T13:37:48Z</dcterms:modified>
</cp:coreProperties>
</file>