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42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0FED84-E419-4354-A2E3-3F88BC3C1EAF}" type="datetimeFigureOut">
              <a:rPr lang="en-US"/>
              <a:pPr>
                <a:defRPr/>
              </a:pPr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EE761F-DE49-412A-A748-27CF41573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7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B47EB87-5F00-4AFF-A44F-F4E675D53CCB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7EF18B-2836-45F7-B89E-97B3C5DD3C38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3ECDB28-3365-4011-8813-D66737A4CE3F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6908D0-F88E-43F7-A83F-B481FB05E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8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398B6E-28A6-4B91-9F17-7490C2AC2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3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79F1BB-A39A-4442-9171-742E42949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8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39A7A1-9CB9-4C51-B7CB-983E2A04F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0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1CE02A-29CD-4C1C-9DF5-A71E8078D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8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708BBC-0F71-4723-BE0B-0DD938F20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8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DD2E47-50C1-45B5-B428-002ADE4A5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0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DF4D136-2EF6-46FA-B01A-5143E0DBC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4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B8C3D9-EDDE-4B79-B918-522A16EEB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7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4558C81-6322-44EC-B36E-0B9E7B45A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8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1E653D-C43E-4481-8479-4608FD12A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8F2C46FE-F507-4A8A-BF2B-1ACB25DB3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9" name="Picture 17" descr="http://media-2.web.britannica.com/eb-media/28/600x400x117228-004-8084EA3A.jpg.pagespeed.ic.nur3jP7ay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9"/>
          <a:stretch/>
        </p:blipFill>
        <p:spPr bwMode="auto">
          <a:xfrm>
            <a:off x="1600200" y="952920"/>
            <a:ext cx="9220200" cy="592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100981" y="76200"/>
            <a:ext cx="59900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</a:rPr>
              <a:t>Monophyletic </a:t>
            </a:r>
            <a:r>
              <a:rPr lang="en-US" altLang="en-US" sz="4400" dirty="0" err="1">
                <a:solidFill>
                  <a:srgbClr val="000000"/>
                </a:solidFill>
              </a:rPr>
              <a:t>Amphibia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  <p:sp>
        <p:nvSpPr>
          <p:cNvPr id="13319" name="TextBox 13"/>
          <p:cNvSpPr txBox="1">
            <a:spLocks noChangeArrowheads="1"/>
          </p:cNvSpPr>
          <p:nvPr/>
        </p:nvSpPr>
        <p:spPr bwMode="auto">
          <a:xfrm>
            <a:off x="6092825" y="6318915"/>
            <a:ext cx="60991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</a:rPr>
              <a:t>Three Orders of Living Amphibians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ChangeArrowheads="1"/>
          </p:cNvSpPr>
          <p:nvPr/>
        </p:nvSpPr>
        <p:spPr bwMode="auto">
          <a:xfrm>
            <a:off x="1905000" y="1447801"/>
            <a:ext cx="7191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3F3FE1"/>
                </a:solidFill>
              </a:rPr>
              <a:t>1.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533400" y="273050"/>
            <a:ext cx="78724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</a:rPr>
              <a:t>Lissamphibia Synapomorphies</a:t>
            </a: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2667000" y="1676400"/>
            <a:ext cx="53276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</a:rPr>
              <a:t>Teeth pedicellate and bicuspid</a:t>
            </a:r>
          </a:p>
        </p:txBody>
      </p:sp>
      <p:pic>
        <p:nvPicPr>
          <p:cNvPr id="14341" name="Picture 3" descr="lissamp-chars_pedicellate te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2309814"/>
            <a:ext cx="617220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-4762"/>
            <a:ext cx="2961904" cy="405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4267201"/>
            <a:ext cx="1528762" cy="251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9" y="4267201"/>
            <a:ext cx="1163637" cy="251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"/>
          <p:cNvSpPr>
            <a:spLocks noChangeArrowheads="1"/>
          </p:cNvSpPr>
          <p:nvPr/>
        </p:nvSpPr>
        <p:spPr bwMode="auto">
          <a:xfrm>
            <a:off x="685801" y="401637"/>
            <a:ext cx="7191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0" dirty="0">
                <a:solidFill>
                  <a:srgbClr val="3F3FE1"/>
                </a:solidFill>
              </a:rPr>
              <a:t>2.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447800" y="609600"/>
            <a:ext cx="4902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</a:rPr>
              <a:t>Unique middle ear structure</a:t>
            </a:r>
          </a:p>
        </p:txBody>
      </p:sp>
      <p:pic>
        <p:nvPicPr>
          <p:cNvPr id="15364" name="Picture 3" descr="lissamp-chars_opercular mus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7" y="2200275"/>
            <a:ext cx="88265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495" y="1248"/>
            <a:ext cx="3589506" cy="228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04800"/>
            <a:ext cx="84963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ChangeArrowheads="1"/>
          </p:cNvSpPr>
          <p:nvPr/>
        </p:nvSpPr>
        <p:spPr bwMode="auto">
          <a:xfrm>
            <a:off x="868361" y="1392238"/>
            <a:ext cx="7191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3F3FE1"/>
                </a:solidFill>
              </a:rPr>
              <a:t>3.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533400" y="495511"/>
            <a:ext cx="78724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000000"/>
                </a:solidFill>
              </a:rPr>
              <a:t>Lissamphibia Synapomorphies</a:t>
            </a: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1630363" y="1600200"/>
            <a:ext cx="53800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</a:rPr>
              <a:t>Fat bodies develop from germinal ridge (gonad cells)</a:t>
            </a:r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868361" y="3197225"/>
            <a:ext cx="7191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0" dirty="0">
                <a:solidFill>
                  <a:srgbClr val="3F3FE1"/>
                </a:solidFill>
              </a:rPr>
              <a:t>4.</a:t>
            </a: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630362" y="3428999"/>
            <a:ext cx="35810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</a:rPr>
              <a:t>Two types of glands</a:t>
            </a:r>
          </a:p>
        </p:txBody>
      </p:sp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t="15562" r="42062" b="12575"/>
          <a:stretch>
            <a:fillRect/>
          </a:stretch>
        </p:blipFill>
        <p:spPr bwMode="auto">
          <a:xfrm>
            <a:off x="7834533" y="1981200"/>
            <a:ext cx="4340644" cy="474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/>
          <a:stretch>
            <a:fillRect/>
          </a:stretch>
        </p:blipFill>
        <p:spPr bwMode="auto">
          <a:xfrm>
            <a:off x="2590801" y="4149591"/>
            <a:ext cx="4725988" cy="269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ChangeArrowheads="1"/>
          </p:cNvSpPr>
          <p:nvPr/>
        </p:nvSpPr>
        <p:spPr bwMode="auto">
          <a:xfrm>
            <a:off x="685799" y="1276259"/>
            <a:ext cx="7191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3F3FE1"/>
                </a:solidFill>
              </a:rPr>
              <a:t>5.</a:t>
            </a:r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2133601" y="304800"/>
            <a:ext cx="78724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Lissamphibia Synapomorphies</a:t>
            </a: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1447800" y="1484222"/>
            <a:ext cx="42211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</a:rPr>
              <a:t>Green rods in the retina</a:t>
            </a:r>
          </a:p>
        </p:txBody>
      </p:sp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685799" y="1938246"/>
            <a:ext cx="7191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3F3FE1"/>
                </a:solidFill>
              </a:rPr>
              <a:t>6.</a:t>
            </a: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1447800" y="2170022"/>
            <a:ext cx="37068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</a:rPr>
              <a:t>Levator bulbi muscle</a:t>
            </a:r>
          </a:p>
        </p:txBody>
      </p:sp>
      <p:sp>
        <p:nvSpPr>
          <p:cNvPr id="18439" name="Rectangle 13"/>
          <p:cNvSpPr>
            <a:spLocks noChangeArrowheads="1"/>
          </p:cNvSpPr>
          <p:nvPr/>
        </p:nvSpPr>
        <p:spPr bwMode="auto">
          <a:xfrm>
            <a:off x="685799" y="2624046"/>
            <a:ext cx="7191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3F3FE1"/>
                </a:solidFill>
              </a:rPr>
              <a:t>7.</a:t>
            </a:r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1447800" y="2855822"/>
            <a:ext cx="3298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</a:rPr>
              <a:t>Unique respiration</a:t>
            </a:r>
          </a:p>
        </p:txBody>
      </p:sp>
      <p:pic>
        <p:nvPicPr>
          <p:cNvPr id="184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8" b="31393"/>
          <a:stretch>
            <a:fillRect/>
          </a:stretch>
        </p:blipFill>
        <p:spPr bwMode="auto">
          <a:xfrm>
            <a:off x="2362200" y="4419601"/>
            <a:ext cx="7767638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685799" y="3309846"/>
            <a:ext cx="7191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3F3FE1"/>
                </a:solidFill>
              </a:rPr>
              <a:t>8.</a:t>
            </a:r>
          </a:p>
        </p:txBody>
      </p:sp>
      <p:sp>
        <p:nvSpPr>
          <p:cNvPr id="18443" name="Rectangle 12"/>
          <p:cNvSpPr>
            <a:spLocks noChangeArrowheads="1"/>
          </p:cNvSpPr>
          <p:nvPr/>
        </p:nvSpPr>
        <p:spPr bwMode="auto">
          <a:xfrm>
            <a:off x="1447800" y="3541622"/>
            <a:ext cx="31972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</a:rPr>
              <a:t>Short straight ribs</a:t>
            </a:r>
          </a:p>
        </p:txBody>
      </p:sp>
      <p:pic>
        <p:nvPicPr>
          <p:cNvPr id="184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1376363"/>
            <a:ext cx="3298825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2133601" y="304800"/>
            <a:ext cx="78724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Lissamphibia Synapomorphies</a:t>
            </a:r>
          </a:p>
        </p:txBody>
      </p:sp>
      <p:sp>
        <p:nvSpPr>
          <p:cNvPr id="19459" name="Rectangle 13"/>
          <p:cNvSpPr>
            <a:spLocks noChangeArrowheads="1"/>
          </p:cNvSpPr>
          <p:nvPr/>
        </p:nvSpPr>
        <p:spPr bwMode="auto">
          <a:xfrm>
            <a:off x="1862138" y="1447801"/>
            <a:ext cx="7175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3F3FE1"/>
                </a:solidFill>
              </a:rPr>
              <a:t>9.</a:t>
            </a:r>
          </a:p>
        </p:txBody>
      </p:sp>
      <p:sp>
        <p:nvSpPr>
          <p:cNvPr id="19460" name="Rectangle 15"/>
          <p:cNvSpPr>
            <a:spLocks noChangeArrowheads="1"/>
          </p:cNvSpPr>
          <p:nvPr/>
        </p:nvSpPr>
        <p:spPr bwMode="auto">
          <a:xfrm>
            <a:off x="2624138" y="1679575"/>
            <a:ext cx="40052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</a:rPr>
              <a:t>Two occipital condyles</a:t>
            </a:r>
          </a:p>
        </p:txBody>
      </p:sp>
      <p:pic>
        <p:nvPicPr>
          <p:cNvPr id="19461" name="Picture 2" descr="http://www.ucumberlands.edu/academics/biology/faculty/kuss/courses/skeletal%20system/pairedoccipitalcondyl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2309814"/>
            <a:ext cx="519271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http://www.ucumberlands.edu/academics/biology/faculty/kuss/courses/skeletal%20system/singleoccipitalcondy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1" y="4648200"/>
            <a:ext cx="72755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133601" y="304800"/>
            <a:ext cx="78724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Lissamphibia Synapomorphies</a:t>
            </a:r>
          </a:p>
        </p:txBody>
      </p:sp>
      <p:sp>
        <p:nvSpPr>
          <p:cNvPr id="20483" name="Rectangle 13"/>
          <p:cNvSpPr>
            <a:spLocks noChangeArrowheads="1"/>
          </p:cNvSpPr>
          <p:nvPr/>
        </p:nvSpPr>
        <p:spPr bwMode="auto">
          <a:xfrm>
            <a:off x="1752600" y="1520826"/>
            <a:ext cx="10747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3F3FE1"/>
                </a:solidFill>
              </a:rPr>
              <a:t>10.</a:t>
            </a:r>
          </a:p>
        </p:txBody>
      </p:sp>
      <p:sp>
        <p:nvSpPr>
          <p:cNvPr id="20484" name="Rectangle 17"/>
          <p:cNvSpPr>
            <a:spLocks noChangeArrowheads="1"/>
          </p:cNvSpPr>
          <p:nvPr/>
        </p:nvSpPr>
        <p:spPr bwMode="auto">
          <a:xfrm>
            <a:off x="2514600" y="1752600"/>
            <a:ext cx="45608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</a:rPr>
              <a:t>  Reduction in skull bones</a:t>
            </a:r>
          </a:p>
        </p:txBody>
      </p:sp>
      <p:sp>
        <p:nvSpPr>
          <p:cNvPr id="20485" name="Rectangle 13"/>
          <p:cNvSpPr>
            <a:spLocks noChangeArrowheads="1"/>
          </p:cNvSpPr>
          <p:nvPr/>
        </p:nvSpPr>
        <p:spPr bwMode="auto">
          <a:xfrm>
            <a:off x="1784351" y="2282826"/>
            <a:ext cx="10271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000">
                <a:solidFill>
                  <a:srgbClr val="3F3FE1"/>
                </a:solidFill>
              </a:rPr>
              <a:t>11.</a:t>
            </a:r>
          </a:p>
        </p:txBody>
      </p:sp>
      <p:sp>
        <p:nvSpPr>
          <p:cNvPr id="20486" name="Rectangle 19"/>
          <p:cNvSpPr>
            <a:spLocks noChangeArrowheads="1"/>
          </p:cNvSpPr>
          <p:nvPr/>
        </p:nvSpPr>
        <p:spPr bwMode="auto">
          <a:xfrm>
            <a:off x="2546350" y="2514600"/>
            <a:ext cx="40719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000000"/>
                </a:solidFill>
              </a:rPr>
              <a:t>  No true nails or claws</a:t>
            </a:r>
          </a:p>
        </p:txBody>
      </p:sp>
      <p:pic>
        <p:nvPicPr>
          <p:cNvPr id="20487" name="Picture 2" descr="http://www.boneclones.com/images/bc-094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2" b="22780"/>
          <a:stretch>
            <a:fillRect/>
          </a:stretch>
        </p:blipFill>
        <p:spPr bwMode="auto">
          <a:xfrm>
            <a:off x="5867400" y="3948114"/>
            <a:ext cx="480060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" descr="http://www.visualphotos.com/photo/1x7572039/webbed_foot_of_a_hybrid_african_clawed_frog_silurana_sp_these_frogs_hybridized_from_various_spe_BH03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3" r="17258" b="11005"/>
          <a:stretch>
            <a:fillRect/>
          </a:stretch>
        </p:blipFill>
        <p:spPr bwMode="auto">
          <a:xfrm>
            <a:off x="1589088" y="3948113"/>
            <a:ext cx="41957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91</Words>
  <Application>Microsoft Office PowerPoint</Application>
  <PresentationFormat>Widescreen</PresentationFormat>
  <Paragraphs>32</Paragraphs>
  <Slides>8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Gall, Brian</dc:creator>
  <cp:lastModifiedBy>Brian Gall</cp:lastModifiedBy>
  <cp:revision>11</cp:revision>
  <dcterms:created xsi:type="dcterms:W3CDTF">2013-04-19T14:27:25Z</dcterms:created>
  <dcterms:modified xsi:type="dcterms:W3CDTF">2023-05-02T12:18:51Z</dcterms:modified>
</cp:coreProperties>
</file>