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257" r:id="rId5"/>
    <p:sldId id="268" r:id="rId6"/>
    <p:sldId id="266" r:id="rId7"/>
    <p:sldId id="267" r:id="rId8"/>
    <p:sldId id="270" r:id="rId9"/>
    <p:sldId id="271" r:id="rId10"/>
    <p:sldId id="269" r:id="rId11"/>
    <p:sldId id="261" r:id="rId12"/>
    <p:sldId id="262" r:id="rId13"/>
    <p:sldId id="263" r:id="rId14"/>
    <p:sldId id="264" r:id="rId15"/>
    <p:sldId id="265"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37956AE-EBD7-42CC-999E-276087AF66FB}" type="datetimeFigureOut">
              <a:rPr lang="en-US"/>
              <a:pPr>
                <a:defRPr/>
              </a:pPr>
              <a:t>4/28/2025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0BAB2F-4E93-401A-819A-241B823408C3}" type="slidenum">
              <a:rPr lang="en-US"/>
              <a:pPr>
                <a:defRPr/>
              </a:pPr>
              <a:t>‹#›</a:t>
            </a:fld>
            <a:endParaRPr lang="en-US"/>
          </a:p>
        </p:txBody>
      </p:sp>
    </p:spTree>
    <p:extLst>
      <p:ext uri="{BB962C8B-B14F-4D97-AF65-F5344CB8AC3E}">
        <p14:creationId xmlns:p14="http://schemas.microsoft.com/office/powerpoint/2010/main" val="1667178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0" tIns="45525" rIns="91050" bIns="45525"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A97E6D1-60A8-4B88-9CC1-42EBDBF28528}" type="slidenum">
              <a:rPr lang="en-US" sz="2400" smtClean="0">
                <a:latin typeface="Times New Roman" pitchFamily="18" charset="0"/>
              </a:rPr>
              <a:pPr fontAlgn="base">
                <a:spcBef>
                  <a:spcPct val="0"/>
                </a:spcBef>
                <a:spcAft>
                  <a:spcPct val="0"/>
                </a:spcAft>
                <a:defRPr/>
              </a:pPr>
              <a:t>2</a:t>
            </a:fld>
            <a:endParaRPr lang="en-US" sz="2400">
              <a:latin typeface="Times New Roman" pitchFamily="18" charset="0"/>
            </a:endParaRPr>
          </a:p>
        </p:txBody>
      </p:sp>
      <p:sp>
        <p:nvSpPr>
          <p:cNvPr id="14339" name="Rectangle 1026"/>
          <p:cNvSpPr>
            <a:spLocks noGrp="1" noRot="1" noChangeAspect="1" noChangeArrowheads="1" noTextEdit="1"/>
          </p:cNvSpPr>
          <p:nvPr>
            <p:ph type="sldImg"/>
          </p:nvPr>
        </p:nvSpPr>
        <p:spPr bwMode="auto">
          <a:xfrm>
            <a:off x="382588" y="687388"/>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1027"/>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36" tIns="45519" rIns="91036" bIns="45519" numCol="1" anchor="t" anchorCtr="0" compatLnSpc="1">
            <a:prstTxWarp prst="textNoShape">
              <a:avLst/>
            </a:prstTxWarp>
          </a:bodyPr>
          <a:lstStyle/>
          <a:p>
            <a:pPr eaLnBrk="1" hangingPunct="1">
              <a:spcBef>
                <a:spcPct val="0"/>
              </a:spcBef>
            </a:pPr>
            <a:r>
              <a:rPr lang="el-GR" altLang="en-US" b="1">
                <a:solidFill>
                  <a:srgbClr val="231A06"/>
                </a:solidFill>
                <a:cs typeface="Arial" charset="0"/>
              </a:rPr>
              <a:t>Figure 29.3: Radial and bilateral symmetry</a:t>
            </a:r>
            <a:r>
              <a:rPr lang="en-US" altLang="en-US" b="1">
                <a:solidFill>
                  <a:srgbClr val="231A06"/>
                </a:solidFill>
                <a:cs typeface="Arial" charset="0"/>
              </a:rPr>
              <a:t>.</a:t>
            </a:r>
            <a:r>
              <a:rPr lang="el-GR" altLang="en-US" b="1">
                <a:solidFill>
                  <a:srgbClr val="231A06"/>
                </a:solidFill>
                <a:cs typeface="Arial" charset="0"/>
              </a:rPr>
              <a:t> </a:t>
            </a:r>
            <a:endParaRPr lang="en-US" altLang="en-US" b="1">
              <a:solidFill>
                <a:srgbClr val="231A06"/>
              </a:solidFill>
              <a:cs typeface="Arial" charset="0"/>
            </a:endParaRPr>
          </a:p>
          <a:p>
            <a:pPr eaLnBrk="1" hangingPunct="1">
              <a:spcBef>
                <a:spcPct val="0"/>
              </a:spcBef>
            </a:pPr>
            <a:r>
              <a:rPr lang="el-GR" altLang="en-US">
                <a:solidFill>
                  <a:srgbClr val="231A06"/>
                </a:solidFill>
                <a:cs typeface="Arial" charset="0"/>
              </a:rPr>
              <a:t>(c, d) In bilateral symmetry, the head end of the animal is its anterior end, and the opposite end is its posterior end. The back of the animal is its dorsal surface, and the belly is its ventral surface. The diagrams also illustrate various ways the body can be sectioned (cut) to study its internal structure. A sagittal section (lengthwise vertical cut) divides the animal into right and left parts. A frontal, or longitudinal, cut (lengthwise horizontal) divides the body into dorsal and ventral parts. Sections are used in illustrations throughout this book to show the structure and arrangement of tissues and organs.</a:t>
            </a:r>
            <a:endParaRPr lang="el-GR" alt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50" tIns="45525" rIns="91050" bIns="45525"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8AC3B6-66AF-42BD-94F0-F247BD0D989B}" type="slidenum">
              <a:rPr lang="en-US" sz="2400" smtClean="0">
                <a:latin typeface="Times New Roman" pitchFamily="18" charset="0"/>
              </a:rPr>
              <a:pPr fontAlgn="base">
                <a:spcBef>
                  <a:spcPct val="0"/>
                </a:spcBef>
                <a:spcAft>
                  <a:spcPct val="0"/>
                </a:spcAft>
                <a:defRPr/>
              </a:pPr>
              <a:t>3</a:t>
            </a:fld>
            <a:endParaRPr lang="en-US" sz="2400">
              <a:latin typeface="Times New Roman" pitchFamily="18" charset="0"/>
            </a:endParaRPr>
          </a:p>
        </p:txBody>
      </p:sp>
      <p:sp>
        <p:nvSpPr>
          <p:cNvPr id="15363" name="Rectangle 2"/>
          <p:cNvSpPr>
            <a:spLocks noGrp="1" noRot="1" noChangeAspect="1" noChangeArrowheads="1" noTextEdit="1"/>
          </p:cNvSpPr>
          <p:nvPr>
            <p:ph type="sldImg"/>
          </p:nvPr>
        </p:nvSpPr>
        <p:spPr bwMode="auto">
          <a:xfrm>
            <a:off x="382588" y="687388"/>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36" tIns="45519" rIns="91036" bIns="45519" numCol="1" anchor="t" anchorCtr="0" compatLnSpc="1">
            <a:prstTxWarp prst="textNoShape">
              <a:avLst/>
            </a:prstTxWarp>
          </a:bodyPr>
          <a:lstStyle/>
          <a:p>
            <a:pPr eaLnBrk="1" hangingPunct="1">
              <a:spcBef>
                <a:spcPct val="0"/>
              </a:spcBef>
            </a:pPr>
            <a:r>
              <a:rPr lang="el-GR" altLang="en-US" b="1">
                <a:solidFill>
                  <a:srgbClr val="231A06"/>
                </a:solidFill>
                <a:cs typeface="Arial" charset="0"/>
              </a:rPr>
              <a:t>Figure 29.3: Radial and bilateral symmetry</a:t>
            </a:r>
            <a:r>
              <a:rPr lang="en-US" altLang="en-US" b="1">
                <a:solidFill>
                  <a:srgbClr val="231A06"/>
                </a:solidFill>
                <a:cs typeface="Arial" charset="0"/>
              </a:rPr>
              <a:t>.</a:t>
            </a:r>
            <a:r>
              <a:rPr lang="el-GR" altLang="en-US" b="1">
                <a:solidFill>
                  <a:srgbClr val="231A06"/>
                </a:solidFill>
                <a:cs typeface="Arial" charset="0"/>
              </a:rPr>
              <a:t> </a:t>
            </a:r>
            <a:endParaRPr lang="en-US" altLang="en-US" b="1">
              <a:solidFill>
                <a:srgbClr val="231A06"/>
              </a:solidFill>
              <a:cs typeface="Arial" charset="0"/>
            </a:endParaRPr>
          </a:p>
          <a:p>
            <a:pPr eaLnBrk="1" hangingPunct="1">
              <a:spcBef>
                <a:spcPct val="0"/>
              </a:spcBef>
            </a:pPr>
            <a:r>
              <a:rPr lang="el-GR" altLang="en-US">
                <a:solidFill>
                  <a:srgbClr val="231A06"/>
                </a:solidFill>
                <a:cs typeface="Arial" charset="0"/>
              </a:rPr>
              <a:t>(c, d) In bilateral symmetry, the head end of the animal is its anterior end, and the opposite end is its posterior end. The back of the animal is its dorsal surface, and the belly is its ventral surface. The diagrams also illustrate various ways the body can be sectioned (cut) to study its internal structure. A sagittal section (lengthwise vertical cut) divides the animal into right and left parts. A frontal, or longitudinal, cut (lengthwise horizontal) divides the body into dorsal and ventral parts. Sections are used in illustrations throughout this book to show the structure and arrangement of tissues and organs.</a:t>
            </a:r>
            <a:endParaRPr lang="el-GR" alt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E2B7FA-6CF8-4380-A41B-85D46A3DA0A3}" type="datetimeFigureOut">
              <a:rPr lang="en-US"/>
              <a:pPr>
                <a:defRPr/>
              </a:pPr>
              <a:t>4/28/2025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FEB4B0-A914-4181-ADB4-F686EF6A2534}" type="slidenum">
              <a:rPr lang="en-US"/>
              <a:pPr>
                <a:defRPr/>
              </a:pPr>
              <a:t>‹#›</a:t>
            </a:fld>
            <a:endParaRPr lang="en-US"/>
          </a:p>
        </p:txBody>
      </p:sp>
    </p:spTree>
    <p:extLst>
      <p:ext uri="{BB962C8B-B14F-4D97-AF65-F5344CB8AC3E}">
        <p14:creationId xmlns:p14="http://schemas.microsoft.com/office/powerpoint/2010/main" val="98651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B78BCB-AFF3-4490-B99F-013D4AB5AB24}" type="datetimeFigureOut">
              <a:rPr lang="en-US"/>
              <a:pPr>
                <a:defRPr/>
              </a:pPr>
              <a:t>4/28/2025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0D30B7-C189-446F-AEAA-C3B07B889133}" type="slidenum">
              <a:rPr lang="en-US"/>
              <a:pPr>
                <a:defRPr/>
              </a:pPr>
              <a:t>‹#›</a:t>
            </a:fld>
            <a:endParaRPr lang="en-US"/>
          </a:p>
        </p:txBody>
      </p:sp>
    </p:spTree>
    <p:extLst>
      <p:ext uri="{BB962C8B-B14F-4D97-AF65-F5344CB8AC3E}">
        <p14:creationId xmlns:p14="http://schemas.microsoft.com/office/powerpoint/2010/main" val="66950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1F2554-64BD-4AF2-8E70-5FC6D6F4758F}" type="datetimeFigureOut">
              <a:rPr lang="en-US"/>
              <a:pPr>
                <a:defRPr/>
              </a:pPr>
              <a:t>4/28/2025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A17FF7-5F8A-40A3-A14C-D00BAB52656B}" type="slidenum">
              <a:rPr lang="en-US"/>
              <a:pPr>
                <a:defRPr/>
              </a:pPr>
              <a:t>‹#›</a:t>
            </a:fld>
            <a:endParaRPr lang="en-US"/>
          </a:p>
        </p:txBody>
      </p:sp>
    </p:spTree>
    <p:extLst>
      <p:ext uri="{BB962C8B-B14F-4D97-AF65-F5344CB8AC3E}">
        <p14:creationId xmlns:p14="http://schemas.microsoft.com/office/powerpoint/2010/main" val="287689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931824-C50E-43C7-AD78-E5AD23AA4D52}" type="datetimeFigureOut">
              <a:rPr lang="en-US"/>
              <a:pPr>
                <a:defRPr/>
              </a:pPr>
              <a:t>4/28/2025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88DA6-E816-4097-AB0A-44A5D756900F}" type="slidenum">
              <a:rPr lang="en-US"/>
              <a:pPr>
                <a:defRPr/>
              </a:pPr>
              <a:t>‹#›</a:t>
            </a:fld>
            <a:endParaRPr lang="en-US"/>
          </a:p>
        </p:txBody>
      </p:sp>
    </p:spTree>
    <p:extLst>
      <p:ext uri="{BB962C8B-B14F-4D97-AF65-F5344CB8AC3E}">
        <p14:creationId xmlns:p14="http://schemas.microsoft.com/office/powerpoint/2010/main" val="277948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2FF0C4-3352-460B-B9C9-20080C9EE371}" type="datetimeFigureOut">
              <a:rPr lang="en-US"/>
              <a:pPr>
                <a:defRPr/>
              </a:pPr>
              <a:t>4/28/2025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1AB78D-C9B0-4963-AAB5-9204AD4A5EFA}" type="slidenum">
              <a:rPr lang="en-US"/>
              <a:pPr>
                <a:defRPr/>
              </a:pPr>
              <a:t>‹#›</a:t>
            </a:fld>
            <a:endParaRPr lang="en-US"/>
          </a:p>
        </p:txBody>
      </p:sp>
    </p:spTree>
    <p:extLst>
      <p:ext uri="{BB962C8B-B14F-4D97-AF65-F5344CB8AC3E}">
        <p14:creationId xmlns:p14="http://schemas.microsoft.com/office/powerpoint/2010/main" val="255287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DDF2CBA-55F5-4F7A-B898-99A214EA4AC0}" type="datetimeFigureOut">
              <a:rPr lang="en-US"/>
              <a:pPr>
                <a:defRPr/>
              </a:pPr>
              <a:t>4/28/2025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4F8B68-653F-470E-B31A-734A0E697551}" type="slidenum">
              <a:rPr lang="en-US"/>
              <a:pPr>
                <a:defRPr/>
              </a:pPr>
              <a:t>‹#›</a:t>
            </a:fld>
            <a:endParaRPr lang="en-US"/>
          </a:p>
        </p:txBody>
      </p:sp>
    </p:spTree>
    <p:extLst>
      <p:ext uri="{BB962C8B-B14F-4D97-AF65-F5344CB8AC3E}">
        <p14:creationId xmlns:p14="http://schemas.microsoft.com/office/powerpoint/2010/main" val="144134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78BC97-351D-445E-B762-9662F5B803FC}" type="datetimeFigureOut">
              <a:rPr lang="en-US"/>
              <a:pPr>
                <a:defRPr/>
              </a:pPr>
              <a:t>4/28/2025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07E8B4-E8FD-4872-B7BA-7F4BB911D88E}" type="slidenum">
              <a:rPr lang="en-US"/>
              <a:pPr>
                <a:defRPr/>
              </a:pPr>
              <a:t>‹#›</a:t>
            </a:fld>
            <a:endParaRPr lang="en-US"/>
          </a:p>
        </p:txBody>
      </p:sp>
    </p:spTree>
    <p:extLst>
      <p:ext uri="{BB962C8B-B14F-4D97-AF65-F5344CB8AC3E}">
        <p14:creationId xmlns:p14="http://schemas.microsoft.com/office/powerpoint/2010/main" val="414061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0E84A4-1411-4572-9DD0-001BB5B033CB}" type="datetimeFigureOut">
              <a:rPr lang="en-US"/>
              <a:pPr>
                <a:defRPr/>
              </a:pPr>
              <a:t>4/28/2025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DB9081-1E83-4A1D-825F-11E116637715}" type="slidenum">
              <a:rPr lang="en-US"/>
              <a:pPr>
                <a:defRPr/>
              </a:pPr>
              <a:t>‹#›</a:t>
            </a:fld>
            <a:endParaRPr lang="en-US"/>
          </a:p>
        </p:txBody>
      </p:sp>
    </p:spTree>
    <p:extLst>
      <p:ext uri="{BB962C8B-B14F-4D97-AF65-F5344CB8AC3E}">
        <p14:creationId xmlns:p14="http://schemas.microsoft.com/office/powerpoint/2010/main" val="237911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3EB78F-13F2-4113-AA32-26651ECA818C}" type="datetimeFigureOut">
              <a:rPr lang="en-US"/>
              <a:pPr>
                <a:defRPr/>
              </a:pPr>
              <a:t>4/28/2025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166A14-1D87-4595-81D1-F3A9055DB709}" type="slidenum">
              <a:rPr lang="en-US"/>
              <a:pPr>
                <a:defRPr/>
              </a:pPr>
              <a:t>‹#›</a:t>
            </a:fld>
            <a:endParaRPr lang="en-US"/>
          </a:p>
        </p:txBody>
      </p:sp>
    </p:spTree>
    <p:extLst>
      <p:ext uri="{BB962C8B-B14F-4D97-AF65-F5344CB8AC3E}">
        <p14:creationId xmlns:p14="http://schemas.microsoft.com/office/powerpoint/2010/main" val="141154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4A19D3-9F70-40E5-83A0-966816B4385C}" type="datetimeFigureOut">
              <a:rPr lang="en-US"/>
              <a:pPr>
                <a:defRPr/>
              </a:pPr>
              <a:t>4/28/2025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5C8387-3586-4CB3-8DF3-CA4698E0FE7A}" type="slidenum">
              <a:rPr lang="en-US"/>
              <a:pPr>
                <a:defRPr/>
              </a:pPr>
              <a:t>‹#›</a:t>
            </a:fld>
            <a:endParaRPr lang="en-US"/>
          </a:p>
        </p:txBody>
      </p:sp>
    </p:spTree>
    <p:extLst>
      <p:ext uri="{BB962C8B-B14F-4D97-AF65-F5344CB8AC3E}">
        <p14:creationId xmlns:p14="http://schemas.microsoft.com/office/powerpoint/2010/main" val="364540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5F267C-6AFA-4F89-8FA0-86216EB627E2}" type="datetimeFigureOut">
              <a:rPr lang="en-US"/>
              <a:pPr>
                <a:defRPr/>
              </a:pPr>
              <a:t>4/28/2025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5660F6-234C-4FA8-8C17-EBF824F0D92A}" type="slidenum">
              <a:rPr lang="en-US"/>
              <a:pPr>
                <a:defRPr/>
              </a:pPr>
              <a:t>‹#›</a:t>
            </a:fld>
            <a:endParaRPr lang="en-US"/>
          </a:p>
        </p:txBody>
      </p:sp>
    </p:spTree>
    <p:extLst>
      <p:ext uri="{BB962C8B-B14F-4D97-AF65-F5344CB8AC3E}">
        <p14:creationId xmlns:p14="http://schemas.microsoft.com/office/powerpoint/2010/main" val="401998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1FA491-3C8D-488A-B796-D3B3142BD1CB}" type="datetimeFigureOut">
              <a:rPr lang="en-US"/>
              <a:pPr>
                <a:defRPr/>
              </a:pPr>
              <a:t>4/28/2025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9EA79D-2E42-4D84-99EF-42A683E02D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
            <a:ext cx="7772400" cy="1470025"/>
          </a:xfrm>
        </p:spPr>
        <p:txBody>
          <a:bodyPr/>
          <a:lstStyle/>
          <a:p>
            <a:pPr eaLnBrk="1" hangingPunct="1"/>
            <a:r>
              <a:rPr lang="en-US" altLang="en-US" dirty="0"/>
              <a:t>External Morphology of Amphibians and Reptiles</a:t>
            </a:r>
          </a:p>
        </p:txBody>
      </p:sp>
      <p:pic>
        <p:nvPicPr>
          <p:cNvPr id="2051" name="Picture 2" descr="http://www.fcps.edu/islandcreekes/ecology/Amphibians/Spotted%20Salamander/spote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0147"/>
            <a:ext cx="4343400" cy="294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amnh.org/var/ezflow_site/storage/images/media/amnh/images/frog/311113-1-eng-US/frog_dynamic_lead_hero_image.jpg"/>
          <p:cNvPicPr>
            <a:picLocks noChangeAspect="1" noChangeArrowheads="1"/>
          </p:cNvPicPr>
          <p:nvPr/>
        </p:nvPicPr>
        <p:blipFill>
          <a:blip r:embed="rId3">
            <a:extLst>
              <a:ext uri="{28A0092B-C50C-407E-A947-70E740481C1C}">
                <a14:useLocalDpi xmlns:a14="http://schemas.microsoft.com/office/drawing/2010/main" val="0"/>
              </a:ext>
            </a:extLst>
          </a:blip>
          <a:srcRect l="14079"/>
          <a:stretch>
            <a:fillRect/>
          </a:stretch>
        </p:blipFill>
        <p:spPr bwMode="auto">
          <a:xfrm>
            <a:off x="6681935" y="1421182"/>
            <a:ext cx="4376961" cy="29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ttp://www.synchronicityearth.org/assets/uploads/Alexander_Kupf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929" y="4495800"/>
            <a:ext cx="3413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C90-CA38-40AE-4BC3-B06080079642}"/>
              </a:ext>
            </a:extLst>
          </p:cNvPr>
          <p:cNvSpPr>
            <a:spLocks noGrp="1"/>
          </p:cNvSpPr>
          <p:nvPr>
            <p:ph type="title"/>
          </p:nvPr>
        </p:nvSpPr>
        <p:spPr/>
        <p:txBody>
          <a:bodyPr/>
          <a:lstStyle/>
          <a:p>
            <a:r>
              <a:rPr lang="en-US" dirty="0"/>
              <a:t>First Identification</a:t>
            </a:r>
          </a:p>
        </p:txBody>
      </p:sp>
      <p:sp>
        <p:nvSpPr>
          <p:cNvPr id="3" name="Content Placeholder 2">
            <a:extLst>
              <a:ext uri="{FF2B5EF4-FFF2-40B4-BE49-F238E27FC236}">
                <a16:creationId xmlns:a16="http://schemas.microsoft.com/office/drawing/2014/main" id="{B1282901-8253-85D2-749F-544D49E7D24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807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800"/>
            <a:ext cx="4876800" cy="68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picture containing text, frog&#10;&#10;Description automatically generated">
            <a:extLst>
              <a:ext uri="{FF2B5EF4-FFF2-40B4-BE49-F238E27FC236}">
                <a16:creationId xmlns:a16="http://schemas.microsoft.com/office/drawing/2014/main" id="{5BBEE257-AE2C-8DC8-45BB-9C0844073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50800"/>
            <a:ext cx="5849833" cy="4368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ltLang="en-US"/>
          </a:p>
        </p:txBody>
      </p:sp>
      <p:sp>
        <p:nvSpPr>
          <p:cNvPr id="9219" name="Content Placeholder 2"/>
          <p:cNvSpPr>
            <a:spLocks noGrp="1"/>
          </p:cNvSpPr>
          <p:nvPr>
            <p:ph idx="1"/>
          </p:nvPr>
        </p:nvSpPr>
        <p:spPr/>
        <p:txBody>
          <a:bodyPr/>
          <a:lstStyle/>
          <a:p>
            <a:pPr eaLnBrk="1" hangingPunct="1"/>
            <a:endParaRPr lang="en-US" altLang="en-US"/>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164"/>
            <a:ext cx="7467600" cy="679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tLang="en-US"/>
          </a:p>
        </p:txBody>
      </p:sp>
      <p:sp>
        <p:nvSpPr>
          <p:cNvPr id="10243" name="Content Placeholder 2"/>
          <p:cNvSpPr>
            <a:spLocks noGrp="1"/>
          </p:cNvSpPr>
          <p:nvPr>
            <p:ph idx="1"/>
          </p:nvPr>
        </p:nvSpPr>
        <p:spPr/>
        <p:txBody>
          <a:bodyPr/>
          <a:lstStyle/>
          <a:p>
            <a:pPr eaLnBrk="1" hangingPunct="1"/>
            <a:endParaRPr lang="en-US" altLang="en-US"/>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4" y="1062039"/>
            <a:ext cx="86391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33338"/>
            <a:ext cx="5119688" cy="301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90789"/>
            <a:ext cx="57150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1" y="381000"/>
            <a:ext cx="40862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6" y="1"/>
            <a:ext cx="4473575" cy="574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22326"/>
            <a:ext cx="4724400" cy="602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41" descr="2903c"/>
          <p:cNvPicPr>
            <a:picLocks noChangeAspect="1" noChangeArrowheads="1"/>
          </p:cNvPicPr>
          <p:nvPr/>
        </p:nvPicPr>
        <p:blipFill>
          <a:blip r:embed="rId3">
            <a:extLst>
              <a:ext uri="{28A0092B-C50C-407E-A947-70E740481C1C}">
                <a14:useLocalDpi xmlns:a14="http://schemas.microsoft.com/office/drawing/2010/main" val="0"/>
              </a:ext>
            </a:extLst>
          </a:blip>
          <a:srcRect b="2226"/>
          <a:stretch>
            <a:fillRect/>
          </a:stretch>
        </p:blipFill>
        <p:spPr bwMode="auto">
          <a:xfrm>
            <a:off x="1416843" y="84329"/>
            <a:ext cx="9358313" cy="668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27" hidden="1"/>
          <p:cNvSpPr>
            <a:spLocks noGrp="1" noChangeArrowheads="1"/>
          </p:cNvSpPr>
          <p:nvPr>
            <p:ph type="title"/>
          </p:nvPr>
        </p:nvSpPr>
        <p:spPr/>
        <p:txBody>
          <a:bodyPr/>
          <a:lstStyle/>
          <a:p>
            <a:pPr eaLnBrk="1" hangingPunct="1"/>
            <a:r>
              <a:rPr lang="en-US" altLang="en-US"/>
              <a:t>	</a:t>
            </a:r>
          </a:p>
        </p:txBody>
      </p:sp>
      <p:sp>
        <p:nvSpPr>
          <p:cNvPr id="3076" name="Text Box 1042"/>
          <p:cNvSpPr txBox="1">
            <a:spLocks noChangeArrowheads="1"/>
          </p:cNvSpPr>
          <p:nvPr/>
        </p:nvSpPr>
        <p:spPr bwMode="auto">
          <a:xfrm>
            <a:off x="7123114" y="346076"/>
            <a:ext cx="3298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427" tIns="45713" rIns="91427" bIns="4571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a:latin typeface="Arial" charset="0"/>
              </a:rPr>
              <a:t>Bilateral symmetry (lateral 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hidden="1"/>
          <p:cNvSpPr>
            <a:spLocks noGrp="1" noChangeArrowheads="1"/>
          </p:cNvSpPr>
          <p:nvPr>
            <p:ph type="title"/>
          </p:nvPr>
        </p:nvSpPr>
        <p:spPr/>
        <p:txBody>
          <a:bodyPr/>
          <a:lstStyle/>
          <a:p>
            <a:pPr eaLnBrk="1" hangingPunct="1"/>
            <a:r>
              <a:rPr lang="en-US" altLang="en-US"/>
              <a:t>	</a:t>
            </a:r>
          </a:p>
        </p:txBody>
      </p:sp>
      <p:pic>
        <p:nvPicPr>
          <p:cNvPr id="409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4117"/>
            <a:ext cx="5445127" cy="691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00" name="Text Box 12"/>
          <p:cNvSpPr txBox="1">
            <a:spLocks noChangeArrowheads="1"/>
          </p:cNvSpPr>
          <p:nvPr/>
        </p:nvSpPr>
        <p:spPr bwMode="auto">
          <a:xfrm>
            <a:off x="6805614" y="473076"/>
            <a:ext cx="3614737"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427" tIns="45713" rIns="91427" bIns="4571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900" b="1">
                <a:latin typeface="Arial" charset="0"/>
              </a:rPr>
              <a:t>Bilateral symmetry </a:t>
            </a:r>
          </a:p>
          <a:p>
            <a:pPr eaLnBrk="1" hangingPunct="1">
              <a:spcBef>
                <a:spcPct val="0"/>
              </a:spcBef>
              <a:buFontTx/>
              <a:buNone/>
            </a:pPr>
            <a:r>
              <a:rPr lang="en-US" altLang="en-US" sz="2900" b="1">
                <a:latin typeface="Arial" charset="0"/>
              </a:rPr>
              <a:t>(front 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9" y="71439"/>
            <a:ext cx="6296025"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extBox 3"/>
          <p:cNvSpPr txBox="1">
            <a:spLocks noChangeArrowheads="1"/>
          </p:cNvSpPr>
          <p:nvPr/>
        </p:nvSpPr>
        <p:spPr bwMode="auto">
          <a:xfrm>
            <a:off x="1600201" y="304801"/>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b="1">
                <a:solidFill>
                  <a:srgbClr val="FF0000"/>
                </a:solidFill>
              </a:rPr>
              <a:t>Dorsal</a:t>
            </a:r>
          </a:p>
        </p:txBody>
      </p:sp>
      <p:sp>
        <p:nvSpPr>
          <p:cNvPr id="5124" name="TextBox 4"/>
          <p:cNvSpPr txBox="1">
            <a:spLocks noChangeArrowheads="1"/>
          </p:cNvSpPr>
          <p:nvPr/>
        </p:nvSpPr>
        <p:spPr bwMode="auto">
          <a:xfrm>
            <a:off x="9026526" y="304801"/>
            <a:ext cx="1565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b="1">
                <a:solidFill>
                  <a:srgbClr val="FF0000"/>
                </a:solidFill>
              </a:rPr>
              <a:t>Ventral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ill sl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8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a:p>
        </p:txBody>
      </p:sp>
      <p:sp>
        <p:nvSpPr>
          <p:cNvPr id="6147" name="Content Placeholder 2"/>
          <p:cNvSpPr>
            <a:spLocks noGrp="1"/>
          </p:cNvSpPr>
          <p:nvPr>
            <p:ph idx="1"/>
          </p:nvPr>
        </p:nvSpPr>
        <p:spPr/>
        <p:txBody>
          <a:bodyPr/>
          <a:lstStyle/>
          <a:p>
            <a:endParaRPr lang="en-US" altLang="en-US"/>
          </a:p>
        </p:txBody>
      </p:sp>
      <p:pic>
        <p:nvPicPr>
          <p:cNvPr id="6148" name="Picture 2" descr="http://fm1.fieldmuseum.org/keystonature/salamanders_and%20_newts/Nasolabila%20groove%20labe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0597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a:p>
        </p:txBody>
      </p:sp>
      <p:sp>
        <p:nvSpPr>
          <p:cNvPr id="7171" name="Content Placeholder 2"/>
          <p:cNvSpPr>
            <a:spLocks noGrp="1"/>
          </p:cNvSpPr>
          <p:nvPr>
            <p:ph idx="1"/>
          </p:nvPr>
        </p:nvSpPr>
        <p:spPr/>
        <p:txBody>
          <a:bodyPr/>
          <a:lstStyle/>
          <a:p>
            <a:endParaRPr lang="en-US" altLang="en-US"/>
          </a:p>
        </p:txBody>
      </p:sp>
      <p:pic>
        <p:nvPicPr>
          <p:cNvPr id="7172" name="Picture 2" descr="http://www.californiaherps.com/salamanders/images/alugubrisbr308.jpg"/>
          <p:cNvPicPr>
            <a:picLocks noChangeAspect="1" noChangeArrowheads="1"/>
          </p:cNvPicPr>
          <p:nvPr/>
        </p:nvPicPr>
        <p:blipFill>
          <a:blip r:embed="rId2">
            <a:extLst>
              <a:ext uri="{28A0092B-C50C-407E-A947-70E740481C1C}">
                <a14:useLocalDpi xmlns:a14="http://schemas.microsoft.com/office/drawing/2010/main" val="0"/>
              </a:ext>
            </a:extLst>
          </a:blip>
          <a:srcRect l="36241" t="5916" b="30353"/>
          <a:stretch>
            <a:fillRect/>
          </a:stretch>
        </p:blipFill>
        <p:spPr bwMode="auto">
          <a:xfrm>
            <a:off x="1524000" y="11114"/>
            <a:ext cx="9132888" cy="6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6590-9E94-5918-189A-751096740E34}"/>
              </a:ext>
            </a:extLst>
          </p:cNvPr>
          <p:cNvSpPr>
            <a:spLocks noGrp="1"/>
          </p:cNvSpPr>
          <p:nvPr>
            <p:ph type="title"/>
          </p:nvPr>
        </p:nvSpPr>
        <p:spPr/>
        <p:txBody>
          <a:bodyPr/>
          <a:lstStyle/>
          <a:p>
            <a:endParaRPr lang="en-US"/>
          </a:p>
        </p:txBody>
      </p:sp>
      <p:pic>
        <p:nvPicPr>
          <p:cNvPr id="5" name="Content Placeholder 4" descr="A person holding a toad&#10;&#10;AI-generated content may be incorrect.">
            <a:extLst>
              <a:ext uri="{FF2B5EF4-FFF2-40B4-BE49-F238E27FC236}">
                <a16:creationId xmlns:a16="http://schemas.microsoft.com/office/drawing/2014/main" id="{8AE5DBD2-0434-EC82-25A7-B795678D34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405" y="1600200"/>
            <a:ext cx="6793190" cy="4525963"/>
          </a:xfrm>
        </p:spPr>
      </p:pic>
    </p:spTree>
    <p:extLst>
      <p:ext uri="{BB962C8B-B14F-4D97-AF65-F5344CB8AC3E}">
        <p14:creationId xmlns:p14="http://schemas.microsoft.com/office/powerpoint/2010/main" val="163600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B28A-1DBF-84A0-2998-2C60EBAD23E4}"/>
              </a:ext>
            </a:extLst>
          </p:cNvPr>
          <p:cNvSpPr>
            <a:spLocks noGrp="1"/>
          </p:cNvSpPr>
          <p:nvPr>
            <p:ph type="title"/>
          </p:nvPr>
        </p:nvSpPr>
        <p:spPr/>
        <p:txBody>
          <a:bodyPr/>
          <a:lstStyle/>
          <a:p>
            <a:endParaRPr lang="en-US"/>
          </a:p>
        </p:txBody>
      </p:sp>
      <p:pic>
        <p:nvPicPr>
          <p:cNvPr id="5" name="Content Placeholder 4" descr="A close-up of a lizard&#10;&#10;AI-generated content may be incorrect.">
            <a:extLst>
              <a:ext uri="{FF2B5EF4-FFF2-40B4-BE49-F238E27FC236}">
                <a16:creationId xmlns:a16="http://schemas.microsoft.com/office/drawing/2014/main" id="{221D4CCD-7D57-4667-F9E0-5B029A88CA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2513" y="1600200"/>
            <a:ext cx="8286974" cy="4525963"/>
          </a:xfrm>
        </p:spPr>
      </p:pic>
    </p:spTree>
    <p:extLst>
      <p:ext uri="{BB962C8B-B14F-4D97-AF65-F5344CB8AC3E}">
        <p14:creationId xmlns:p14="http://schemas.microsoft.com/office/powerpoint/2010/main" val="1090707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4540</TotalTime>
  <Words>288</Words>
  <Application>Microsoft Office PowerPoint</Application>
  <PresentationFormat>Widescreen</PresentationFormat>
  <Paragraphs>15</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External Morphology of Amphibians and Reptiles</vt:lpstr>
      <vt:lpstr> </vt:lpstr>
      <vt:lpstr> </vt:lpstr>
      <vt:lpstr>PowerPoint Presentation</vt:lpstr>
      <vt:lpstr>PowerPoint Presentation</vt:lpstr>
      <vt:lpstr>PowerPoint Presentation</vt:lpstr>
      <vt:lpstr>PowerPoint Presentation</vt:lpstr>
      <vt:lpstr>PowerPoint Presentation</vt:lpstr>
      <vt:lpstr>PowerPoint Presentation</vt:lpstr>
      <vt:lpstr>First Identification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 Brian</dc:creator>
  <cp:lastModifiedBy>Brian Gall</cp:lastModifiedBy>
  <cp:revision>20</cp:revision>
  <dcterms:created xsi:type="dcterms:W3CDTF">2013-04-19T14:31:50Z</dcterms:created>
  <dcterms:modified xsi:type="dcterms:W3CDTF">2025-04-28T16:44:59Z</dcterms:modified>
</cp:coreProperties>
</file>