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300" r:id="rId2"/>
    <p:sldId id="303" r:id="rId3"/>
    <p:sldId id="301" r:id="rId4"/>
    <p:sldId id="257" r:id="rId5"/>
    <p:sldId id="302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304" r:id="rId14"/>
    <p:sldId id="305" r:id="rId15"/>
    <p:sldId id="265" r:id="rId16"/>
    <p:sldId id="276" r:id="rId17"/>
    <p:sldId id="266" r:id="rId18"/>
    <p:sldId id="275" r:id="rId19"/>
    <p:sldId id="296" r:id="rId20"/>
    <p:sldId id="267" r:id="rId21"/>
    <p:sldId id="279" r:id="rId22"/>
    <p:sldId id="268" r:id="rId23"/>
    <p:sldId id="269" r:id="rId24"/>
    <p:sldId id="270" r:id="rId25"/>
    <p:sldId id="298" r:id="rId26"/>
    <p:sldId id="299" r:id="rId27"/>
    <p:sldId id="272" r:id="rId28"/>
    <p:sldId id="280" r:id="rId29"/>
    <p:sldId id="281" r:id="rId30"/>
    <p:sldId id="283" r:id="rId31"/>
    <p:sldId id="286" r:id="rId32"/>
    <p:sldId id="290" r:id="rId33"/>
    <p:sldId id="289" r:id="rId34"/>
    <p:sldId id="288" r:id="rId35"/>
    <p:sldId id="293" r:id="rId36"/>
    <p:sldId id="287" r:id="rId37"/>
    <p:sldId id="295" r:id="rId38"/>
    <p:sldId id="297" r:id="rId3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60D"/>
    <a:srgbClr val="FF9900"/>
    <a:srgbClr val="3F3FE1"/>
    <a:srgbClr val="31E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5" autoAdjust="0"/>
    <p:restoredTop sz="86569" autoAdjust="0"/>
  </p:normalViewPr>
  <p:slideViewPr>
    <p:cSldViewPr>
      <p:cViewPr varScale="1">
        <p:scale>
          <a:sx n="72" d="100"/>
          <a:sy n="72" d="100"/>
        </p:scale>
        <p:origin x="738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47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235B896-266A-4090-BBA6-AD2F5B5E25F6}" type="datetimeFigureOut">
              <a:rPr lang="en-US"/>
              <a:pPr>
                <a:defRPr/>
              </a:pPr>
              <a:t>4/28/2025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7FA2D94-FE17-476E-8420-CC3EBC2625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631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rjorie_Courtenay-Latimer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Important to touch on some of the important ideas that allow scientists to label groups as different or the same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Phylogenetic systematics – classification method based on evolutionary relationships.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Draw a tree (one from Doc’s notes)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Could be based on morphology or DNA data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If classification is based on morphology, use the following terms: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Plesiomorph: a primitive character state; features shared by multiple groups that were inherited from a common ancestor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Apomorph: a derived character state; features shared by a group distinguishing them from groups with the same ancestor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	Autapomorph: uniquely derived feature found only in a single taxon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	synapomorphic: derived feature shared by members of a group.  Appeared after divergence from common ancestor.  Used to define important groups (e.g., mammals: produce milk, possess hair).  Will look at synapomorphies for each of the herp groups later.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Homoplasy: character shared by a set of species but not present in their common ancestor.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	Good example is the wing of a bird and a bat.  Both function in flying, but these groups are obviously not closely related.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Important to realize that a synapomorphy may not occur only in one clade and can actually be a reversal to ancestral trait/condition.  For example: for many groups of herps limblessness is a synapomorphy (snakes, amphisbeanids, caecilians).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B26E958C-DA09-40D5-B72E-A794FA69C908}" type="slidenum">
              <a:rPr lang="en-US" altLang="en-US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altLang="en-US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Amphibians are the first tetrapods, so it’s critical to understand where they came from and how they got there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Actinopterygii (CLASS): ray-fined fishes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Sarcopterygii (CLASS): lobe-fined fishes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	Have two pairs of fleshy and bony fins on the pectoral and pelvic positions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	Dipnoi (SUBCLASS): lungfishes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	Actinistia (SUBCLASS): coelicanth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Amphibia (CLASS): all extant amphibian species (considered subclass, also seen as “Lissamphibia (SUBCLASS)”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	Gymnophiona (ORDER)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	Caudata (ORDER)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	Anura (ORDER)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Reptilia (CLASS): includes 6 orders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	Serpentes (ORDER)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	Testudines (ORDER)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	Crocodylia (ORDER)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	Squamata (ORDER)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	Aves (considered both a CLASS and ORDER; should be an ORDER under Reptilia )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This is a slightly old phylogeny because turtles have been partially resolved.  Make a note that this should not be used for interpreting evolutionary relationships between each of the major orders, just in regards to their origin in relation to these primitive groups.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D64CB191-4949-42DF-8A80-CDF2CD317A4C}" type="slidenum">
              <a:rPr lang="en-US" altLang="en-US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altLang="en-US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Osteichthyes – are the bony fishes (as opposed to Chondrichthyes)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554F0AFF-A524-4473-86D2-01A9FFD64444}" type="slidenum">
              <a:rPr lang="en-US" altLang="en-US" smtClean="0"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altLang="en-US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Lungfishes: subclass Dipnoi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Three living genera with six species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Possess gills and lungs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Omnivorous – fish, insects, worms, plant matter, almost anything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Can burrow into the mud and estivate through the dry season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Very long-lived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Have fleshy and bony structures at the base of the fin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Believed one of these led to modern tetrapods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Likely occurred in shallow seas or brackish regions where fresh and salt water converge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Provided a nursery relatively free from predators and likely abundant food sources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“Walking” using their fleshy fins provides a very energetically inexpensive form of locomotion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This likely facilitated the transition to land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Many authors still disagree on which group is the ancestors of tetrapods.  A recent paper analyzing molecular evidence suggests the lungfishes are the ancestor.  But morphological evidence suggests the actinisia, and most authors still view this as correct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FCDB34EF-3ADA-49AB-9BE0-595345BB8EDA}" type="slidenum">
              <a:rPr lang="en-US" altLang="en-US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altLang="en-US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First fossil was described by agassiz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Thought to long been extinct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Rediscovered in 1938 by </a:t>
            </a:r>
            <a:r>
              <a:rPr lang="en-US" altLang="en-US">
                <a:hlinkClick r:id="rId3" tooltip="Marjorie Courtenay-Latimer"/>
              </a:rPr>
              <a:t>Marjorie Courtenay-Latimer</a:t>
            </a:r>
            <a:r>
              <a:rPr lang="en-US" altLang="en-US"/>
              <a:t> in South Africa, another species discovered off Indonesia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These are the only two living species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Use their paired fins to stabalize themselves, very slow moving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Consume benthic fish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Ovoviviparous – mother retains eggs but young hatch and are born fully formed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17D6559F-F10E-464A-BF29-0CF27A83B8EB}" type="slidenum">
              <a:rPr lang="en-US" altLang="en-US" smtClean="0"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altLang="en-US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An order of fishes that originated approximately 365 </a:t>
            </a:r>
            <a:r>
              <a:rPr lang="en-US" dirty="0" err="1"/>
              <a:t>mya</a:t>
            </a: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Have a unique combination of characters that make them the likely ancestors to modern </a:t>
            </a:r>
            <a:r>
              <a:rPr lang="en-US" dirty="0" err="1"/>
              <a:t>tetrapods</a:t>
            </a:r>
            <a:endParaRPr lang="en-US" dirty="0"/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/>
              <a:t>Possess both lungs and gills (just like the </a:t>
            </a:r>
            <a:r>
              <a:rPr lang="en-US" dirty="0" err="1"/>
              <a:t>sarcopterigians</a:t>
            </a:r>
            <a:r>
              <a:rPr lang="en-US" dirty="0"/>
              <a:t>)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/>
              <a:t>Have paired fins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/>
              <a:t>No dorsal or anal fin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/>
              <a:t>Dorsally positioned eyes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/>
              <a:t>Frontal bones (located between the eyes) in the skull (unlike other fish, but similar to </a:t>
            </a:r>
            <a:r>
              <a:rPr lang="en-US" dirty="0" err="1"/>
              <a:t>tetrapods</a:t>
            </a:r>
            <a:r>
              <a:rPr lang="en-US" dirty="0"/>
              <a:t>)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 err="1"/>
              <a:t>Labyrinthodont</a:t>
            </a:r>
            <a:r>
              <a:rPr lang="en-US" dirty="0"/>
              <a:t> dentition (the dentine (calcified tissue surrounding the pulp cavity of a tooth and comprising the bulk of the tooth) folded in a complex pattern).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US" dirty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69A0B1FD-F6DD-4FAA-B02F-5DA29682C4D0}" type="slidenum">
              <a:rPr lang="en-US" altLang="en-US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altLang="en-US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DE105A11-F8A9-4BFE-9926-B588AFB3E0FC}" type="slidenum">
              <a:rPr lang="en-US" altLang="en-US" sz="1100" smtClean="0">
                <a:latin typeface="Times New Roman" pitchFamily="18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altLang="en-US" sz="11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Intermediate between the sarcopterygian fishes like the Elpistostegids and stem tetrapods that have limbs and digits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The body scales, fin rays, lower jaw and palate are comparable to those in more primitive sarcopterygians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Has a shortened skull roof, a modified ear region, a mobile neck, a functional wrist joint, and other features that precursor to tetrapods.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Life in shallow-water, marginal and subaerial habitats.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Elpistostegids</a:t>
            </a:r>
            <a:r>
              <a:rPr lang="en-US" dirty="0"/>
              <a:t> had tetrapod like features, but were definitely fish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Stegocephalians</a:t>
            </a:r>
            <a:r>
              <a:rPr lang="en-US" dirty="0"/>
              <a:t>: </a:t>
            </a:r>
            <a:r>
              <a:rPr lang="en-US" dirty="0" err="1"/>
              <a:t>Tetrapoda</a:t>
            </a:r>
            <a:r>
              <a:rPr lang="en-US" dirty="0"/>
              <a:t> + all extinct taxa more closely related to them than to other lobe-fined fishes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Known as stem </a:t>
            </a:r>
            <a:r>
              <a:rPr lang="en-US" dirty="0" err="1"/>
              <a:t>tetrapods</a:t>
            </a: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Had a number features that identify them as </a:t>
            </a:r>
            <a:r>
              <a:rPr lang="en-US" dirty="0" err="1"/>
              <a:t>tetrapods</a:t>
            </a:r>
            <a:endParaRPr lang="en-US" dirty="0"/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/>
              <a:t>weight-bearing LIMBS (not fins)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 err="1"/>
              <a:t>Polydactyly</a:t>
            </a:r>
            <a:r>
              <a:rPr lang="en-US" dirty="0"/>
              <a:t> (many digits), between 6 and 8 per limb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/>
              <a:t>Plus all the features present in </a:t>
            </a:r>
            <a:r>
              <a:rPr lang="en-US" dirty="0" err="1"/>
              <a:t>elpistostegids</a:t>
            </a:r>
            <a:endParaRPr lang="en-US" dirty="0"/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/>
              <a:t>Lungs and gills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/>
              <a:t>Caudal fin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/>
              <a:t>No dorsal or anal fin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 err="1"/>
              <a:t>Labyrinthodont</a:t>
            </a:r>
            <a:r>
              <a:rPr lang="en-US" dirty="0"/>
              <a:t> teeth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Likely semi-aquatic based on the skull morphology (retained fish-like breathing mechanisms – based on palate morphology)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Likely stayed close to the shore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Many other features would have also changed, sensory and hearing structures, but don’t preserve in fossils.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29012066-7439-459E-94FB-8FD193403928}" type="slidenum">
              <a:rPr lang="en-US" altLang="en-US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altLang="en-US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Originated approximately 360 mya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Carnivorous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Approximately 20 – 120 cm long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Bones of the limbs (radius, ulna, tibia, fibula) are much more robust than the elpistostegids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Bones in the hands are reorganized in these, likely to faciliate walking, but still more adapted for water than land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Fossils from Greenland, and eastern Europe</a:t>
            </a: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8A2BC577-2E0E-4B91-8036-6EB274566691}" type="slidenum">
              <a:rPr lang="en-US" altLang="en-US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altLang="en-US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FB753907-6E91-4C85-AE41-2AB1F6CF64BA}" type="slidenum">
              <a:rPr lang="en-US" altLang="en-US" sz="110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altLang="en-US" sz="110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Escape predation from aquatic predators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Provided a nursery that was relatively free from predators (giant lobe-fin predators)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Take advantage of terrestrial prey (e.g., insects)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Move between pools in seasonally dry environment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97F4D588-B6A6-429A-8A49-09015F885B68}" type="slidenum">
              <a:rPr lang="en-US" altLang="en-US" smtClean="0">
                <a:solidFill>
                  <a:srgbClr val="000000"/>
                </a:solidFill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alt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8612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Important to touch on some of the important ideas that allow scientists to label groups as different or the same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Phylogenetic systematics – classification method based on evolutionary relationships.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Draw a tree (one from Doc’s notes)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Could be based on morphology or DNA data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If classification is based on morphology, use the following terms: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Plesiomorph: a primitive character state; features shared by multiple groups that were inherited from a common ancestor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Apomorph: a derived character state; features shared by a group distinguishing them from groups with the same ancestor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	Autapomorph: uniquely derived feature found only in a single taxon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	synapomorphic: derived feature shared by members of a group.  Appeared after divergence from common ancestor.  Used to define important groups (e.g., mammals: produce milk, possess hair).  Will look at synapomorphies for each of the herp groups later.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Homoplasy: character shared by a set of species but not present in their common ancestor.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	Good example is the wing of a bird and a bat.  Both function in flying, but these groups are obviously not closely related.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Important to realize that a synapomorphy may not occur only in one clade and can actually be a reversal to ancestral trait/condition.  For example: for many groups of herps limblessness is a synapomorphy (snakes, amphisbeanids, caecilians).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B26E958C-DA09-40D5-B72E-A794FA69C908}" type="slidenum">
              <a:rPr lang="en-US" altLang="en-US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en-US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1500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Water is very bouyant and supports body weight – on land must have structures to support weight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Terrestrial environments are dry – must have ways to avoid water loss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Sensory stimuli are very different – air is poor conductor of sound and electricity, lateral line no longer effective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20DF897E-E382-4336-8C32-9798F5D271EF}" type="slidenum">
              <a:rPr lang="en-US" altLang="en-US" smtClean="0"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alt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34235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Transition of the </a:t>
            </a:r>
            <a:r>
              <a:rPr lang="en-US" dirty="0" err="1"/>
              <a:t>stegocephalians</a:t>
            </a:r>
            <a:r>
              <a:rPr lang="en-US" dirty="0"/>
              <a:t> from water to land would have required a number of changes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/>
              <a:t>Limbs capable of supporting body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/>
              <a:t>Greater articulation of the pelvic and pectoral girdles – greater articulation for more precise movements, more muscle attachments, ability to prop up the head and walk on land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/>
              <a:t>Changes in the skull to accommodate feeding (addition of a tongue) and lung ventilation (</a:t>
            </a:r>
            <a:r>
              <a:rPr lang="en-US" dirty="0" err="1"/>
              <a:t>buccal</a:t>
            </a:r>
            <a:r>
              <a:rPr lang="en-US" dirty="0"/>
              <a:t> pumping)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/>
              <a:t>Changes in vision and hearing (no more lateral line)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/>
              <a:t>Modifications to the kidneys to remove nitrogenous waste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D057442E-798A-48D6-BE05-A2521C63BD85}" type="slidenum">
              <a:rPr lang="en-US" altLang="en-US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altLang="en-US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Relatively small tetrapods with odd body shapes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All characterized by simple vertebrae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Inhabited aquatic, semi-aquatic, and terrestrial habitats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0A193389-55EE-43F4-A78D-3A1418D478A9}" type="slidenum">
              <a:rPr lang="en-US" altLang="en-US" smtClean="0"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altLang="en-US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Some were small and aquatic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Others were big predators</a:t>
            </a:r>
            <a:br>
              <a:rPr lang="en-US" altLang="en-US"/>
            </a:br>
            <a:r>
              <a:rPr lang="en-US" altLang="en-US"/>
              <a:t>also massive aquatic species (5-10 meters long)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95CBEF4A-950C-4752-9514-5FB326A731EF}" type="slidenum">
              <a:rPr lang="en-US" altLang="en-US" smtClean="0"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altLang="en-US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E4CCA45E-54C0-409D-8F78-6F46C3F16C80}" type="slidenum">
              <a:rPr lang="en-US" altLang="en-US" sz="1100" smtClean="0">
                <a:latin typeface="Times New Roman" pitchFamily="18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altLang="en-US" sz="11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6B5F24E-BFC8-4286-8873-BB20DF2D0F74}" type="slidenum">
              <a:rPr lang="en-US" altLang="en-US" sz="1100" smtClean="0">
                <a:latin typeface="Times New Roman" pitchFamily="18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altLang="en-US" sz="11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D25C474E-5A32-4D5F-8A9E-7D44566A56E9}" type="slidenum">
              <a:rPr lang="en-US" altLang="en-US" sz="1100" smtClean="0">
                <a:latin typeface="Times New Roman" pitchFamily="18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altLang="en-US" sz="11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Kardong’s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Vertebrate comparative anatomy text book</a:t>
            </a:r>
            <a:endParaRPr lang="en-US" altLang="en-US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02CDCBC4-3A33-403D-B4B1-74AE7D656890}" type="slidenum">
              <a:rPr lang="en-US" altLang="en-US" smtClean="0"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altLang="en-US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Cladograms are tests of hypotheses about evolutionary relationships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Depict sequence of changes from primitive to derived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Stem – horizontal line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Node – vertical line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Sister taxa – branches that originate at the same node share a common ancestor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Outgroups are lineages outside the clade of interest (used as a control)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3B47EDF2-E852-436B-922A-83887BCBD2C7}" type="slidenum">
              <a:rPr lang="en-US" altLang="en-US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en-US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Scientists prefer the cladograms that requires the fewest evolutionary steps to get to the current organismal relationships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This is known as parsimony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Say we have three species and we want to know how they are related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We study their morphology and we find they all share one major characteristic: the presence of modified caudal vertebrae into </a:t>
            </a:r>
            <a:r>
              <a:rPr lang="en-US" altLang="en-US" b="1"/>
              <a:t>urostyle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Four possible scenarios for their relationships: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 b="1"/>
              <a:t>Draw potential cladograms on the board, include the origin of the urostyle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 b="1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Find another feature that is common only in the </a:t>
            </a:r>
            <a:r>
              <a:rPr lang="en-US" altLang="en-US" i="1"/>
              <a:t>Hyla </a:t>
            </a:r>
            <a:r>
              <a:rPr lang="en-US" altLang="en-US"/>
              <a:t>and </a:t>
            </a:r>
            <a:r>
              <a:rPr lang="en-US" altLang="en-US" i="1"/>
              <a:t>Agalychnis</a:t>
            </a:r>
            <a:r>
              <a:rPr lang="en-US" altLang="en-US"/>
              <a:t>: presence of expanded toe pads on each digit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Infer that these are likely used to aid these species in climbing vegetation because often found arboreally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 b="1"/>
          </a:p>
          <a:p>
            <a:pPr eaLnBrk="1" hangingPunct="1">
              <a:spcBef>
                <a:spcPct val="0"/>
              </a:spcBef>
            </a:pPr>
            <a:r>
              <a:rPr lang="en-US" altLang="en-US" b="1"/>
              <a:t>Insert the Location for the origin of this feature on each of the example cladogram</a:t>
            </a:r>
          </a:p>
          <a:p>
            <a:pPr eaLnBrk="1" hangingPunct="1">
              <a:spcBef>
                <a:spcPct val="0"/>
              </a:spcBef>
            </a:pPr>
            <a:endParaRPr lang="en-US" altLang="en-US" b="1"/>
          </a:p>
          <a:p>
            <a:pPr eaLnBrk="1" hangingPunct="1">
              <a:spcBef>
                <a:spcPct val="0"/>
              </a:spcBef>
            </a:pPr>
            <a:endParaRPr lang="en-US" altLang="en-US" b="1"/>
          </a:p>
          <a:p>
            <a:pPr eaLnBrk="1" hangingPunct="1">
              <a:spcBef>
                <a:spcPct val="0"/>
              </a:spcBef>
            </a:pPr>
            <a:endParaRPr lang="en-US" altLang="en-US" b="1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Which cladogram is likely correct?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6C537D84-3D31-4927-B95A-7726F63ADBD3}" type="slidenum">
              <a:rPr lang="en-US" altLang="en-US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altLang="en-US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Node name – all living representatives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Stem name – all living and extinct representatives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For amphibians, the node and stem names are often used interchangebly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I get asked all the time what the difference is.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I think most people in this field don’t know the difference between the two sets of names for each order.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You do not have to know which is only the living and which is the living and extinct, want you to be aware of the difference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As long as you can give me one of them on the tests or lab practical (this goes for lab as well).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5955B852-71CB-4CEA-BED8-D95E9498FD9D}" type="slidenum">
              <a:rPr lang="en-US" altLang="en-US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altLang="en-US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Refer to the groups that we artificially create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Monophyletic: pylogeny where all members of a clade descend from a single ancestor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Paraphyletic: Clade that excludes some descendants of a particular ancestor (excample: birds)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Polyphyletic: clade whose members derived from multiple ancestors (lacks a common ancestor)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58141CB5-284E-4F6A-8FE5-9BAD565AF2FC}" type="slidenum">
              <a:rPr lang="en-US" altLang="en-US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altLang="en-US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What groups could we say are monophyletic?  What did monophyletic mean?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The class Amphibia is monophyletic (there are not any living amphibians not included in this group)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What group have scientists classified that is really paraphyletic?  The order Reptilia (excludes birds)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Example of polyphyletic is the grouping of mammals and birds as ectotherms, lack a common ancestor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AB0837D-6071-458B-8062-4CEAA11077CB}" type="slidenum">
              <a:rPr lang="en-US" altLang="en-US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altLang="en-US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Osteichthyes – are the bony fishes (as opposed to Chondrichthyes)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554F0AFF-A524-4473-86D2-01A9FFD64444}" type="slidenum">
              <a:rPr lang="en-US" altLang="en-US" smtClean="0"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altLang="en-US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Amphibians are the first tetrapods, so it’s critical to understand where they came from and how they got there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Actinopterygii (CLASS): ray-fined fishes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Sarcopterygii (CLASS): lobe-fined fishes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	Have two pairs of fleshy and bony fins on the pectoral and pelvic positions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	Dipnoi (SUBCLASS): lungfishes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	Actinistia (SUBCLASS): coelicanth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Amphibia (CLASS): all extant amphibian species (considered subclass, also seen as “Lissamphibia (SUBCLASS)”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	Gymnophiona (ORDER)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	Caudata (ORDER)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	Anura (ORDER)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Reptilia (CLASS): includes 6 orders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	Serpentes (ORDER)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	Testudines (ORDER)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	Crocodylia (ORDER)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	Squamata (ORDER)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	Aves (considered both a CLASS and ORDER; should be an ORDER under Reptilia )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This is a slightly old phylogeny because turtles have been partially resolved.  Make a note that this should not be used for interpreting evolutionary relationships between each of the major orders, just in regards to their origin in relation to these primitive groups.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D64CB191-4949-42DF-8A80-CDF2CD317A4C}" type="slidenum">
              <a:rPr lang="en-US" altLang="en-US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altLang="en-US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D45F0DA-3E7B-444C-A9C6-D6F6210245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71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B3E2875-157E-43AD-B8B9-ABC8DC7AD1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99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57BE758-50DF-416F-9AA3-91A01AD6B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8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EA98A89-30BE-4CE2-8570-22BDF97B4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78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33CF57F-E503-4D77-837B-74A287E86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01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D1FAEA-82AB-4FAD-A420-27D11F098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14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1FD456B-0A96-4443-A105-39D090FAB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52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42F5C7D-CFBF-4BA7-8CE3-1B55524FF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60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DE86880-7034-4301-8423-EBABC7D80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60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A8FB26-DEDA-49AD-AA01-E9307BBBA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66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C6A1B61-FC0A-4400-B104-73470EF13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79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19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82DD8BFB-9F2B-4F08-9BF6-BC2C7EDBF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vo8pdsOu9gs" TargetMode="Externa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yvDQCa7rleI" TargetMode="Externa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hyperlink" Target="http://www.youtube.com/watch?v=ex7ywoXZrAg&amp;feature=related" TargetMode="External"/><Relationship Id="rId4" Type="http://schemas.openxmlformats.org/officeDocument/2006/relationships/hyperlink" Target="http://www.youtube.com/watch?v=m2lcBaqYK1o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1A620-5995-4CCB-BE52-FD3F5FE0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045" y="169438"/>
            <a:ext cx="7772400" cy="838200"/>
          </a:xfrm>
        </p:spPr>
        <p:txBody>
          <a:bodyPr/>
          <a:lstStyle/>
          <a:p>
            <a:r>
              <a:rPr lang="en-US" dirty="0">
                <a:solidFill>
                  <a:srgbClr val="FF9900"/>
                </a:solidFill>
              </a:rPr>
              <a:t>Taxonomy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D5A47-322D-4C1A-B46E-243936574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07638"/>
            <a:ext cx="8991600" cy="1735562"/>
          </a:xfrm>
        </p:spPr>
        <p:txBody>
          <a:bodyPr/>
          <a:lstStyle/>
          <a:p>
            <a:r>
              <a:rPr lang="en-US" dirty="0"/>
              <a:t>Organizing life into ranks</a:t>
            </a:r>
          </a:p>
          <a:p>
            <a:r>
              <a:rPr lang="en-US" dirty="0"/>
              <a:t>Based on “hierarchies of relatedness”</a:t>
            </a:r>
          </a:p>
          <a:p>
            <a:r>
              <a:rPr lang="en-US" dirty="0">
                <a:solidFill>
                  <a:srgbClr val="FF9900"/>
                </a:solidFill>
              </a:rPr>
              <a:t>What are Linnaeus’ taxonomic ranks?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74C1E1-E88F-4933-BAA6-87BE83475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2647" y="3065038"/>
            <a:ext cx="331853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charset="0"/>
              </a:rPr>
              <a:t>Domain: </a:t>
            </a:r>
            <a:r>
              <a:rPr lang="en-US" altLang="en-US" sz="2400" dirty="0" err="1">
                <a:solidFill>
                  <a:srgbClr val="FF0000"/>
                </a:solidFill>
                <a:cs typeface="Arial" charset="0"/>
              </a:rPr>
              <a:t>Eukaryota</a:t>
            </a:r>
            <a:endParaRPr lang="en-US" altLang="en-US" sz="2400" dirty="0">
              <a:solidFill>
                <a:srgbClr val="FF0000"/>
              </a:solidFill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charset="0"/>
              </a:rPr>
              <a:t>Kingdom: </a:t>
            </a:r>
            <a:r>
              <a:rPr lang="en-US" altLang="en-US" sz="2400" dirty="0">
                <a:solidFill>
                  <a:srgbClr val="FF0000"/>
                </a:solidFill>
                <a:cs typeface="Arial" charset="0"/>
              </a:rPr>
              <a:t>Animalia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charset="0"/>
              </a:rPr>
              <a:t>Phylum: </a:t>
            </a:r>
            <a:r>
              <a:rPr lang="en-US" altLang="en-US" sz="2400" dirty="0">
                <a:solidFill>
                  <a:srgbClr val="FF0000"/>
                </a:solidFill>
                <a:cs typeface="Arial" charset="0"/>
              </a:rPr>
              <a:t>Chordata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charset="0"/>
              </a:rPr>
              <a:t>Class: </a:t>
            </a:r>
            <a:r>
              <a:rPr lang="en-US" altLang="en-US" sz="2400" dirty="0" err="1">
                <a:solidFill>
                  <a:srgbClr val="FF0000"/>
                </a:solidFill>
                <a:cs typeface="Arial" charset="0"/>
              </a:rPr>
              <a:t>Amphibia</a:t>
            </a:r>
            <a:endParaRPr lang="en-US" altLang="en-US" sz="2400" dirty="0">
              <a:solidFill>
                <a:srgbClr val="FF0000"/>
              </a:solidFill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charset="0"/>
              </a:rPr>
              <a:t>Order: </a:t>
            </a:r>
            <a:r>
              <a:rPr lang="en-US" altLang="en-US" sz="2400" dirty="0" err="1">
                <a:solidFill>
                  <a:srgbClr val="FF0000"/>
                </a:solidFill>
                <a:cs typeface="Arial" charset="0"/>
              </a:rPr>
              <a:t>Caudata</a:t>
            </a:r>
            <a:endParaRPr lang="en-US" altLang="en-US" sz="2400" dirty="0"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charset="0"/>
              </a:rPr>
              <a:t>Family: </a:t>
            </a:r>
            <a:r>
              <a:rPr lang="en-US" altLang="en-US" sz="2400" dirty="0" err="1">
                <a:solidFill>
                  <a:srgbClr val="FF0000"/>
                </a:solidFill>
                <a:cs typeface="Arial" charset="0"/>
              </a:rPr>
              <a:t>Plethodontidae</a:t>
            </a:r>
            <a:endParaRPr lang="en-US" altLang="en-US" sz="2400" dirty="0">
              <a:solidFill>
                <a:srgbClr val="FF0000"/>
              </a:solidFill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charset="0"/>
              </a:rPr>
              <a:t>Genus: </a:t>
            </a:r>
            <a:r>
              <a:rPr lang="en-US" altLang="en-US" sz="2400" i="1" dirty="0">
                <a:solidFill>
                  <a:srgbClr val="FF0000"/>
                </a:solidFill>
                <a:cs typeface="Arial" charset="0"/>
              </a:rPr>
              <a:t>Plethodon</a:t>
            </a:r>
            <a:endParaRPr lang="en-US" altLang="en-US" sz="2400" dirty="0">
              <a:solidFill>
                <a:srgbClr val="FF0000"/>
              </a:solidFill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charset="0"/>
              </a:rPr>
              <a:t>Species: </a:t>
            </a:r>
            <a:r>
              <a:rPr lang="en-US" altLang="en-US" sz="2400" i="1" dirty="0" err="1">
                <a:solidFill>
                  <a:srgbClr val="FF0000"/>
                </a:solidFill>
                <a:cs typeface="Arial" charset="0"/>
              </a:rPr>
              <a:t>stormi</a:t>
            </a:r>
            <a:endParaRPr lang="en-US" altLang="en-US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1026" name="Picture 2" descr="Bolitoglossa [Bolitoglossa] mulleri: Müller's Mushroom-ton… | Flickr">
            <a:extLst>
              <a:ext uri="{FF2B5EF4-FFF2-40B4-BE49-F238E27FC236}">
                <a16:creationId xmlns:a16="http://schemas.microsoft.com/office/drawing/2014/main" id="{71C48295-8EFD-47D1-90B8-202D25EEC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00774"/>
            <a:ext cx="5828646" cy="388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33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434" name="Straight Connector 4"/>
          <p:cNvCxnSpPr>
            <a:cxnSpLocks noChangeShapeType="1"/>
          </p:cNvCxnSpPr>
          <p:nvPr/>
        </p:nvCxnSpPr>
        <p:spPr bwMode="auto">
          <a:xfrm>
            <a:off x="8383588" y="3829050"/>
            <a:ext cx="6858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35" name="Straight Connector 10"/>
          <p:cNvCxnSpPr>
            <a:cxnSpLocks noChangeShapeType="1"/>
          </p:cNvCxnSpPr>
          <p:nvPr/>
        </p:nvCxnSpPr>
        <p:spPr bwMode="auto">
          <a:xfrm flipV="1">
            <a:off x="9069388" y="2762250"/>
            <a:ext cx="0" cy="106680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36" name="Straight Connector 13"/>
          <p:cNvCxnSpPr>
            <a:cxnSpLocks noChangeShapeType="1"/>
          </p:cNvCxnSpPr>
          <p:nvPr/>
        </p:nvCxnSpPr>
        <p:spPr bwMode="auto">
          <a:xfrm flipV="1">
            <a:off x="8383588" y="2762250"/>
            <a:ext cx="0" cy="106680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37" name="Straight Connector 14"/>
          <p:cNvCxnSpPr>
            <a:cxnSpLocks noChangeShapeType="1"/>
          </p:cNvCxnSpPr>
          <p:nvPr/>
        </p:nvCxnSpPr>
        <p:spPr bwMode="auto">
          <a:xfrm flipV="1">
            <a:off x="8726488" y="3829050"/>
            <a:ext cx="0" cy="45720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438" name="TextBox 11"/>
          <p:cNvSpPr txBox="1">
            <a:spLocks noChangeArrowheads="1"/>
          </p:cNvSpPr>
          <p:nvPr/>
        </p:nvSpPr>
        <p:spPr bwMode="auto">
          <a:xfrm rot="-3465474">
            <a:off x="7850982" y="1764507"/>
            <a:ext cx="1812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charset="0"/>
              </a:rPr>
              <a:t>crocodilians</a:t>
            </a:r>
          </a:p>
        </p:txBody>
      </p:sp>
      <p:cxnSp>
        <p:nvCxnSpPr>
          <p:cNvPr id="18439" name="Straight Connector 19"/>
          <p:cNvCxnSpPr>
            <a:cxnSpLocks noChangeShapeType="1"/>
          </p:cNvCxnSpPr>
          <p:nvPr/>
        </p:nvCxnSpPr>
        <p:spPr bwMode="auto">
          <a:xfrm>
            <a:off x="6326189" y="3829050"/>
            <a:ext cx="1025525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40" name="Straight Connector 20"/>
          <p:cNvCxnSpPr>
            <a:cxnSpLocks noChangeShapeType="1"/>
          </p:cNvCxnSpPr>
          <p:nvPr/>
        </p:nvCxnSpPr>
        <p:spPr bwMode="auto">
          <a:xfrm flipV="1">
            <a:off x="7351713" y="3600450"/>
            <a:ext cx="0" cy="22860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41" name="Straight Connector 21"/>
          <p:cNvCxnSpPr>
            <a:cxnSpLocks noChangeShapeType="1"/>
          </p:cNvCxnSpPr>
          <p:nvPr/>
        </p:nvCxnSpPr>
        <p:spPr bwMode="auto">
          <a:xfrm flipV="1">
            <a:off x="6326188" y="2762250"/>
            <a:ext cx="0" cy="106680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42" name="Straight Connector 22"/>
          <p:cNvCxnSpPr>
            <a:cxnSpLocks noChangeShapeType="1"/>
          </p:cNvCxnSpPr>
          <p:nvPr/>
        </p:nvCxnSpPr>
        <p:spPr bwMode="auto">
          <a:xfrm flipV="1">
            <a:off x="6821488" y="3829050"/>
            <a:ext cx="0" cy="45720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43" name="Straight Connector 23"/>
          <p:cNvCxnSpPr>
            <a:cxnSpLocks noChangeShapeType="1"/>
          </p:cNvCxnSpPr>
          <p:nvPr/>
        </p:nvCxnSpPr>
        <p:spPr bwMode="auto">
          <a:xfrm>
            <a:off x="6821488" y="4286250"/>
            <a:ext cx="19050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444" name="TextBox 26"/>
          <p:cNvSpPr txBox="1">
            <a:spLocks noChangeArrowheads="1"/>
          </p:cNvSpPr>
          <p:nvPr/>
        </p:nvSpPr>
        <p:spPr bwMode="auto">
          <a:xfrm rot="-3465474">
            <a:off x="8761414" y="2136776"/>
            <a:ext cx="852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charset="0"/>
              </a:rPr>
              <a:t>birds</a:t>
            </a:r>
          </a:p>
        </p:txBody>
      </p:sp>
      <p:sp>
        <p:nvSpPr>
          <p:cNvPr id="18445" name="TextBox 27"/>
          <p:cNvSpPr txBox="1">
            <a:spLocks noChangeArrowheads="1"/>
          </p:cNvSpPr>
          <p:nvPr/>
        </p:nvSpPr>
        <p:spPr bwMode="auto">
          <a:xfrm rot="-3465474">
            <a:off x="5977732" y="2096294"/>
            <a:ext cx="102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charset="0"/>
              </a:rPr>
              <a:t>turtles</a:t>
            </a:r>
          </a:p>
        </p:txBody>
      </p:sp>
      <p:sp>
        <p:nvSpPr>
          <p:cNvPr id="18446" name="TextBox 28"/>
          <p:cNvSpPr txBox="1">
            <a:spLocks noChangeArrowheads="1"/>
          </p:cNvSpPr>
          <p:nvPr/>
        </p:nvSpPr>
        <p:spPr bwMode="auto">
          <a:xfrm rot="-3465474">
            <a:off x="6677026" y="2097089"/>
            <a:ext cx="10763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charset="0"/>
              </a:rPr>
              <a:t>lizards</a:t>
            </a:r>
          </a:p>
        </p:txBody>
      </p:sp>
      <p:cxnSp>
        <p:nvCxnSpPr>
          <p:cNvPr id="18447" name="Straight Connector 30"/>
          <p:cNvCxnSpPr>
            <a:cxnSpLocks noChangeShapeType="1"/>
          </p:cNvCxnSpPr>
          <p:nvPr/>
        </p:nvCxnSpPr>
        <p:spPr bwMode="auto">
          <a:xfrm>
            <a:off x="7011988" y="3600450"/>
            <a:ext cx="6858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48" name="Straight Connector 31"/>
          <p:cNvCxnSpPr>
            <a:cxnSpLocks noChangeShapeType="1"/>
          </p:cNvCxnSpPr>
          <p:nvPr/>
        </p:nvCxnSpPr>
        <p:spPr bwMode="auto">
          <a:xfrm flipV="1">
            <a:off x="7697788" y="2762250"/>
            <a:ext cx="0" cy="83820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49" name="Straight Connector 32"/>
          <p:cNvCxnSpPr>
            <a:cxnSpLocks noChangeShapeType="1"/>
          </p:cNvCxnSpPr>
          <p:nvPr/>
        </p:nvCxnSpPr>
        <p:spPr bwMode="auto">
          <a:xfrm flipV="1">
            <a:off x="7011988" y="2762250"/>
            <a:ext cx="0" cy="83820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450" name="TextBox 43"/>
          <p:cNvSpPr txBox="1">
            <a:spLocks noChangeArrowheads="1"/>
          </p:cNvSpPr>
          <p:nvPr/>
        </p:nvSpPr>
        <p:spPr bwMode="auto">
          <a:xfrm rot="-3465474">
            <a:off x="7333457" y="2086769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charset="0"/>
              </a:rPr>
              <a:t>tuatara</a:t>
            </a:r>
          </a:p>
        </p:txBody>
      </p:sp>
      <p:cxnSp>
        <p:nvCxnSpPr>
          <p:cNvPr id="18451" name="Straight Connector 44"/>
          <p:cNvCxnSpPr>
            <a:cxnSpLocks noChangeShapeType="1"/>
          </p:cNvCxnSpPr>
          <p:nvPr/>
        </p:nvCxnSpPr>
        <p:spPr bwMode="auto">
          <a:xfrm flipV="1">
            <a:off x="7815263" y="4286250"/>
            <a:ext cx="0" cy="68580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52" name="Straight Connector 46"/>
          <p:cNvCxnSpPr>
            <a:cxnSpLocks noChangeShapeType="1"/>
          </p:cNvCxnSpPr>
          <p:nvPr/>
        </p:nvCxnSpPr>
        <p:spPr bwMode="auto">
          <a:xfrm>
            <a:off x="5181601" y="4972050"/>
            <a:ext cx="2633663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53" name="Straight Connector 48"/>
          <p:cNvCxnSpPr>
            <a:cxnSpLocks noChangeShapeType="1"/>
          </p:cNvCxnSpPr>
          <p:nvPr/>
        </p:nvCxnSpPr>
        <p:spPr bwMode="auto">
          <a:xfrm flipV="1">
            <a:off x="4267200" y="2832100"/>
            <a:ext cx="0" cy="282575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54" name="Straight Connector 51"/>
          <p:cNvCxnSpPr>
            <a:cxnSpLocks noChangeShapeType="1"/>
          </p:cNvCxnSpPr>
          <p:nvPr/>
        </p:nvCxnSpPr>
        <p:spPr bwMode="auto">
          <a:xfrm flipV="1">
            <a:off x="6326188" y="4972050"/>
            <a:ext cx="0" cy="68580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55" name="Straight Connector 52"/>
          <p:cNvCxnSpPr>
            <a:cxnSpLocks noChangeShapeType="1"/>
          </p:cNvCxnSpPr>
          <p:nvPr/>
        </p:nvCxnSpPr>
        <p:spPr bwMode="auto">
          <a:xfrm>
            <a:off x="4267200" y="5657850"/>
            <a:ext cx="2058988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56" name="Straight Connector 53"/>
          <p:cNvCxnSpPr>
            <a:cxnSpLocks noChangeShapeType="1"/>
          </p:cNvCxnSpPr>
          <p:nvPr/>
        </p:nvCxnSpPr>
        <p:spPr bwMode="auto">
          <a:xfrm flipV="1">
            <a:off x="5295900" y="5657850"/>
            <a:ext cx="0" cy="68580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57" name="Straight Connector 54"/>
          <p:cNvCxnSpPr>
            <a:cxnSpLocks noChangeShapeType="1"/>
          </p:cNvCxnSpPr>
          <p:nvPr/>
        </p:nvCxnSpPr>
        <p:spPr bwMode="auto">
          <a:xfrm flipV="1">
            <a:off x="3048000" y="2882900"/>
            <a:ext cx="0" cy="346075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022" name="Freeform 43021"/>
          <p:cNvSpPr>
            <a:spLocks/>
          </p:cNvSpPr>
          <p:nvPr/>
        </p:nvSpPr>
        <p:spPr bwMode="auto">
          <a:xfrm>
            <a:off x="6005513" y="668338"/>
            <a:ext cx="3384550" cy="3994150"/>
          </a:xfrm>
          <a:custGeom>
            <a:avLst/>
            <a:gdLst>
              <a:gd name="T0" fmla="*/ 721826 w 3384135"/>
              <a:gd name="T1" fmla="*/ 401276 h 3995261"/>
              <a:gd name="T2" fmla="*/ 561615 w 3384135"/>
              <a:gd name="T3" fmla="*/ 492466 h 3995261"/>
              <a:gd name="T4" fmla="*/ 470065 w 3384135"/>
              <a:gd name="T5" fmla="*/ 583650 h 3995261"/>
              <a:gd name="T6" fmla="*/ 332735 w 3384135"/>
              <a:gd name="T7" fmla="*/ 709032 h 3995261"/>
              <a:gd name="T8" fmla="*/ 195405 w 3384135"/>
              <a:gd name="T9" fmla="*/ 902802 h 3995261"/>
              <a:gd name="T10" fmla="*/ 80965 w 3384135"/>
              <a:gd name="T11" fmla="*/ 1119368 h 3995261"/>
              <a:gd name="T12" fmla="*/ 23745 w 3384135"/>
              <a:gd name="T13" fmla="*/ 1392927 h 3995261"/>
              <a:gd name="T14" fmla="*/ 23745 w 3384135"/>
              <a:gd name="T15" fmla="*/ 1757671 h 3995261"/>
              <a:gd name="T16" fmla="*/ 80965 w 3384135"/>
              <a:gd name="T17" fmla="*/ 2088221 h 3995261"/>
              <a:gd name="T18" fmla="*/ 80965 w 3384135"/>
              <a:gd name="T19" fmla="*/ 2737921 h 3995261"/>
              <a:gd name="T20" fmla="*/ 126745 w 3384135"/>
              <a:gd name="T21" fmla="*/ 3171054 h 3995261"/>
              <a:gd name="T22" fmla="*/ 206845 w 3384135"/>
              <a:gd name="T23" fmla="*/ 3387621 h 3995261"/>
              <a:gd name="T24" fmla="*/ 309845 w 3384135"/>
              <a:gd name="T25" fmla="*/ 3706773 h 3995261"/>
              <a:gd name="T26" fmla="*/ 481505 w 3384135"/>
              <a:gd name="T27" fmla="*/ 3809357 h 3995261"/>
              <a:gd name="T28" fmla="*/ 985045 w 3384135"/>
              <a:gd name="T29" fmla="*/ 3946136 h 3995261"/>
              <a:gd name="T30" fmla="*/ 2037895 w 3384135"/>
              <a:gd name="T31" fmla="*/ 3968932 h 3995261"/>
              <a:gd name="T32" fmla="*/ 2690204 w 3384135"/>
              <a:gd name="T33" fmla="*/ 3923339 h 3995261"/>
              <a:gd name="T34" fmla="*/ 2896195 w 3384135"/>
              <a:gd name="T35" fmla="*/ 3809357 h 3995261"/>
              <a:gd name="T36" fmla="*/ 3033525 w 3384135"/>
              <a:gd name="T37" fmla="*/ 3661179 h 3995261"/>
              <a:gd name="T38" fmla="*/ 3090745 w 3384135"/>
              <a:gd name="T39" fmla="*/ 3467409 h 3995261"/>
              <a:gd name="T40" fmla="*/ 3044965 w 3384135"/>
              <a:gd name="T41" fmla="*/ 3250842 h 3995261"/>
              <a:gd name="T42" fmla="*/ 2987745 w 3384135"/>
              <a:gd name="T43" fmla="*/ 3125461 h 3995261"/>
              <a:gd name="T44" fmla="*/ 2873305 w 3384135"/>
              <a:gd name="T45" fmla="*/ 2954488 h 3995261"/>
              <a:gd name="T46" fmla="*/ 2770310 w 3384135"/>
              <a:gd name="T47" fmla="*/ 2772115 h 3995261"/>
              <a:gd name="T48" fmla="*/ 2724535 w 3384135"/>
              <a:gd name="T49" fmla="*/ 2521353 h 3995261"/>
              <a:gd name="T50" fmla="*/ 2816085 w 3384135"/>
              <a:gd name="T51" fmla="*/ 2042628 h 3995261"/>
              <a:gd name="T52" fmla="*/ 2873305 w 3384135"/>
              <a:gd name="T53" fmla="*/ 1871653 h 3995261"/>
              <a:gd name="T54" fmla="*/ 2941971 w 3384135"/>
              <a:gd name="T55" fmla="*/ 1700680 h 3995261"/>
              <a:gd name="T56" fmla="*/ 3102185 w 3384135"/>
              <a:gd name="T57" fmla="*/ 1495511 h 3995261"/>
              <a:gd name="T58" fmla="*/ 3228072 w 3384135"/>
              <a:gd name="T59" fmla="*/ 1313139 h 3995261"/>
              <a:gd name="T60" fmla="*/ 3308178 w 3384135"/>
              <a:gd name="T61" fmla="*/ 1199156 h 3995261"/>
              <a:gd name="T62" fmla="*/ 3353955 w 3384135"/>
              <a:gd name="T63" fmla="*/ 1028183 h 3995261"/>
              <a:gd name="T64" fmla="*/ 3388285 w 3384135"/>
              <a:gd name="T65" fmla="*/ 743226 h 3995261"/>
              <a:gd name="T66" fmla="*/ 3262405 w 3384135"/>
              <a:gd name="T67" fmla="*/ 355686 h 3995261"/>
              <a:gd name="T68" fmla="*/ 3090745 w 3384135"/>
              <a:gd name="T69" fmla="*/ 230306 h 3995261"/>
              <a:gd name="T70" fmla="*/ 2632984 w 3384135"/>
              <a:gd name="T71" fmla="*/ 139116 h 3995261"/>
              <a:gd name="T72" fmla="*/ 2381215 w 3384135"/>
              <a:gd name="T73" fmla="*/ 93526 h 3995261"/>
              <a:gd name="T74" fmla="*/ 1809015 w 3384135"/>
              <a:gd name="T75" fmla="*/ 36536 h 3995261"/>
              <a:gd name="T76" fmla="*/ 1580135 w 3384135"/>
              <a:gd name="T77" fmla="*/ 36536 h 3995261"/>
              <a:gd name="T78" fmla="*/ 1385585 w 3384135"/>
              <a:gd name="T79" fmla="*/ 150516 h 3995261"/>
              <a:gd name="T80" fmla="*/ 1179593 w 3384135"/>
              <a:gd name="T81" fmla="*/ 287296 h 3995261"/>
              <a:gd name="T82" fmla="*/ 1030815 w 3384135"/>
              <a:gd name="T83" fmla="*/ 367086 h 399526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3384135" h="3995261">
                <a:moveTo>
                  <a:pt x="812385" y="368106"/>
                </a:moveTo>
                <a:lnTo>
                  <a:pt x="812385" y="368106"/>
                </a:lnTo>
                <a:cubicBezTo>
                  <a:pt x="781905" y="379536"/>
                  <a:pt x="752058" y="392823"/>
                  <a:pt x="720945" y="402396"/>
                </a:cubicBezTo>
                <a:cubicBezTo>
                  <a:pt x="702377" y="408109"/>
                  <a:pt x="663795" y="413826"/>
                  <a:pt x="663795" y="413826"/>
                </a:cubicBezTo>
                <a:lnTo>
                  <a:pt x="675225" y="413826"/>
                </a:lnTo>
                <a:lnTo>
                  <a:pt x="560925" y="493836"/>
                </a:lnTo>
                <a:cubicBezTo>
                  <a:pt x="549630" y="501655"/>
                  <a:pt x="536349" y="506982"/>
                  <a:pt x="526635" y="516696"/>
                </a:cubicBezTo>
                <a:cubicBezTo>
                  <a:pt x="515205" y="528126"/>
                  <a:pt x="502693" y="538568"/>
                  <a:pt x="492345" y="550986"/>
                </a:cubicBezTo>
                <a:cubicBezTo>
                  <a:pt x="483551" y="561539"/>
                  <a:pt x="479199" y="575562"/>
                  <a:pt x="469485" y="585276"/>
                </a:cubicBezTo>
                <a:cubicBezTo>
                  <a:pt x="459771" y="594990"/>
                  <a:pt x="446625" y="600516"/>
                  <a:pt x="435195" y="608136"/>
                </a:cubicBezTo>
                <a:cubicBezTo>
                  <a:pt x="427575" y="619566"/>
                  <a:pt x="422049" y="632712"/>
                  <a:pt x="412335" y="642426"/>
                </a:cubicBezTo>
                <a:cubicBezTo>
                  <a:pt x="358649" y="696112"/>
                  <a:pt x="375872" y="655018"/>
                  <a:pt x="332325" y="711006"/>
                </a:cubicBezTo>
                <a:cubicBezTo>
                  <a:pt x="315457" y="732693"/>
                  <a:pt x="306032" y="760159"/>
                  <a:pt x="286605" y="779586"/>
                </a:cubicBezTo>
                <a:cubicBezTo>
                  <a:pt x="255434" y="810757"/>
                  <a:pt x="242463" y="820495"/>
                  <a:pt x="218025" y="859596"/>
                </a:cubicBezTo>
                <a:cubicBezTo>
                  <a:pt x="208994" y="874045"/>
                  <a:pt x="203931" y="890705"/>
                  <a:pt x="195165" y="905316"/>
                </a:cubicBezTo>
                <a:cubicBezTo>
                  <a:pt x="162963" y="958986"/>
                  <a:pt x="147487" y="967361"/>
                  <a:pt x="126585" y="1019616"/>
                </a:cubicBezTo>
                <a:cubicBezTo>
                  <a:pt x="117636" y="1041989"/>
                  <a:pt x="117091" y="1068146"/>
                  <a:pt x="103725" y="1088196"/>
                </a:cubicBezTo>
                <a:cubicBezTo>
                  <a:pt x="96105" y="1099626"/>
                  <a:pt x="87008" y="1110199"/>
                  <a:pt x="80865" y="1122486"/>
                </a:cubicBezTo>
                <a:cubicBezTo>
                  <a:pt x="75477" y="1133262"/>
                  <a:pt x="72144" y="1145036"/>
                  <a:pt x="69435" y="1156776"/>
                </a:cubicBezTo>
                <a:cubicBezTo>
                  <a:pt x="60698" y="1194636"/>
                  <a:pt x="52963" y="1232750"/>
                  <a:pt x="46575" y="1271076"/>
                </a:cubicBezTo>
                <a:cubicBezTo>
                  <a:pt x="38304" y="1320705"/>
                  <a:pt x="34365" y="1348881"/>
                  <a:pt x="23715" y="1396806"/>
                </a:cubicBezTo>
                <a:cubicBezTo>
                  <a:pt x="20307" y="1412141"/>
                  <a:pt x="15095" y="1427070"/>
                  <a:pt x="12285" y="1442526"/>
                </a:cubicBezTo>
                <a:cubicBezTo>
                  <a:pt x="7466" y="1469032"/>
                  <a:pt x="4665" y="1495866"/>
                  <a:pt x="855" y="1522536"/>
                </a:cubicBezTo>
                <a:cubicBezTo>
                  <a:pt x="1142" y="1527696"/>
                  <a:pt x="-7363" y="1700409"/>
                  <a:pt x="23715" y="1762566"/>
                </a:cubicBezTo>
                <a:cubicBezTo>
                  <a:pt x="29858" y="1774853"/>
                  <a:pt x="38955" y="1785426"/>
                  <a:pt x="46575" y="1796856"/>
                </a:cubicBezTo>
                <a:cubicBezTo>
                  <a:pt x="52520" y="1826582"/>
                  <a:pt x="66776" y="1894668"/>
                  <a:pt x="69435" y="1922586"/>
                </a:cubicBezTo>
                <a:cubicBezTo>
                  <a:pt x="74865" y="1979605"/>
                  <a:pt x="78074" y="2036827"/>
                  <a:pt x="80865" y="2094036"/>
                </a:cubicBezTo>
                <a:cubicBezTo>
                  <a:pt x="96496" y="2414469"/>
                  <a:pt x="60492" y="2295807"/>
                  <a:pt x="103725" y="2425506"/>
                </a:cubicBezTo>
                <a:cubicBezTo>
                  <a:pt x="99915" y="2520756"/>
                  <a:pt x="99087" y="2616172"/>
                  <a:pt x="92295" y="2711256"/>
                </a:cubicBezTo>
                <a:cubicBezTo>
                  <a:pt x="91437" y="2723274"/>
                  <a:pt x="80865" y="2733498"/>
                  <a:pt x="80865" y="2745546"/>
                </a:cubicBezTo>
                <a:cubicBezTo>
                  <a:pt x="80865" y="2867526"/>
                  <a:pt x="85336" y="2989525"/>
                  <a:pt x="92295" y="3111306"/>
                </a:cubicBezTo>
                <a:cubicBezTo>
                  <a:pt x="92982" y="3123335"/>
                  <a:pt x="98337" y="3134820"/>
                  <a:pt x="103725" y="3145596"/>
                </a:cubicBezTo>
                <a:cubicBezTo>
                  <a:pt x="109868" y="3157883"/>
                  <a:pt x="118965" y="3168456"/>
                  <a:pt x="126585" y="3179886"/>
                </a:cubicBezTo>
                <a:cubicBezTo>
                  <a:pt x="141423" y="3283750"/>
                  <a:pt x="129496" y="3234338"/>
                  <a:pt x="160875" y="3328476"/>
                </a:cubicBezTo>
                <a:cubicBezTo>
                  <a:pt x="164685" y="3339906"/>
                  <a:pt x="163786" y="3354247"/>
                  <a:pt x="172305" y="3362766"/>
                </a:cubicBezTo>
                <a:lnTo>
                  <a:pt x="206595" y="3397056"/>
                </a:lnTo>
                <a:cubicBezTo>
                  <a:pt x="228445" y="3462607"/>
                  <a:pt x="208766" y="3398842"/>
                  <a:pt x="229455" y="3488496"/>
                </a:cubicBezTo>
                <a:cubicBezTo>
                  <a:pt x="250983" y="3581785"/>
                  <a:pt x="247884" y="3566642"/>
                  <a:pt x="275175" y="3648516"/>
                </a:cubicBezTo>
                <a:cubicBezTo>
                  <a:pt x="282705" y="3671105"/>
                  <a:pt x="289322" y="3700982"/>
                  <a:pt x="309465" y="3717096"/>
                </a:cubicBezTo>
                <a:cubicBezTo>
                  <a:pt x="318873" y="3724622"/>
                  <a:pt x="332325" y="3724716"/>
                  <a:pt x="343755" y="3728526"/>
                </a:cubicBezTo>
                <a:cubicBezTo>
                  <a:pt x="373341" y="3758112"/>
                  <a:pt x="405610" y="3794864"/>
                  <a:pt x="446625" y="3808536"/>
                </a:cubicBezTo>
                <a:lnTo>
                  <a:pt x="480915" y="3819966"/>
                </a:lnTo>
                <a:cubicBezTo>
                  <a:pt x="502449" y="3841500"/>
                  <a:pt x="520851" y="3864385"/>
                  <a:pt x="549495" y="3877116"/>
                </a:cubicBezTo>
                <a:cubicBezTo>
                  <a:pt x="598177" y="3898753"/>
                  <a:pt x="685966" y="3917035"/>
                  <a:pt x="732375" y="3922836"/>
                </a:cubicBezTo>
                <a:cubicBezTo>
                  <a:pt x="784228" y="3929318"/>
                  <a:pt x="956631" y="3950325"/>
                  <a:pt x="983835" y="3957126"/>
                </a:cubicBezTo>
                <a:cubicBezTo>
                  <a:pt x="999075" y="3960936"/>
                  <a:pt x="1013853" y="3968101"/>
                  <a:pt x="1029555" y="3968556"/>
                </a:cubicBezTo>
                <a:cubicBezTo>
                  <a:pt x="1277130" y="3975732"/>
                  <a:pt x="1524855" y="3976176"/>
                  <a:pt x="1772505" y="3979986"/>
                </a:cubicBezTo>
                <a:cubicBezTo>
                  <a:pt x="1892193" y="4009908"/>
                  <a:pt x="1785730" y="3988040"/>
                  <a:pt x="2035395" y="3979986"/>
                </a:cubicBezTo>
                <a:lnTo>
                  <a:pt x="2526885" y="3968556"/>
                </a:lnTo>
                <a:cubicBezTo>
                  <a:pt x="2633081" y="3942007"/>
                  <a:pt x="2501060" y="3973721"/>
                  <a:pt x="2641185" y="3945696"/>
                </a:cubicBezTo>
                <a:cubicBezTo>
                  <a:pt x="2656589" y="3942615"/>
                  <a:pt x="2671501" y="3937347"/>
                  <a:pt x="2686905" y="3934266"/>
                </a:cubicBezTo>
                <a:cubicBezTo>
                  <a:pt x="2709630" y="3929721"/>
                  <a:pt x="2732625" y="3926646"/>
                  <a:pt x="2755485" y="3922836"/>
                </a:cubicBezTo>
                <a:cubicBezTo>
                  <a:pt x="2809202" y="3869119"/>
                  <a:pt x="2776325" y="3897512"/>
                  <a:pt x="2858355" y="3842826"/>
                </a:cubicBezTo>
                <a:lnTo>
                  <a:pt x="2892645" y="3819966"/>
                </a:lnTo>
                <a:cubicBezTo>
                  <a:pt x="2958159" y="3721696"/>
                  <a:pt x="2870925" y="3837342"/>
                  <a:pt x="2949795" y="3774246"/>
                </a:cubicBezTo>
                <a:cubicBezTo>
                  <a:pt x="2960522" y="3765664"/>
                  <a:pt x="2963861" y="3750509"/>
                  <a:pt x="2972655" y="3739956"/>
                </a:cubicBezTo>
                <a:cubicBezTo>
                  <a:pt x="2998290" y="3709194"/>
                  <a:pt x="3013589" y="3707863"/>
                  <a:pt x="3029805" y="3671376"/>
                </a:cubicBezTo>
                <a:cubicBezTo>
                  <a:pt x="3039592" y="3649356"/>
                  <a:pt x="3045045" y="3625656"/>
                  <a:pt x="3052665" y="3602796"/>
                </a:cubicBezTo>
                <a:cubicBezTo>
                  <a:pt x="3056475" y="3591366"/>
                  <a:pt x="3061173" y="3580195"/>
                  <a:pt x="3064095" y="3568506"/>
                </a:cubicBezTo>
                <a:lnTo>
                  <a:pt x="3086955" y="3477066"/>
                </a:lnTo>
                <a:cubicBezTo>
                  <a:pt x="3083145" y="3435156"/>
                  <a:pt x="3081476" y="3392996"/>
                  <a:pt x="3075525" y="3351336"/>
                </a:cubicBezTo>
                <a:cubicBezTo>
                  <a:pt x="3073821" y="3339409"/>
                  <a:pt x="3068325" y="3328327"/>
                  <a:pt x="3064095" y="3317046"/>
                </a:cubicBezTo>
                <a:cubicBezTo>
                  <a:pt x="3056891" y="3297835"/>
                  <a:pt x="3049568" y="3278645"/>
                  <a:pt x="3041235" y="3259896"/>
                </a:cubicBezTo>
                <a:cubicBezTo>
                  <a:pt x="3034315" y="3244326"/>
                  <a:pt x="3024358" y="3230130"/>
                  <a:pt x="3018375" y="3214176"/>
                </a:cubicBezTo>
                <a:cubicBezTo>
                  <a:pt x="3012859" y="3199467"/>
                  <a:pt x="3013133" y="3182895"/>
                  <a:pt x="3006945" y="3168456"/>
                </a:cubicBezTo>
                <a:cubicBezTo>
                  <a:pt x="3001534" y="3155830"/>
                  <a:pt x="2990756" y="3146174"/>
                  <a:pt x="2984085" y="3134166"/>
                </a:cubicBezTo>
                <a:cubicBezTo>
                  <a:pt x="2971673" y="3111824"/>
                  <a:pt x="2962207" y="3087928"/>
                  <a:pt x="2949795" y="3065586"/>
                </a:cubicBezTo>
                <a:cubicBezTo>
                  <a:pt x="2921416" y="3014505"/>
                  <a:pt x="2932591" y="3044942"/>
                  <a:pt x="2892645" y="2997006"/>
                </a:cubicBezTo>
                <a:cubicBezTo>
                  <a:pt x="2883851" y="2986453"/>
                  <a:pt x="2878579" y="2973269"/>
                  <a:pt x="2869785" y="2962716"/>
                </a:cubicBezTo>
                <a:cubicBezTo>
                  <a:pt x="2859437" y="2950298"/>
                  <a:pt x="2845843" y="2940844"/>
                  <a:pt x="2835495" y="2928426"/>
                </a:cubicBezTo>
                <a:cubicBezTo>
                  <a:pt x="2803193" y="2889663"/>
                  <a:pt x="2819399" y="2902299"/>
                  <a:pt x="2801205" y="2859846"/>
                </a:cubicBezTo>
                <a:cubicBezTo>
                  <a:pt x="2758833" y="2760977"/>
                  <a:pt x="2793720" y="2860252"/>
                  <a:pt x="2766915" y="2779836"/>
                </a:cubicBezTo>
                <a:cubicBezTo>
                  <a:pt x="2763105" y="2753166"/>
                  <a:pt x="2760769" y="2726244"/>
                  <a:pt x="2755485" y="2699826"/>
                </a:cubicBezTo>
                <a:cubicBezTo>
                  <a:pt x="2753122" y="2688012"/>
                  <a:pt x="2746210" y="2677390"/>
                  <a:pt x="2744055" y="2665536"/>
                </a:cubicBezTo>
                <a:cubicBezTo>
                  <a:pt x="2708379" y="2469319"/>
                  <a:pt x="2751478" y="2649508"/>
                  <a:pt x="2721195" y="2528376"/>
                </a:cubicBezTo>
                <a:cubicBezTo>
                  <a:pt x="2723434" y="2485839"/>
                  <a:pt x="2726315" y="2308067"/>
                  <a:pt x="2744055" y="2231196"/>
                </a:cubicBezTo>
                <a:cubicBezTo>
                  <a:pt x="2764732" y="2141594"/>
                  <a:pt x="2761492" y="2187603"/>
                  <a:pt x="2789775" y="2116896"/>
                </a:cubicBezTo>
                <a:cubicBezTo>
                  <a:pt x="2798724" y="2094523"/>
                  <a:pt x="2805015" y="2071176"/>
                  <a:pt x="2812635" y="2048316"/>
                </a:cubicBezTo>
                <a:lnTo>
                  <a:pt x="2846925" y="1945446"/>
                </a:lnTo>
                <a:lnTo>
                  <a:pt x="2858355" y="1911156"/>
                </a:lnTo>
                <a:cubicBezTo>
                  <a:pt x="2862165" y="1899726"/>
                  <a:pt x="2863102" y="1886891"/>
                  <a:pt x="2869785" y="1876866"/>
                </a:cubicBezTo>
                <a:lnTo>
                  <a:pt x="2892645" y="1842576"/>
                </a:lnTo>
                <a:cubicBezTo>
                  <a:pt x="2913865" y="1715255"/>
                  <a:pt x="2886755" y="1820066"/>
                  <a:pt x="2926935" y="1739706"/>
                </a:cubicBezTo>
                <a:cubicBezTo>
                  <a:pt x="2932323" y="1728930"/>
                  <a:pt x="2930968" y="1714926"/>
                  <a:pt x="2938365" y="1705416"/>
                </a:cubicBezTo>
                <a:cubicBezTo>
                  <a:pt x="2958213" y="1679897"/>
                  <a:pt x="2989012" y="1663735"/>
                  <a:pt x="3006945" y="1636836"/>
                </a:cubicBezTo>
                <a:lnTo>
                  <a:pt x="3075525" y="1533966"/>
                </a:lnTo>
                <a:cubicBezTo>
                  <a:pt x="3083145" y="1522536"/>
                  <a:pt x="3094041" y="1512708"/>
                  <a:pt x="3098385" y="1499676"/>
                </a:cubicBezTo>
                <a:cubicBezTo>
                  <a:pt x="3116205" y="1446216"/>
                  <a:pt x="3108372" y="1459690"/>
                  <a:pt x="3155535" y="1396806"/>
                </a:cubicBezTo>
                <a:cubicBezTo>
                  <a:pt x="3166965" y="1381566"/>
                  <a:pt x="3177427" y="1365550"/>
                  <a:pt x="3189825" y="1351086"/>
                </a:cubicBezTo>
                <a:cubicBezTo>
                  <a:pt x="3200345" y="1338813"/>
                  <a:pt x="3213767" y="1329214"/>
                  <a:pt x="3224115" y="1316796"/>
                </a:cubicBezTo>
                <a:cubicBezTo>
                  <a:pt x="3232909" y="1306243"/>
                  <a:pt x="3240832" y="1294793"/>
                  <a:pt x="3246975" y="1282506"/>
                </a:cubicBezTo>
                <a:cubicBezTo>
                  <a:pt x="3252363" y="1271730"/>
                  <a:pt x="3251402" y="1258020"/>
                  <a:pt x="3258405" y="1248216"/>
                </a:cubicBezTo>
                <a:cubicBezTo>
                  <a:pt x="3270932" y="1230678"/>
                  <a:pt x="3288885" y="1217736"/>
                  <a:pt x="3304125" y="1202496"/>
                </a:cubicBezTo>
                <a:cubicBezTo>
                  <a:pt x="3307935" y="1187256"/>
                  <a:pt x="3311239" y="1171881"/>
                  <a:pt x="3315555" y="1156776"/>
                </a:cubicBezTo>
                <a:cubicBezTo>
                  <a:pt x="3318865" y="1145191"/>
                  <a:pt x="3323815" y="1134110"/>
                  <a:pt x="3326985" y="1122486"/>
                </a:cubicBezTo>
                <a:cubicBezTo>
                  <a:pt x="3335252" y="1092175"/>
                  <a:pt x="3349845" y="1031046"/>
                  <a:pt x="3349845" y="1031046"/>
                </a:cubicBezTo>
                <a:cubicBezTo>
                  <a:pt x="3353655" y="973896"/>
                  <a:pt x="3354950" y="916523"/>
                  <a:pt x="3361275" y="859596"/>
                </a:cubicBezTo>
                <a:cubicBezTo>
                  <a:pt x="3362606" y="847621"/>
                  <a:pt x="3370342" y="837120"/>
                  <a:pt x="3372705" y="825306"/>
                </a:cubicBezTo>
                <a:cubicBezTo>
                  <a:pt x="3377989" y="798888"/>
                  <a:pt x="3380325" y="771966"/>
                  <a:pt x="3384135" y="745296"/>
                </a:cubicBezTo>
                <a:cubicBezTo>
                  <a:pt x="3380325" y="661476"/>
                  <a:pt x="3381644" y="577265"/>
                  <a:pt x="3372705" y="493836"/>
                </a:cubicBezTo>
                <a:cubicBezTo>
                  <a:pt x="3370138" y="469877"/>
                  <a:pt x="3369122" y="439714"/>
                  <a:pt x="3349845" y="425256"/>
                </a:cubicBezTo>
                <a:cubicBezTo>
                  <a:pt x="3319365" y="402396"/>
                  <a:pt x="3291075" y="376278"/>
                  <a:pt x="3258405" y="356676"/>
                </a:cubicBezTo>
                <a:cubicBezTo>
                  <a:pt x="3225037" y="336655"/>
                  <a:pt x="3197750" y="321515"/>
                  <a:pt x="3166965" y="299526"/>
                </a:cubicBezTo>
                <a:cubicBezTo>
                  <a:pt x="3151463" y="288453"/>
                  <a:pt x="3135709" y="277634"/>
                  <a:pt x="3121245" y="265236"/>
                </a:cubicBezTo>
                <a:cubicBezTo>
                  <a:pt x="3108972" y="254716"/>
                  <a:pt x="3100109" y="240341"/>
                  <a:pt x="3086955" y="230946"/>
                </a:cubicBezTo>
                <a:cubicBezTo>
                  <a:pt x="3057523" y="209923"/>
                  <a:pt x="3003884" y="195636"/>
                  <a:pt x="2972655" y="185226"/>
                </a:cubicBezTo>
                <a:cubicBezTo>
                  <a:pt x="2949795" y="177606"/>
                  <a:pt x="2927985" y="165355"/>
                  <a:pt x="2904075" y="162366"/>
                </a:cubicBezTo>
                <a:cubicBezTo>
                  <a:pt x="2752028" y="143360"/>
                  <a:pt x="2843292" y="152852"/>
                  <a:pt x="2629755" y="139506"/>
                </a:cubicBezTo>
                <a:cubicBezTo>
                  <a:pt x="2606895" y="135696"/>
                  <a:pt x="2584171" y="130951"/>
                  <a:pt x="2561175" y="128076"/>
                </a:cubicBezTo>
                <a:cubicBezTo>
                  <a:pt x="2523181" y="123327"/>
                  <a:pt x="2484509" y="123702"/>
                  <a:pt x="2446875" y="116646"/>
                </a:cubicBezTo>
                <a:cubicBezTo>
                  <a:pt x="2423191" y="112205"/>
                  <a:pt x="2402244" y="96447"/>
                  <a:pt x="2378295" y="93786"/>
                </a:cubicBezTo>
                <a:cubicBezTo>
                  <a:pt x="2309715" y="86166"/>
                  <a:pt x="2241417" y="75321"/>
                  <a:pt x="2172555" y="70926"/>
                </a:cubicBezTo>
                <a:cubicBezTo>
                  <a:pt x="2062224" y="63884"/>
                  <a:pt x="1951575" y="63306"/>
                  <a:pt x="1841085" y="59496"/>
                </a:cubicBezTo>
                <a:cubicBezTo>
                  <a:pt x="1829655" y="51876"/>
                  <a:pt x="1811897" y="49391"/>
                  <a:pt x="1806795" y="36636"/>
                </a:cubicBezTo>
                <a:cubicBezTo>
                  <a:pt x="1802320" y="25449"/>
                  <a:pt x="1830039" y="4709"/>
                  <a:pt x="1818225" y="2346"/>
                </a:cubicBezTo>
                <a:cubicBezTo>
                  <a:pt x="1776959" y="-5907"/>
                  <a:pt x="1734405" y="9966"/>
                  <a:pt x="1692495" y="13776"/>
                </a:cubicBezTo>
                <a:cubicBezTo>
                  <a:pt x="1622074" y="37250"/>
                  <a:pt x="1693773" y="15622"/>
                  <a:pt x="1578195" y="36636"/>
                </a:cubicBezTo>
                <a:cubicBezTo>
                  <a:pt x="1562739" y="39446"/>
                  <a:pt x="1547715" y="44256"/>
                  <a:pt x="1532475" y="48066"/>
                </a:cubicBezTo>
                <a:cubicBezTo>
                  <a:pt x="1374816" y="153172"/>
                  <a:pt x="1536649" y="43452"/>
                  <a:pt x="1418175" y="128076"/>
                </a:cubicBezTo>
                <a:cubicBezTo>
                  <a:pt x="1406997" y="136061"/>
                  <a:pt x="1394315" y="141996"/>
                  <a:pt x="1383885" y="150936"/>
                </a:cubicBezTo>
                <a:cubicBezTo>
                  <a:pt x="1314853" y="210106"/>
                  <a:pt x="1366881" y="187084"/>
                  <a:pt x="1303875" y="208086"/>
                </a:cubicBezTo>
                <a:cubicBezTo>
                  <a:pt x="1273395" y="230946"/>
                  <a:pt x="1248580" y="264618"/>
                  <a:pt x="1212435" y="276666"/>
                </a:cubicBezTo>
                <a:cubicBezTo>
                  <a:pt x="1201005" y="280476"/>
                  <a:pt x="1188921" y="282708"/>
                  <a:pt x="1178145" y="288096"/>
                </a:cubicBezTo>
                <a:cubicBezTo>
                  <a:pt x="1063354" y="345491"/>
                  <a:pt x="1238406" y="273700"/>
                  <a:pt x="1098135" y="333816"/>
                </a:cubicBezTo>
                <a:cubicBezTo>
                  <a:pt x="1087061" y="338562"/>
                  <a:pt x="1074621" y="339858"/>
                  <a:pt x="1063845" y="345246"/>
                </a:cubicBezTo>
                <a:cubicBezTo>
                  <a:pt x="1051558" y="351389"/>
                  <a:pt x="1042587" y="363762"/>
                  <a:pt x="1029555" y="368106"/>
                </a:cubicBezTo>
                <a:cubicBezTo>
                  <a:pt x="1007569" y="375435"/>
                  <a:pt x="983835" y="375726"/>
                  <a:pt x="960975" y="379536"/>
                </a:cubicBezTo>
                <a:lnTo>
                  <a:pt x="812385" y="368106"/>
                </a:lnTo>
                <a:close/>
              </a:path>
            </a:pathLst>
          </a:custGeom>
          <a:solidFill>
            <a:srgbClr val="92D050">
              <a:alpha val="43921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cxnSp>
        <p:nvCxnSpPr>
          <p:cNvPr id="18459" name="Straight Connector 65"/>
          <p:cNvCxnSpPr>
            <a:cxnSpLocks noChangeShapeType="1"/>
          </p:cNvCxnSpPr>
          <p:nvPr/>
        </p:nvCxnSpPr>
        <p:spPr bwMode="auto">
          <a:xfrm flipV="1">
            <a:off x="5181600" y="2851150"/>
            <a:ext cx="0" cy="212090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460" name="TextBox 68"/>
          <p:cNvSpPr txBox="1">
            <a:spLocks noChangeArrowheads="1"/>
          </p:cNvSpPr>
          <p:nvPr/>
        </p:nvSpPr>
        <p:spPr bwMode="auto">
          <a:xfrm rot="-3465474">
            <a:off x="4718051" y="1908176"/>
            <a:ext cx="1519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charset="0"/>
              </a:rPr>
              <a:t>mammals</a:t>
            </a:r>
          </a:p>
        </p:txBody>
      </p:sp>
      <p:sp>
        <p:nvSpPr>
          <p:cNvPr id="18461" name="TextBox 70"/>
          <p:cNvSpPr txBox="1">
            <a:spLocks noChangeArrowheads="1"/>
          </p:cNvSpPr>
          <p:nvPr/>
        </p:nvSpPr>
        <p:spPr bwMode="auto">
          <a:xfrm rot="-3465474">
            <a:off x="3822700" y="1919288"/>
            <a:ext cx="1436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charset="0"/>
              </a:rPr>
              <a:t>amphibia</a:t>
            </a:r>
          </a:p>
        </p:txBody>
      </p:sp>
      <p:cxnSp>
        <p:nvCxnSpPr>
          <p:cNvPr id="18462" name="Straight Connector 73"/>
          <p:cNvCxnSpPr>
            <a:cxnSpLocks noChangeShapeType="1"/>
          </p:cNvCxnSpPr>
          <p:nvPr/>
        </p:nvCxnSpPr>
        <p:spPr bwMode="auto">
          <a:xfrm flipV="1">
            <a:off x="3048000" y="6338888"/>
            <a:ext cx="2247900" cy="4762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463" name="TextBox 75"/>
          <p:cNvSpPr txBox="1">
            <a:spLocks noChangeArrowheads="1"/>
          </p:cNvSpPr>
          <p:nvPr/>
        </p:nvSpPr>
        <p:spPr bwMode="auto">
          <a:xfrm rot="-3465474">
            <a:off x="2696369" y="2158207"/>
            <a:ext cx="1035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charset="0"/>
              </a:rPr>
              <a:t>fish</a:t>
            </a:r>
          </a:p>
        </p:txBody>
      </p:sp>
      <p:cxnSp>
        <p:nvCxnSpPr>
          <p:cNvPr id="18464" name="Straight Connector 76"/>
          <p:cNvCxnSpPr>
            <a:cxnSpLocks noChangeShapeType="1"/>
          </p:cNvCxnSpPr>
          <p:nvPr/>
        </p:nvCxnSpPr>
        <p:spPr bwMode="auto">
          <a:xfrm flipV="1">
            <a:off x="4267200" y="6338888"/>
            <a:ext cx="0" cy="34290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Freeform 33"/>
          <p:cNvSpPr>
            <a:spLocks/>
          </p:cNvSpPr>
          <p:nvPr/>
        </p:nvSpPr>
        <p:spPr bwMode="auto">
          <a:xfrm>
            <a:off x="3649663" y="1371601"/>
            <a:ext cx="1566862" cy="1954213"/>
          </a:xfrm>
          <a:custGeom>
            <a:avLst/>
            <a:gdLst>
              <a:gd name="T0" fmla="*/ 1230466 w 1565910"/>
              <a:gd name="T1" fmla="*/ 0 h 1954530"/>
              <a:gd name="T2" fmla="*/ 1069470 w 1565910"/>
              <a:gd name="T3" fmla="*/ 22820 h 1954530"/>
              <a:gd name="T4" fmla="*/ 839477 w 1565910"/>
              <a:gd name="T5" fmla="*/ 45650 h 1954530"/>
              <a:gd name="T6" fmla="*/ 678480 w 1565910"/>
              <a:gd name="T7" fmla="*/ 102700 h 1954530"/>
              <a:gd name="T8" fmla="*/ 448487 w 1565910"/>
              <a:gd name="T9" fmla="*/ 216820 h 1954530"/>
              <a:gd name="T10" fmla="*/ 333492 w 1565910"/>
              <a:gd name="T11" fmla="*/ 308110 h 1954530"/>
              <a:gd name="T12" fmla="*/ 206994 w 1565910"/>
              <a:gd name="T13" fmla="*/ 433640 h 1954530"/>
              <a:gd name="T14" fmla="*/ 149496 w 1565910"/>
              <a:gd name="T15" fmla="*/ 536340 h 1954530"/>
              <a:gd name="T16" fmla="*/ 80500 w 1565910"/>
              <a:gd name="T17" fmla="*/ 661868 h 1954530"/>
              <a:gd name="T18" fmla="*/ 57500 w 1565910"/>
              <a:gd name="T19" fmla="*/ 867270 h 1954530"/>
              <a:gd name="T20" fmla="*/ 23000 w 1565910"/>
              <a:gd name="T21" fmla="*/ 992800 h 1954530"/>
              <a:gd name="T22" fmla="*/ 23000 w 1565910"/>
              <a:gd name="T23" fmla="*/ 1243850 h 1954530"/>
              <a:gd name="T24" fmla="*/ 57500 w 1565910"/>
              <a:gd name="T25" fmla="*/ 1323730 h 1954530"/>
              <a:gd name="T26" fmla="*/ 92000 w 1565910"/>
              <a:gd name="T27" fmla="*/ 1415020 h 1954530"/>
              <a:gd name="T28" fmla="*/ 126498 w 1565910"/>
              <a:gd name="T29" fmla="*/ 1506314 h 1954530"/>
              <a:gd name="T30" fmla="*/ 172495 w 1565910"/>
              <a:gd name="T31" fmla="*/ 1666076 h 1954530"/>
              <a:gd name="T32" fmla="*/ 241493 w 1565910"/>
              <a:gd name="T33" fmla="*/ 1768780 h 1954530"/>
              <a:gd name="T34" fmla="*/ 287492 w 1565910"/>
              <a:gd name="T35" fmla="*/ 1848660 h 1954530"/>
              <a:gd name="T36" fmla="*/ 379489 w 1565910"/>
              <a:gd name="T37" fmla="*/ 1939950 h 1954530"/>
              <a:gd name="T38" fmla="*/ 609483 w 1565910"/>
              <a:gd name="T39" fmla="*/ 1939950 h 1954530"/>
              <a:gd name="T40" fmla="*/ 747480 w 1565910"/>
              <a:gd name="T41" fmla="*/ 1894305 h 1954530"/>
              <a:gd name="T42" fmla="*/ 804977 w 1565910"/>
              <a:gd name="T43" fmla="*/ 1837250 h 1954530"/>
              <a:gd name="T44" fmla="*/ 850976 w 1565910"/>
              <a:gd name="T45" fmla="*/ 1768780 h 1954530"/>
              <a:gd name="T46" fmla="*/ 919975 w 1565910"/>
              <a:gd name="T47" fmla="*/ 1403610 h 1954530"/>
              <a:gd name="T48" fmla="*/ 1000473 w 1565910"/>
              <a:gd name="T49" fmla="*/ 1300910 h 1954530"/>
              <a:gd name="T50" fmla="*/ 1103970 w 1565910"/>
              <a:gd name="T51" fmla="*/ 1209619 h 1954530"/>
              <a:gd name="T52" fmla="*/ 1253465 w 1565910"/>
              <a:gd name="T53" fmla="*/ 1061270 h 1954530"/>
              <a:gd name="T54" fmla="*/ 1391460 w 1565910"/>
              <a:gd name="T55" fmla="*/ 901510 h 1954530"/>
              <a:gd name="T56" fmla="*/ 1425960 w 1565910"/>
              <a:gd name="T57" fmla="*/ 833040 h 1954530"/>
              <a:gd name="T58" fmla="*/ 1460460 w 1565910"/>
              <a:gd name="T59" fmla="*/ 764570 h 1954530"/>
              <a:gd name="T60" fmla="*/ 1494958 w 1565910"/>
              <a:gd name="T61" fmla="*/ 684690 h 1954530"/>
              <a:gd name="T62" fmla="*/ 1540957 w 1565910"/>
              <a:gd name="T63" fmla="*/ 524930 h 1954530"/>
              <a:gd name="T64" fmla="*/ 1575456 w 1565910"/>
              <a:gd name="T65" fmla="*/ 445050 h 1954530"/>
              <a:gd name="T66" fmla="*/ 1494958 w 1565910"/>
              <a:gd name="T67" fmla="*/ 125530 h 1954530"/>
              <a:gd name="T68" fmla="*/ 1333964 w 1565910"/>
              <a:gd name="T69" fmla="*/ 22820 h 1954530"/>
              <a:gd name="T70" fmla="*/ 1230466 w 1565910"/>
              <a:gd name="T71" fmla="*/ 0 h 195453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565910" h="1954530">
                <a:moveTo>
                  <a:pt x="1223010" y="0"/>
                </a:moveTo>
                <a:lnTo>
                  <a:pt x="1223010" y="0"/>
                </a:lnTo>
                <a:cubicBezTo>
                  <a:pt x="1184910" y="3810"/>
                  <a:pt x="1146615" y="6015"/>
                  <a:pt x="1108710" y="11430"/>
                </a:cubicBezTo>
                <a:cubicBezTo>
                  <a:pt x="1093159" y="13652"/>
                  <a:pt x="1078561" y="20784"/>
                  <a:pt x="1062990" y="22860"/>
                </a:cubicBezTo>
                <a:cubicBezTo>
                  <a:pt x="1021276" y="28422"/>
                  <a:pt x="979134" y="30103"/>
                  <a:pt x="937260" y="34290"/>
                </a:cubicBezTo>
                <a:cubicBezTo>
                  <a:pt x="902930" y="37723"/>
                  <a:pt x="868680" y="41910"/>
                  <a:pt x="834390" y="45720"/>
                </a:cubicBezTo>
                <a:cubicBezTo>
                  <a:pt x="754867" y="77529"/>
                  <a:pt x="796705" y="62092"/>
                  <a:pt x="708660" y="91440"/>
                </a:cubicBezTo>
                <a:cubicBezTo>
                  <a:pt x="697230" y="95250"/>
                  <a:pt x="684395" y="96187"/>
                  <a:pt x="674370" y="102870"/>
                </a:cubicBezTo>
                <a:cubicBezTo>
                  <a:pt x="625049" y="135751"/>
                  <a:pt x="589073" y="161782"/>
                  <a:pt x="525780" y="182880"/>
                </a:cubicBezTo>
                <a:cubicBezTo>
                  <a:pt x="490306" y="194705"/>
                  <a:pt x="481080" y="195984"/>
                  <a:pt x="445770" y="217170"/>
                </a:cubicBezTo>
                <a:cubicBezTo>
                  <a:pt x="422211" y="231305"/>
                  <a:pt x="396617" y="243463"/>
                  <a:pt x="377190" y="262890"/>
                </a:cubicBezTo>
                <a:cubicBezTo>
                  <a:pt x="361950" y="278130"/>
                  <a:pt x="345496" y="292246"/>
                  <a:pt x="331470" y="308610"/>
                </a:cubicBezTo>
                <a:cubicBezTo>
                  <a:pt x="286515" y="361057"/>
                  <a:pt x="333772" y="327647"/>
                  <a:pt x="274320" y="377190"/>
                </a:cubicBezTo>
                <a:cubicBezTo>
                  <a:pt x="178841" y="456756"/>
                  <a:pt x="305919" y="334161"/>
                  <a:pt x="205740" y="434340"/>
                </a:cubicBezTo>
                <a:cubicBezTo>
                  <a:pt x="201930" y="445770"/>
                  <a:pt x="200161" y="458098"/>
                  <a:pt x="194310" y="468630"/>
                </a:cubicBezTo>
                <a:cubicBezTo>
                  <a:pt x="180967" y="492647"/>
                  <a:pt x="163830" y="514350"/>
                  <a:pt x="148590" y="537210"/>
                </a:cubicBezTo>
                <a:cubicBezTo>
                  <a:pt x="140970" y="548640"/>
                  <a:pt x="131873" y="559213"/>
                  <a:pt x="125730" y="571500"/>
                </a:cubicBezTo>
                <a:lnTo>
                  <a:pt x="80010" y="662940"/>
                </a:lnTo>
                <a:cubicBezTo>
                  <a:pt x="76200" y="720090"/>
                  <a:pt x="74905" y="777463"/>
                  <a:pt x="68580" y="834390"/>
                </a:cubicBezTo>
                <a:cubicBezTo>
                  <a:pt x="67249" y="846365"/>
                  <a:pt x="60320" y="857056"/>
                  <a:pt x="57150" y="868680"/>
                </a:cubicBezTo>
                <a:cubicBezTo>
                  <a:pt x="48883" y="898991"/>
                  <a:pt x="44225" y="930314"/>
                  <a:pt x="34290" y="960120"/>
                </a:cubicBezTo>
                <a:cubicBezTo>
                  <a:pt x="30480" y="971550"/>
                  <a:pt x="26030" y="982786"/>
                  <a:pt x="22860" y="994410"/>
                </a:cubicBezTo>
                <a:cubicBezTo>
                  <a:pt x="14593" y="1024721"/>
                  <a:pt x="0" y="1085850"/>
                  <a:pt x="0" y="1085850"/>
                </a:cubicBezTo>
                <a:cubicBezTo>
                  <a:pt x="1823" y="1100433"/>
                  <a:pt x="15797" y="1222327"/>
                  <a:pt x="22860" y="1245870"/>
                </a:cubicBezTo>
                <a:cubicBezTo>
                  <a:pt x="27756" y="1262190"/>
                  <a:pt x="39008" y="1275929"/>
                  <a:pt x="45720" y="1291590"/>
                </a:cubicBezTo>
                <a:cubicBezTo>
                  <a:pt x="50466" y="1302664"/>
                  <a:pt x="52404" y="1314806"/>
                  <a:pt x="57150" y="1325880"/>
                </a:cubicBezTo>
                <a:cubicBezTo>
                  <a:pt x="63862" y="1341541"/>
                  <a:pt x="74027" y="1355646"/>
                  <a:pt x="80010" y="1371600"/>
                </a:cubicBezTo>
                <a:cubicBezTo>
                  <a:pt x="85526" y="1386309"/>
                  <a:pt x="86472" y="1402417"/>
                  <a:pt x="91440" y="1417320"/>
                </a:cubicBezTo>
                <a:cubicBezTo>
                  <a:pt x="97928" y="1436785"/>
                  <a:pt x="107096" y="1455259"/>
                  <a:pt x="114300" y="1474470"/>
                </a:cubicBezTo>
                <a:cubicBezTo>
                  <a:pt x="118530" y="1485751"/>
                  <a:pt x="120342" y="1497984"/>
                  <a:pt x="125730" y="1508760"/>
                </a:cubicBezTo>
                <a:cubicBezTo>
                  <a:pt x="131873" y="1521047"/>
                  <a:pt x="140970" y="1531620"/>
                  <a:pt x="148590" y="1543050"/>
                </a:cubicBezTo>
                <a:cubicBezTo>
                  <a:pt x="157840" y="1607803"/>
                  <a:pt x="156052" y="1614888"/>
                  <a:pt x="171450" y="1668780"/>
                </a:cubicBezTo>
                <a:cubicBezTo>
                  <a:pt x="174760" y="1680365"/>
                  <a:pt x="177492" y="1692294"/>
                  <a:pt x="182880" y="1703070"/>
                </a:cubicBezTo>
                <a:cubicBezTo>
                  <a:pt x="213115" y="1763540"/>
                  <a:pt x="197899" y="1712667"/>
                  <a:pt x="240030" y="1771650"/>
                </a:cubicBezTo>
                <a:cubicBezTo>
                  <a:pt x="249934" y="1785515"/>
                  <a:pt x="254436" y="1802576"/>
                  <a:pt x="262890" y="1817370"/>
                </a:cubicBezTo>
                <a:cubicBezTo>
                  <a:pt x="269706" y="1829297"/>
                  <a:pt x="279607" y="1839373"/>
                  <a:pt x="285750" y="1851660"/>
                </a:cubicBezTo>
                <a:cubicBezTo>
                  <a:pt x="291138" y="1862436"/>
                  <a:pt x="290497" y="1875925"/>
                  <a:pt x="297180" y="1885950"/>
                </a:cubicBezTo>
                <a:cubicBezTo>
                  <a:pt x="316580" y="1915050"/>
                  <a:pt x="345407" y="1931181"/>
                  <a:pt x="377190" y="1943100"/>
                </a:cubicBezTo>
                <a:cubicBezTo>
                  <a:pt x="391899" y="1948616"/>
                  <a:pt x="407670" y="1950720"/>
                  <a:pt x="422910" y="1954530"/>
                </a:cubicBezTo>
                <a:cubicBezTo>
                  <a:pt x="483870" y="1950720"/>
                  <a:pt x="545014" y="1949178"/>
                  <a:pt x="605790" y="1943100"/>
                </a:cubicBezTo>
                <a:cubicBezTo>
                  <a:pt x="621421" y="1941537"/>
                  <a:pt x="636405" y="1935986"/>
                  <a:pt x="651510" y="1931670"/>
                </a:cubicBezTo>
                <a:cubicBezTo>
                  <a:pt x="674592" y="1925075"/>
                  <a:pt x="726846" y="1905432"/>
                  <a:pt x="742950" y="1897380"/>
                </a:cubicBezTo>
                <a:cubicBezTo>
                  <a:pt x="755237" y="1891237"/>
                  <a:pt x="765810" y="1882140"/>
                  <a:pt x="777240" y="1874520"/>
                </a:cubicBezTo>
                <a:cubicBezTo>
                  <a:pt x="784860" y="1863090"/>
                  <a:pt x="793957" y="1852517"/>
                  <a:pt x="800100" y="1840230"/>
                </a:cubicBezTo>
                <a:cubicBezTo>
                  <a:pt x="805488" y="1829454"/>
                  <a:pt x="804847" y="1815965"/>
                  <a:pt x="811530" y="1805940"/>
                </a:cubicBezTo>
                <a:cubicBezTo>
                  <a:pt x="820496" y="1792490"/>
                  <a:pt x="834390" y="1783080"/>
                  <a:pt x="845820" y="1771650"/>
                </a:cubicBezTo>
                <a:cubicBezTo>
                  <a:pt x="892368" y="1632005"/>
                  <a:pt x="856091" y="1760376"/>
                  <a:pt x="880110" y="1520190"/>
                </a:cubicBezTo>
                <a:cubicBezTo>
                  <a:pt x="881767" y="1503624"/>
                  <a:pt x="910529" y="1408793"/>
                  <a:pt x="914400" y="1405890"/>
                </a:cubicBezTo>
                <a:cubicBezTo>
                  <a:pt x="952568" y="1377264"/>
                  <a:pt x="962924" y="1377422"/>
                  <a:pt x="982980" y="1337310"/>
                </a:cubicBezTo>
                <a:cubicBezTo>
                  <a:pt x="988368" y="1326534"/>
                  <a:pt x="987727" y="1313045"/>
                  <a:pt x="994410" y="1303020"/>
                </a:cubicBezTo>
                <a:cubicBezTo>
                  <a:pt x="1019455" y="1265453"/>
                  <a:pt x="1031362" y="1272226"/>
                  <a:pt x="1062990" y="1245870"/>
                </a:cubicBezTo>
                <a:cubicBezTo>
                  <a:pt x="1075408" y="1235522"/>
                  <a:pt x="1087356" y="1224339"/>
                  <a:pt x="1097280" y="1211580"/>
                </a:cubicBezTo>
                <a:cubicBezTo>
                  <a:pt x="1135093" y="1162964"/>
                  <a:pt x="1133500" y="1142769"/>
                  <a:pt x="1177290" y="1108710"/>
                </a:cubicBezTo>
                <a:cubicBezTo>
                  <a:pt x="1198977" y="1091842"/>
                  <a:pt x="1226443" y="1082417"/>
                  <a:pt x="1245870" y="1062990"/>
                </a:cubicBezTo>
                <a:cubicBezTo>
                  <a:pt x="1324164" y="984696"/>
                  <a:pt x="1287551" y="1012343"/>
                  <a:pt x="1348740" y="971550"/>
                </a:cubicBezTo>
                <a:cubicBezTo>
                  <a:pt x="1377470" y="885361"/>
                  <a:pt x="1338715" y="991600"/>
                  <a:pt x="1383030" y="902970"/>
                </a:cubicBezTo>
                <a:cubicBezTo>
                  <a:pt x="1388418" y="892194"/>
                  <a:pt x="1389072" y="879456"/>
                  <a:pt x="1394460" y="868680"/>
                </a:cubicBezTo>
                <a:cubicBezTo>
                  <a:pt x="1400603" y="856393"/>
                  <a:pt x="1411177" y="846677"/>
                  <a:pt x="1417320" y="834390"/>
                </a:cubicBezTo>
                <a:cubicBezTo>
                  <a:pt x="1422708" y="823614"/>
                  <a:pt x="1423362" y="810876"/>
                  <a:pt x="1428750" y="800100"/>
                </a:cubicBezTo>
                <a:cubicBezTo>
                  <a:pt x="1434893" y="787813"/>
                  <a:pt x="1445467" y="778097"/>
                  <a:pt x="1451610" y="765810"/>
                </a:cubicBezTo>
                <a:cubicBezTo>
                  <a:pt x="1456998" y="755034"/>
                  <a:pt x="1458294" y="742594"/>
                  <a:pt x="1463040" y="731520"/>
                </a:cubicBezTo>
                <a:cubicBezTo>
                  <a:pt x="1469752" y="715859"/>
                  <a:pt x="1479188" y="701461"/>
                  <a:pt x="1485900" y="685800"/>
                </a:cubicBezTo>
                <a:cubicBezTo>
                  <a:pt x="1503241" y="645338"/>
                  <a:pt x="1495342" y="643558"/>
                  <a:pt x="1508760" y="594360"/>
                </a:cubicBezTo>
                <a:cubicBezTo>
                  <a:pt x="1515100" y="571113"/>
                  <a:pt x="1524000" y="548640"/>
                  <a:pt x="1531620" y="525780"/>
                </a:cubicBezTo>
                <a:cubicBezTo>
                  <a:pt x="1535430" y="514350"/>
                  <a:pt x="1537662" y="502266"/>
                  <a:pt x="1543050" y="491490"/>
                </a:cubicBezTo>
                <a:lnTo>
                  <a:pt x="1565910" y="445770"/>
                </a:lnTo>
                <a:cubicBezTo>
                  <a:pt x="1562100" y="384810"/>
                  <a:pt x="1562733" y="323409"/>
                  <a:pt x="1554480" y="262890"/>
                </a:cubicBezTo>
                <a:cubicBezTo>
                  <a:pt x="1546368" y="203399"/>
                  <a:pt x="1518265" y="174278"/>
                  <a:pt x="1485900" y="125730"/>
                </a:cubicBezTo>
                <a:cubicBezTo>
                  <a:pt x="1478280" y="114300"/>
                  <a:pt x="1474470" y="99060"/>
                  <a:pt x="1463040" y="91440"/>
                </a:cubicBezTo>
                <a:cubicBezTo>
                  <a:pt x="1395993" y="46742"/>
                  <a:pt x="1401596" y="41789"/>
                  <a:pt x="1325880" y="22860"/>
                </a:cubicBezTo>
                <a:cubicBezTo>
                  <a:pt x="1310640" y="19050"/>
                  <a:pt x="1295265" y="15746"/>
                  <a:pt x="1280160" y="11430"/>
                </a:cubicBezTo>
                <a:cubicBezTo>
                  <a:pt x="1235938" y="-1205"/>
                  <a:pt x="1232535" y="1905"/>
                  <a:pt x="1223010" y="0"/>
                </a:cubicBezTo>
                <a:close/>
              </a:path>
            </a:pathLst>
          </a:custGeom>
          <a:solidFill>
            <a:srgbClr val="FF0000">
              <a:alpha val="23921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5" name="Freeform 34"/>
          <p:cNvSpPr>
            <a:spLocks/>
          </p:cNvSpPr>
          <p:nvPr/>
        </p:nvSpPr>
        <p:spPr bwMode="auto">
          <a:xfrm>
            <a:off x="5832475" y="547689"/>
            <a:ext cx="4173538" cy="4187825"/>
          </a:xfrm>
          <a:custGeom>
            <a:avLst/>
            <a:gdLst>
              <a:gd name="T0" fmla="*/ 767790 w 4172460"/>
              <a:gd name="T1" fmla="*/ 676167 h 4187153"/>
              <a:gd name="T2" fmla="*/ 607360 w 4172460"/>
              <a:gd name="T3" fmla="*/ 813549 h 4187153"/>
              <a:gd name="T4" fmla="*/ 424001 w 4172460"/>
              <a:gd name="T5" fmla="*/ 996726 h 4187153"/>
              <a:gd name="T6" fmla="*/ 286490 w 4172460"/>
              <a:gd name="T7" fmla="*/ 1248586 h 4187153"/>
              <a:gd name="T8" fmla="*/ 183350 w 4172460"/>
              <a:gd name="T9" fmla="*/ 1443209 h 4187153"/>
              <a:gd name="T10" fmla="*/ 114600 w 4172460"/>
              <a:gd name="T11" fmla="*/ 1763766 h 4187153"/>
              <a:gd name="T12" fmla="*/ 45840 w 4172460"/>
              <a:gd name="T13" fmla="*/ 1889696 h 4187153"/>
              <a:gd name="T14" fmla="*/ 22920 w 4172460"/>
              <a:gd name="T15" fmla="*/ 2713976 h 4187153"/>
              <a:gd name="T16" fmla="*/ 68760 w 4172460"/>
              <a:gd name="T17" fmla="*/ 2828462 h 4187153"/>
              <a:gd name="T18" fmla="*/ 194810 w 4172460"/>
              <a:gd name="T19" fmla="*/ 2954394 h 4187153"/>
              <a:gd name="T20" fmla="*/ 309410 w 4172460"/>
              <a:gd name="T21" fmla="*/ 3068876 h 4187153"/>
              <a:gd name="T22" fmla="*/ 343790 w 4172460"/>
              <a:gd name="T23" fmla="*/ 3320741 h 4187153"/>
              <a:gd name="T24" fmla="*/ 481300 w 4172460"/>
              <a:gd name="T25" fmla="*/ 3561156 h 4187153"/>
              <a:gd name="T26" fmla="*/ 664654 w 4172460"/>
              <a:gd name="T27" fmla="*/ 3755778 h 4187153"/>
              <a:gd name="T28" fmla="*/ 859469 w 4172460"/>
              <a:gd name="T29" fmla="*/ 3870262 h 4187153"/>
              <a:gd name="T30" fmla="*/ 1019900 w 4172460"/>
              <a:gd name="T31" fmla="*/ 3961849 h 4187153"/>
              <a:gd name="T32" fmla="*/ 1272011 w 4172460"/>
              <a:gd name="T33" fmla="*/ 4019091 h 4187153"/>
              <a:gd name="T34" fmla="*/ 1592879 w 4172460"/>
              <a:gd name="T35" fmla="*/ 4076332 h 4187153"/>
              <a:gd name="T36" fmla="*/ 1810612 w 4172460"/>
              <a:gd name="T37" fmla="*/ 4110678 h 4187153"/>
              <a:gd name="T38" fmla="*/ 2051263 w 4172460"/>
              <a:gd name="T39" fmla="*/ 4156471 h 4187153"/>
              <a:gd name="T40" fmla="*/ 2853432 w 4172460"/>
              <a:gd name="T41" fmla="*/ 4179368 h 4187153"/>
              <a:gd name="T42" fmla="*/ 3013865 w 4172460"/>
              <a:gd name="T43" fmla="*/ 4133574 h 4187153"/>
              <a:gd name="T44" fmla="*/ 3117001 w 4172460"/>
              <a:gd name="T45" fmla="*/ 3984745 h 4187153"/>
              <a:gd name="T46" fmla="*/ 3243057 w 4172460"/>
              <a:gd name="T47" fmla="*/ 3835917 h 4187153"/>
              <a:gd name="T48" fmla="*/ 3357652 w 4172460"/>
              <a:gd name="T49" fmla="*/ 3629846 h 4187153"/>
              <a:gd name="T50" fmla="*/ 3483708 w 4172460"/>
              <a:gd name="T51" fmla="*/ 3423776 h 4187153"/>
              <a:gd name="T52" fmla="*/ 3609762 w 4172460"/>
              <a:gd name="T53" fmla="*/ 3194808 h 4187153"/>
              <a:gd name="T54" fmla="*/ 3678520 w 4172460"/>
              <a:gd name="T55" fmla="*/ 3057428 h 4187153"/>
              <a:gd name="T56" fmla="*/ 3781658 w 4172460"/>
              <a:gd name="T57" fmla="*/ 2839909 h 4187153"/>
              <a:gd name="T58" fmla="*/ 3827495 w 4172460"/>
              <a:gd name="T59" fmla="*/ 2210249 h 4187153"/>
              <a:gd name="T60" fmla="*/ 3987929 w 4172460"/>
              <a:gd name="T61" fmla="*/ 1946936 h 4187153"/>
              <a:gd name="T62" fmla="*/ 4045227 w 4172460"/>
              <a:gd name="T63" fmla="*/ 1832456 h 4187153"/>
              <a:gd name="T64" fmla="*/ 4033767 w 4172460"/>
              <a:gd name="T65" fmla="*/ 1706524 h 4187153"/>
              <a:gd name="T66" fmla="*/ 4113984 w 4172460"/>
              <a:gd name="T67" fmla="*/ 1557696 h 4187153"/>
              <a:gd name="T68" fmla="*/ 4182741 w 4172460"/>
              <a:gd name="T69" fmla="*/ 1431763 h 4187153"/>
              <a:gd name="T70" fmla="*/ 3999388 w 4172460"/>
              <a:gd name="T71" fmla="*/ 985276 h 4187153"/>
              <a:gd name="T72" fmla="*/ 3999388 w 4172460"/>
              <a:gd name="T73" fmla="*/ 721966 h 4187153"/>
              <a:gd name="T74" fmla="*/ 4102524 w 4172460"/>
              <a:gd name="T75" fmla="*/ 492996 h 4187153"/>
              <a:gd name="T76" fmla="*/ 4148362 w 4172460"/>
              <a:gd name="T77" fmla="*/ 367066 h 4187153"/>
              <a:gd name="T78" fmla="*/ 4022308 w 4172460"/>
              <a:gd name="T79" fmla="*/ 229686 h 4187153"/>
              <a:gd name="T80" fmla="*/ 3712900 w 4172460"/>
              <a:gd name="T81" fmla="*/ 115196 h 4187153"/>
              <a:gd name="T82" fmla="*/ 3563925 w 4172460"/>
              <a:gd name="T83" fmla="*/ 46506 h 4187153"/>
              <a:gd name="T84" fmla="*/ 3426410 w 4172460"/>
              <a:gd name="T85" fmla="*/ 716 h 4187153"/>
              <a:gd name="T86" fmla="*/ 3151381 w 4172460"/>
              <a:gd name="T87" fmla="*/ 35066 h 4187153"/>
              <a:gd name="T88" fmla="*/ 3013865 w 4172460"/>
              <a:gd name="T89" fmla="*/ 183888 h 4187153"/>
              <a:gd name="T90" fmla="*/ 2899270 w 4172460"/>
              <a:gd name="T91" fmla="*/ 286926 h 4187153"/>
              <a:gd name="T92" fmla="*/ 2761755 w 4172460"/>
              <a:gd name="T93" fmla="*/ 435756 h 4187153"/>
              <a:gd name="T94" fmla="*/ 2624240 w 4172460"/>
              <a:gd name="T95" fmla="*/ 561686 h 4187153"/>
              <a:gd name="T96" fmla="*/ 2475266 w 4172460"/>
              <a:gd name="T97" fmla="*/ 653276 h 4187153"/>
              <a:gd name="T98" fmla="*/ 2349211 w 4172460"/>
              <a:gd name="T99" fmla="*/ 699066 h 4187153"/>
              <a:gd name="T100" fmla="*/ 1787693 w 4172460"/>
              <a:gd name="T101" fmla="*/ 618926 h 4187153"/>
              <a:gd name="T102" fmla="*/ 1627258 w 4172460"/>
              <a:gd name="T103" fmla="*/ 561686 h 4187153"/>
              <a:gd name="T104" fmla="*/ 1455365 w 4172460"/>
              <a:gd name="T105" fmla="*/ 504446 h 4187153"/>
              <a:gd name="T106" fmla="*/ 1272011 w 4172460"/>
              <a:gd name="T107" fmla="*/ 550236 h 4187153"/>
              <a:gd name="T108" fmla="*/ 1008440 w 4172460"/>
              <a:gd name="T109" fmla="*/ 584586 h 418715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172460" h="4187153">
                <a:moveTo>
                  <a:pt x="1005840" y="583646"/>
                </a:moveTo>
                <a:lnTo>
                  <a:pt x="1005840" y="583646"/>
                </a:lnTo>
                <a:cubicBezTo>
                  <a:pt x="927535" y="609748"/>
                  <a:pt x="838283" y="636718"/>
                  <a:pt x="765810" y="675086"/>
                </a:cubicBezTo>
                <a:cubicBezTo>
                  <a:pt x="744249" y="686501"/>
                  <a:pt x="728177" y="706168"/>
                  <a:pt x="708660" y="720806"/>
                </a:cubicBezTo>
                <a:cubicBezTo>
                  <a:pt x="697670" y="729048"/>
                  <a:pt x="685800" y="736046"/>
                  <a:pt x="674370" y="743666"/>
                </a:cubicBezTo>
                <a:cubicBezTo>
                  <a:pt x="629259" y="811333"/>
                  <a:pt x="678702" y="745410"/>
                  <a:pt x="605790" y="812246"/>
                </a:cubicBezTo>
                <a:cubicBezTo>
                  <a:pt x="574015" y="841373"/>
                  <a:pt x="544830" y="873206"/>
                  <a:pt x="514350" y="903686"/>
                </a:cubicBezTo>
                <a:lnTo>
                  <a:pt x="457200" y="960836"/>
                </a:lnTo>
                <a:cubicBezTo>
                  <a:pt x="445770" y="972266"/>
                  <a:pt x="431876" y="981676"/>
                  <a:pt x="422910" y="995126"/>
                </a:cubicBezTo>
                <a:cubicBezTo>
                  <a:pt x="368224" y="1077156"/>
                  <a:pt x="396617" y="1044279"/>
                  <a:pt x="342900" y="1097996"/>
                </a:cubicBezTo>
                <a:cubicBezTo>
                  <a:pt x="335280" y="1117046"/>
                  <a:pt x="327244" y="1135935"/>
                  <a:pt x="320040" y="1155146"/>
                </a:cubicBezTo>
                <a:cubicBezTo>
                  <a:pt x="308195" y="1186733"/>
                  <a:pt x="302743" y="1215999"/>
                  <a:pt x="285750" y="1246586"/>
                </a:cubicBezTo>
                <a:cubicBezTo>
                  <a:pt x="259863" y="1293182"/>
                  <a:pt x="250024" y="1283748"/>
                  <a:pt x="228600" y="1326596"/>
                </a:cubicBezTo>
                <a:cubicBezTo>
                  <a:pt x="223212" y="1337372"/>
                  <a:pt x="221916" y="1349812"/>
                  <a:pt x="217170" y="1360886"/>
                </a:cubicBezTo>
                <a:cubicBezTo>
                  <a:pt x="174798" y="1459755"/>
                  <a:pt x="209685" y="1360480"/>
                  <a:pt x="182880" y="1440896"/>
                </a:cubicBezTo>
                <a:cubicBezTo>
                  <a:pt x="182303" y="1448400"/>
                  <a:pt x="169444" y="1646371"/>
                  <a:pt x="160020" y="1680926"/>
                </a:cubicBezTo>
                <a:cubicBezTo>
                  <a:pt x="156406" y="1694179"/>
                  <a:pt x="143976" y="1703289"/>
                  <a:pt x="137160" y="1715216"/>
                </a:cubicBezTo>
                <a:cubicBezTo>
                  <a:pt x="128706" y="1730010"/>
                  <a:pt x="122754" y="1746142"/>
                  <a:pt x="114300" y="1760936"/>
                </a:cubicBezTo>
                <a:cubicBezTo>
                  <a:pt x="107484" y="1772863"/>
                  <a:pt x="97583" y="1782939"/>
                  <a:pt x="91440" y="1795226"/>
                </a:cubicBezTo>
                <a:cubicBezTo>
                  <a:pt x="82264" y="1813577"/>
                  <a:pt x="77756" y="1834025"/>
                  <a:pt x="68580" y="1852376"/>
                </a:cubicBezTo>
                <a:cubicBezTo>
                  <a:pt x="62437" y="1864663"/>
                  <a:pt x="52536" y="1874739"/>
                  <a:pt x="45720" y="1886666"/>
                </a:cubicBezTo>
                <a:cubicBezTo>
                  <a:pt x="24363" y="1924041"/>
                  <a:pt x="16329" y="1948713"/>
                  <a:pt x="0" y="1989536"/>
                </a:cubicBezTo>
                <a:cubicBezTo>
                  <a:pt x="3810" y="2069546"/>
                  <a:pt x="8888" y="2149506"/>
                  <a:pt x="11430" y="2229566"/>
                </a:cubicBezTo>
                <a:cubicBezTo>
                  <a:pt x="16509" y="2389551"/>
                  <a:pt x="15753" y="2549719"/>
                  <a:pt x="22860" y="2709626"/>
                </a:cubicBezTo>
                <a:cubicBezTo>
                  <a:pt x="23395" y="2721662"/>
                  <a:pt x="29544" y="2732842"/>
                  <a:pt x="34290" y="2743916"/>
                </a:cubicBezTo>
                <a:cubicBezTo>
                  <a:pt x="41002" y="2759577"/>
                  <a:pt x="50438" y="2773975"/>
                  <a:pt x="57150" y="2789636"/>
                </a:cubicBezTo>
                <a:cubicBezTo>
                  <a:pt x="61896" y="2800710"/>
                  <a:pt x="61897" y="2813901"/>
                  <a:pt x="68580" y="2823926"/>
                </a:cubicBezTo>
                <a:cubicBezTo>
                  <a:pt x="77546" y="2837376"/>
                  <a:pt x="92226" y="2846051"/>
                  <a:pt x="102870" y="2858216"/>
                </a:cubicBezTo>
                <a:cubicBezTo>
                  <a:pt x="118935" y="2876576"/>
                  <a:pt x="131339" y="2898115"/>
                  <a:pt x="148590" y="2915366"/>
                </a:cubicBezTo>
                <a:cubicBezTo>
                  <a:pt x="162060" y="2928836"/>
                  <a:pt x="180840" y="2936186"/>
                  <a:pt x="194310" y="2949656"/>
                </a:cubicBezTo>
                <a:cubicBezTo>
                  <a:pt x="270510" y="3025856"/>
                  <a:pt x="160020" y="2945846"/>
                  <a:pt x="251460" y="3006806"/>
                </a:cubicBezTo>
                <a:cubicBezTo>
                  <a:pt x="259080" y="3018236"/>
                  <a:pt x="264606" y="3031382"/>
                  <a:pt x="274320" y="3041096"/>
                </a:cubicBezTo>
                <a:cubicBezTo>
                  <a:pt x="284034" y="3050810"/>
                  <a:pt x="300028" y="3053229"/>
                  <a:pt x="308610" y="3063956"/>
                </a:cubicBezTo>
                <a:cubicBezTo>
                  <a:pt x="316136" y="3073364"/>
                  <a:pt x="316230" y="3086816"/>
                  <a:pt x="320040" y="3098246"/>
                </a:cubicBezTo>
                <a:cubicBezTo>
                  <a:pt x="323850" y="3159206"/>
                  <a:pt x="325076" y="3220383"/>
                  <a:pt x="331470" y="3281126"/>
                </a:cubicBezTo>
                <a:cubicBezTo>
                  <a:pt x="332731" y="3293108"/>
                  <a:pt x="337049" y="3304884"/>
                  <a:pt x="342900" y="3315416"/>
                </a:cubicBezTo>
                <a:cubicBezTo>
                  <a:pt x="377079" y="3376938"/>
                  <a:pt x="381258" y="3376634"/>
                  <a:pt x="422910" y="3418286"/>
                </a:cubicBezTo>
                <a:cubicBezTo>
                  <a:pt x="481887" y="3595216"/>
                  <a:pt x="414290" y="3412477"/>
                  <a:pt x="468630" y="3521156"/>
                </a:cubicBezTo>
                <a:cubicBezTo>
                  <a:pt x="474018" y="3531932"/>
                  <a:pt x="474082" y="3544985"/>
                  <a:pt x="480060" y="3555446"/>
                </a:cubicBezTo>
                <a:cubicBezTo>
                  <a:pt x="519209" y="3623957"/>
                  <a:pt x="504986" y="3579329"/>
                  <a:pt x="548640" y="3635456"/>
                </a:cubicBezTo>
                <a:cubicBezTo>
                  <a:pt x="565508" y="3657143"/>
                  <a:pt x="571500" y="3688796"/>
                  <a:pt x="594360" y="3704036"/>
                </a:cubicBezTo>
                <a:cubicBezTo>
                  <a:pt x="617220" y="3719276"/>
                  <a:pt x="640961" y="3733271"/>
                  <a:pt x="662940" y="3749756"/>
                </a:cubicBezTo>
                <a:cubicBezTo>
                  <a:pt x="673295" y="3757522"/>
                  <a:pt x="726236" y="3798549"/>
                  <a:pt x="742950" y="3806906"/>
                </a:cubicBezTo>
                <a:cubicBezTo>
                  <a:pt x="753726" y="3812294"/>
                  <a:pt x="765810" y="3814526"/>
                  <a:pt x="777240" y="3818336"/>
                </a:cubicBezTo>
                <a:cubicBezTo>
                  <a:pt x="870024" y="3911120"/>
                  <a:pt x="749797" y="3802654"/>
                  <a:pt x="857250" y="3864056"/>
                </a:cubicBezTo>
                <a:cubicBezTo>
                  <a:pt x="871285" y="3872076"/>
                  <a:pt x="878090" y="3889380"/>
                  <a:pt x="891540" y="3898346"/>
                </a:cubicBezTo>
                <a:cubicBezTo>
                  <a:pt x="901565" y="3905029"/>
                  <a:pt x="914862" y="3904790"/>
                  <a:pt x="925830" y="3909776"/>
                </a:cubicBezTo>
                <a:cubicBezTo>
                  <a:pt x="956853" y="3923877"/>
                  <a:pt x="984210" y="3947231"/>
                  <a:pt x="1017270" y="3955496"/>
                </a:cubicBezTo>
                <a:cubicBezTo>
                  <a:pt x="1032510" y="3959306"/>
                  <a:pt x="1047885" y="3962610"/>
                  <a:pt x="1062990" y="3966926"/>
                </a:cubicBezTo>
                <a:cubicBezTo>
                  <a:pt x="1113828" y="3981451"/>
                  <a:pt x="1083447" y="3977875"/>
                  <a:pt x="1143000" y="3989786"/>
                </a:cubicBezTo>
                <a:cubicBezTo>
                  <a:pt x="1193953" y="3999977"/>
                  <a:pt x="1219695" y="4000387"/>
                  <a:pt x="1268730" y="4012646"/>
                </a:cubicBezTo>
                <a:cubicBezTo>
                  <a:pt x="1280419" y="4015568"/>
                  <a:pt x="1291206" y="4021713"/>
                  <a:pt x="1303020" y="4024076"/>
                </a:cubicBezTo>
                <a:cubicBezTo>
                  <a:pt x="1335409" y="4030554"/>
                  <a:pt x="1445265" y="4042764"/>
                  <a:pt x="1474470" y="4046936"/>
                </a:cubicBezTo>
                <a:cubicBezTo>
                  <a:pt x="1683250" y="4076762"/>
                  <a:pt x="1436037" y="4042026"/>
                  <a:pt x="1588770" y="4069796"/>
                </a:cubicBezTo>
                <a:cubicBezTo>
                  <a:pt x="1615276" y="4074615"/>
                  <a:pt x="1642206" y="4076797"/>
                  <a:pt x="1668780" y="4081226"/>
                </a:cubicBezTo>
                <a:cubicBezTo>
                  <a:pt x="1687943" y="4084420"/>
                  <a:pt x="1706767" y="4089462"/>
                  <a:pt x="1725930" y="4092656"/>
                </a:cubicBezTo>
                <a:cubicBezTo>
                  <a:pt x="1752504" y="4097085"/>
                  <a:pt x="1779236" y="4100525"/>
                  <a:pt x="1805940" y="4104086"/>
                </a:cubicBezTo>
                <a:cubicBezTo>
                  <a:pt x="1836388" y="4108146"/>
                  <a:pt x="1867081" y="4110466"/>
                  <a:pt x="1897380" y="4115516"/>
                </a:cubicBezTo>
                <a:cubicBezTo>
                  <a:pt x="1912875" y="4118099"/>
                  <a:pt x="1927793" y="4123414"/>
                  <a:pt x="1943100" y="4126946"/>
                </a:cubicBezTo>
                <a:cubicBezTo>
                  <a:pt x="1977327" y="4134845"/>
                  <a:pt x="2011232" y="4144595"/>
                  <a:pt x="2045970" y="4149806"/>
                </a:cubicBezTo>
                <a:cubicBezTo>
                  <a:pt x="2087587" y="4156049"/>
                  <a:pt x="2129790" y="4157426"/>
                  <a:pt x="2171700" y="4161236"/>
                </a:cubicBezTo>
                <a:cubicBezTo>
                  <a:pt x="2183130" y="4165046"/>
                  <a:pt x="2194082" y="4170834"/>
                  <a:pt x="2205990" y="4172666"/>
                </a:cubicBezTo>
                <a:cubicBezTo>
                  <a:pt x="2406177" y="4203464"/>
                  <a:pt x="2687387" y="4176116"/>
                  <a:pt x="2846070" y="4172666"/>
                </a:cubicBezTo>
                <a:cubicBezTo>
                  <a:pt x="2868930" y="4168856"/>
                  <a:pt x="2892452" y="4167895"/>
                  <a:pt x="2914650" y="4161236"/>
                </a:cubicBezTo>
                <a:cubicBezTo>
                  <a:pt x="2930970" y="4156340"/>
                  <a:pt x="2944416" y="4144359"/>
                  <a:pt x="2960370" y="4138376"/>
                </a:cubicBezTo>
                <a:cubicBezTo>
                  <a:pt x="2975079" y="4132860"/>
                  <a:pt x="2990850" y="4130756"/>
                  <a:pt x="3006090" y="4126946"/>
                </a:cubicBezTo>
                <a:cubicBezTo>
                  <a:pt x="3018913" y="4088476"/>
                  <a:pt x="3017781" y="4086483"/>
                  <a:pt x="3040380" y="4046936"/>
                </a:cubicBezTo>
                <a:cubicBezTo>
                  <a:pt x="3047196" y="4035009"/>
                  <a:pt x="3053526" y="4022360"/>
                  <a:pt x="3063240" y="4012646"/>
                </a:cubicBezTo>
                <a:cubicBezTo>
                  <a:pt x="3076710" y="3999176"/>
                  <a:pt x="3095490" y="3991826"/>
                  <a:pt x="3108960" y="3978356"/>
                </a:cubicBezTo>
                <a:cubicBezTo>
                  <a:pt x="3122430" y="3964886"/>
                  <a:pt x="3130852" y="3947100"/>
                  <a:pt x="3143250" y="3932636"/>
                </a:cubicBezTo>
                <a:cubicBezTo>
                  <a:pt x="3153770" y="3920363"/>
                  <a:pt x="3168145" y="3911500"/>
                  <a:pt x="3177540" y="3898346"/>
                </a:cubicBezTo>
                <a:cubicBezTo>
                  <a:pt x="3230274" y="3824519"/>
                  <a:pt x="3167091" y="3874832"/>
                  <a:pt x="3234690" y="3829766"/>
                </a:cubicBezTo>
                <a:cubicBezTo>
                  <a:pt x="3341886" y="3651106"/>
                  <a:pt x="3209852" y="3874475"/>
                  <a:pt x="3291840" y="3726896"/>
                </a:cubicBezTo>
                <a:cubicBezTo>
                  <a:pt x="3302629" y="3707476"/>
                  <a:pt x="3315341" y="3689166"/>
                  <a:pt x="3326130" y="3669746"/>
                </a:cubicBezTo>
                <a:cubicBezTo>
                  <a:pt x="3334405" y="3654851"/>
                  <a:pt x="3339539" y="3638203"/>
                  <a:pt x="3348990" y="3624026"/>
                </a:cubicBezTo>
                <a:cubicBezTo>
                  <a:pt x="3362522" y="3603727"/>
                  <a:pt x="3381178" y="3587175"/>
                  <a:pt x="3394710" y="3566876"/>
                </a:cubicBezTo>
                <a:cubicBezTo>
                  <a:pt x="3471016" y="3452417"/>
                  <a:pt x="3378200" y="3578306"/>
                  <a:pt x="3429000" y="3486866"/>
                </a:cubicBezTo>
                <a:cubicBezTo>
                  <a:pt x="3442343" y="3462849"/>
                  <a:pt x="3461564" y="3442406"/>
                  <a:pt x="3474720" y="3418286"/>
                </a:cubicBezTo>
                <a:cubicBezTo>
                  <a:pt x="3484545" y="3400274"/>
                  <a:pt x="3487400" y="3378950"/>
                  <a:pt x="3497580" y="3361136"/>
                </a:cubicBezTo>
                <a:cubicBezTo>
                  <a:pt x="3518027" y="3325354"/>
                  <a:pt x="3553128" y="3297363"/>
                  <a:pt x="3566160" y="3258266"/>
                </a:cubicBezTo>
                <a:cubicBezTo>
                  <a:pt x="3587116" y="3195397"/>
                  <a:pt x="3564998" y="3251727"/>
                  <a:pt x="3600450" y="3189686"/>
                </a:cubicBezTo>
                <a:cubicBezTo>
                  <a:pt x="3608904" y="3174892"/>
                  <a:pt x="3614856" y="3158760"/>
                  <a:pt x="3623310" y="3143966"/>
                </a:cubicBezTo>
                <a:cubicBezTo>
                  <a:pt x="3630126" y="3132039"/>
                  <a:pt x="3640027" y="3121963"/>
                  <a:pt x="3646170" y="3109676"/>
                </a:cubicBezTo>
                <a:cubicBezTo>
                  <a:pt x="3655346" y="3091325"/>
                  <a:pt x="3659854" y="3070877"/>
                  <a:pt x="3669030" y="3052526"/>
                </a:cubicBezTo>
                <a:cubicBezTo>
                  <a:pt x="3690855" y="3008876"/>
                  <a:pt x="3709669" y="2993686"/>
                  <a:pt x="3726180" y="2949656"/>
                </a:cubicBezTo>
                <a:cubicBezTo>
                  <a:pt x="3731696" y="2934947"/>
                  <a:pt x="3731776" y="2918521"/>
                  <a:pt x="3737610" y="2903936"/>
                </a:cubicBezTo>
                <a:cubicBezTo>
                  <a:pt x="3747102" y="2880206"/>
                  <a:pt x="3762408" y="2859086"/>
                  <a:pt x="3771900" y="2835356"/>
                </a:cubicBezTo>
                <a:cubicBezTo>
                  <a:pt x="3781643" y="2810998"/>
                  <a:pt x="3791528" y="2740447"/>
                  <a:pt x="3794760" y="2721056"/>
                </a:cubicBezTo>
                <a:cubicBezTo>
                  <a:pt x="3798570" y="2561036"/>
                  <a:pt x="3799083" y="2400903"/>
                  <a:pt x="3806190" y="2240996"/>
                </a:cubicBezTo>
                <a:cubicBezTo>
                  <a:pt x="3806725" y="2228960"/>
                  <a:pt x="3812634" y="2217674"/>
                  <a:pt x="3817620" y="2206706"/>
                </a:cubicBezTo>
                <a:cubicBezTo>
                  <a:pt x="3831721" y="2175683"/>
                  <a:pt x="3844437" y="2143620"/>
                  <a:pt x="3863340" y="2115266"/>
                </a:cubicBezTo>
                <a:lnTo>
                  <a:pt x="3954780" y="1978106"/>
                </a:lnTo>
                <a:lnTo>
                  <a:pt x="3977640" y="1943816"/>
                </a:lnTo>
                <a:cubicBezTo>
                  <a:pt x="3985260" y="1932386"/>
                  <a:pt x="3994357" y="1921813"/>
                  <a:pt x="4000500" y="1909526"/>
                </a:cubicBezTo>
                <a:cubicBezTo>
                  <a:pt x="4008120" y="1894286"/>
                  <a:pt x="4016648" y="1879467"/>
                  <a:pt x="4023360" y="1863806"/>
                </a:cubicBezTo>
                <a:cubicBezTo>
                  <a:pt x="4028106" y="1852732"/>
                  <a:pt x="4029402" y="1840292"/>
                  <a:pt x="4034790" y="1829516"/>
                </a:cubicBezTo>
                <a:cubicBezTo>
                  <a:pt x="4040933" y="1817229"/>
                  <a:pt x="4050030" y="1806656"/>
                  <a:pt x="4057650" y="1795226"/>
                </a:cubicBezTo>
                <a:cubicBezTo>
                  <a:pt x="4061460" y="1768556"/>
                  <a:pt x="4078540" y="1740441"/>
                  <a:pt x="4069080" y="1715216"/>
                </a:cubicBezTo>
                <a:cubicBezTo>
                  <a:pt x="4063564" y="1700507"/>
                  <a:pt x="4023360" y="1719495"/>
                  <a:pt x="4023360" y="1703786"/>
                </a:cubicBezTo>
                <a:cubicBezTo>
                  <a:pt x="4023360" y="1676312"/>
                  <a:pt x="4056793" y="1659780"/>
                  <a:pt x="4069080" y="1635206"/>
                </a:cubicBezTo>
                <a:cubicBezTo>
                  <a:pt x="4076700" y="1619966"/>
                  <a:pt x="4085228" y="1605147"/>
                  <a:pt x="4091940" y="1589486"/>
                </a:cubicBezTo>
                <a:cubicBezTo>
                  <a:pt x="4096686" y="1578412"/>
                  <a:pt x="4097392" y="1565657"/>
                  <a:pt x="4103370" y="1555196"/>
                </a:cubicBezTo>
                <a:cubicBezTo>
                  <a:pt x="4112821" y="1538656"/>
                  <a:pt x="4126230" y="1524716"/>
                  <a:pt x="4137660" y="1509476"/>
                </a:cubicBezTo>
                <a:cubicBezTo>
                  <a:pt x="4141470" y="1498046"/>
                  <a:pt x="4144344" y="1486260"/>
                  <a:pt x="4149090" y="1475186"/>
                </a:cubicBezTo>
                <a:cubicBezTo>
                  <a:pt x="4155802" y="1459525"/>
                  <a:pt x="4171140" y="1446486"/>
                  <a:pt x="4171950" y="1429466"/>
                </a:cubicBezTo>
                <a:cubicBezTo>
                  <a:pt x="4173012" y="1407158"/>
                  <a:pt x="4175872" y="1223895"/>
                  <a:pt x="4137660" y="1166576"/>
                </a:cubicBezTo>
                <a:cubicBezTo>
                  <a:pt x="4123218" y="1144912"/>
                  <a:pt x="4079411" y="1076454"/>
                  <a:pt x="4057650" y="1052276"/>
                </a:cubicBezTo>
                <a:cubicBezTo>
                  <a:pt x="4036023" y="1028246"/>
                  <a:pt x="3989070" y="983696"/>
                  <a:pt x="3989070" y="983696"/>
                </a:cubicBezTo>
                <a:cubicBezTo>
                  <a:pt x="3961866" y="902084"/>
                  <a:pt x="3979576" y="935166"/>
                  <a:pt x="3943350" y="880826"/>
                </a:cubicBezTo>
                <a:cubicBezTo>
                  <a:pt x="3947160" y="854156"/>
                  <a:pt x="3949496" y="827234"/>
                  <a:pt x="3954780" y="800816"/>
                </a:cubicBezTo>
                <a:cubicBezTo>
                  <a:pt x="3959355" y="777940"/>
                  <a:pt x="3978136" y="738300"/>
                  <a:pt x="3989070" y="720806"/>
                </a:cubicBezTo>
                <a:cubicBezTo>
                  <a:pt x="3999166" y="704652"/>
                  <a:pt x="4011930" y="690326"/>
                  <a:pt x="4023360" y="675086"/>
                </a:cubicBezTo>
                <a:cubicBezTo>
                  <a:pt x="4053911" y="552884"/>
                  <a:pt x="4007287" y="720519"/>
                  <a:pt x="4069080" y="572216"/>
                </a:cubicBezTo>
                <a:cubicBezTo>
                  <a:pt x="4079748" y="546612"/>
                  <a:pt x="4085213" y="519115"/>
                  <a:pt x="4091940" y="492206"/>
                </a:cubicBezTo>
                <a:cubicBezTo>
                  <a:pt x="4096652" y="473359"/>
                  <a:pt x="4096549" y="453246"/>
                  <a:pt x="4103370" y="435056"/>
                </a:cubicBezTo>
                <a:cubicBezTo>
                  <a:pt x="4108193" y="422194"/>
                  <a:pt x="4120087" y="413053"/>
                  <a:pt x="4126230" y="400766"/>
                </a:cubicBezTo>
                <a:cubicBezTo>
                  <a:pt x="4131618" y="389990"/>
                  <a:pt x="4133850" y="377906"/>
                  <a:pt x="4137660" y="366476"/>
                </a:cubicBezTo>
                <a:cubicBezTo>
                  <a:pt x="4133850" y="343616"/>
                  <a:pt x="4135642" y="319074"/>
                  <a:pt x="4126230" y="297896"/>
                </a:cubicBezTo>
                <a:cubicBezTo>
                  <a:pt x="4119665" y="283125"/>
                  <a:pt x="4104358" y="273954"/>
                  <a:pt x="4091940" y="263606"/>
                </a:cubicBezTo>
                <a:cubicBezTo>
                  <a:pt x="4053539" y="231605"/>
                  <a:pt x="4060732" y="244567"/>
                  <a:pt x="4011930" y="229316"/>
                </a:cubicBezTo>
                <a:cubicBezTo>
                  <a:pt x="3965931" y="214941"/>
                  <a:pt x="3914869" y="210329"/>
                  <a:pt x="3874770" y="183596"/>
                </a:cubicBezTo>
                <a:cubicBezTo>
                  <a:pt x="3863340" y="175976"/>
                  <a:pt x="3852767" y="166879"/>
                  <a:pt x="3840480" y="160736"/>
                </a:cubicBezTo>
                <a:cubicBezTo>
                  <a:pt x="3778720" y="129856"/>
                  <a:pt x="3774474" y="140428"/>
                  <a:pt x="3703320" y="115016"/>
                </a:cubicBezTo>
                <a:cubicBezTo>
                  <a:pt x="3675994" y="105257"/>
                  <a:pt x="3650251" y="91502"/>
                  <a:pt x="3623310" y="80726"/>
                </a:cubicBezTo>
                <a:cubicBezTo>
                  <a:pt x="3612123" y="76251"/>
                  <a:pt x="3599796" y="74684"/>
                  <a:pt x="3589020" y="69296"/>
                </a:cubicBezTo>
                <a:cubicBezTo>
                  <a:pt x="3576733" y="63153"/>
                  <a:pt x="3567592" y="51259"/>
                  <a:pt x="3554730" y="46436"/>
                </a:cubicBezTo>
                <a:cubicBezTo>
                  <a:pt x="3536540" y="39615"/>
                  <a:pt x="3516545" y="39220"/>
                  <a:pt x="3497580" y="35006"/>
                </a:cubicBezTo>
                <a:cubicBezTo>
                  <a:pt x="3482245" y="31598"/>
                  <a:pt x="3467100" y="27386"/>
                  <a:pt x="3451860" y="23576"/>
                </a:cubicBezTo>
                <a:cubicBezTo>
                  <a:pt x="3440430" y="15956"/>
                  <a:pt x="3431288" y="1438"/>
                  <a:pt x="3417570" y="716"/>
                </a:cubicBezTo>
                <a:cubicBezTo>
                  <a:pt x="3356575" y="-2494"/>
                  <a:pt x="3295433" y="5752"/>
                  <a:pt x="3234690" y="12146"/>
                </a:cubicBezTo>
                <a:cubicBezTo>
                  <a:pt x="3222708" y="13407"/>
                  <a:pt x="3212089" y="20654"/>
                  <a:pt x="3200400" y="23576"/>
                </a:cubicBezTo>
                <a:cubicBezTo>
                  <a:pt x="3181553" y="28288"/>
                  <a:pt x="3162300" y="31196"/>
                  <a:pt x="3143250" y="35006"/>
                </a:cubicBezTo>
                <a:lnTo>
                  <a:pt x="3074670" y="103586"/>
                </a:lnTo>
                <a:cubicBezTo>
                  <a:pt x="3059430" y="118826"/>
                  <a:pt x="3040905" y="131373"/>
                  <a:pt x="3028950" y="149306"/>
                </a:cubicBezTo>
                <a:cubicBezTo>
                  <a:pt x="3021330" y="160736"/>
                  <a:pt x="3015804" y="173882"/>
                  <a:pt x="3006090" y="183596"/>
                </a:cubicBezTo>
                <a:cubicBezTo>
                  <a:pt x="2996376" y="193310"/>
                  <a:pt x="2981514" y="196742"/>
                  <a:pt x="2971800" y="206456"/>
                </a:cubicBezTo>
                <a:cubicBezTo>
                  <a:pt x="2954549" y="223707"/>
                  <a:pt x="2943331" y="246355"/>
                  <a:pt x="2926080" y="263606"/>
                </a:cubicBezTo>
                <a:cubicBezTo>
                  <a:pt x="2916366" y="273320"/>
                  <a:pt x="2901504" y="276752"/>
                  <a:pt x="2891790" y="286466"/>
                </a:cubicBezTo>
                <a:cubicBezTo>
                  <a:pt x="2816110" y="362146"/>
                  <a:pt x="2897861" y="304267"/>
                  <a:pt x="2823210" y="366476"/>
                </a:cubicBezTo>
                <a:cubicBezTo>
                  <a:pt x="2812657" y="375270"/>
                  <a:pt x="2798634" y="379622"/>
                  <a:pt x="2788920" y="389336"/>
                </a:cubicBezTo>
                <a:cubicBezTo>
                  <a:pt x="2775450" y="402806"/>
                  <a:pt x="2768100" y="421586"/>
                  <a:pt x="2754630" y="435056"/>
                </a:cubicBezTo>
                <a:cubicBezTo>
                  <a:pt x="2737379" y="452307"/>
                  <a:pt x="2714731" y="463525"/>
                  <a:pt x="2697480" y="480776"/>
                </a:cubicBezTo>
                <a:cubicBezTo>
                  <a:pt x="2680229" y="498027"/>
                  <a:pt x="2669011" y="520675"/>
                  <a:pt x="2651760" y="537926"/>
                </a:cubicBezTo>
                <a:cubicBezTo>
                  <a:pt x="2642046" y="547640"/>
                  <a:pt x="2628023" y="551992"/>
                  <a:pt x="2617470" y="560786"/>
                </a:cubicBezTo>
                <a:cubicBezTo>
                  <a:pt x="2579552" y="592384"/>
                  <a:pt x="2591458" y="596652"/>
                  <a:pt x="2548890" y="617936"/>
                </a:cubicBezTo>
                <a:cubicBezTo>
                  <a:pt x="2538114" y="623324"/>
                  <a:pt x="2525674" y="624620"/>
                  <a:pt x="2514600" y="629366"/>
                </a:cubicBezTo>
                <a:cubicBezTo>
                  <a:pt x="2498939" y="636078"/>
                  <a:pt x="2484834" y="646243"/>
                  <a:pt x="2468880" y="652226"/>
                </a:cubicBezTo>
                <a:cubicBezTo>
                  <a:pt x="2454171" y="657742"/>
                  <a:pt x="2437869" y="658140"/>
                  <a:pt x="2423160" y="663656"/>
                </a:cubicBezTo>
                <a:cubicBezTo>
                  <a:pt x="2407206" y="669639"/>
                  <a:pt x="2393101" y="679804"/>
                  <a:pt x="2377440" y="686516"/>
                </a:cubicBezTo>
                <a:cubicBezTo>
                  <a:pt x="2366366" y="691262"/>
                  <a:pt x="2354580" y="694136"/>
                  <a:pt x="2343150" y="697946"/>
                </a:cubicBezTo>
                <a:cubicBezTo>
                  <a:pt x="2255520" y="694136"/>
                  <a:pt x="2167714" y="693243"/>
                  <a:pt x="2080260" y="686516"/>
                </a:cubicBezTo>
                <a:cubicBezTo>
                  <a:pt x="2046849" y="683946"/>
                  <a:pt x="2032643" y="660324"/>
                  <a:pt x="2000250" y="652226"/>
                </a:cubicBezTo>
                <a:cubicBezTo>
                  <a:pt x="1963865" y="643130"/>
                  <a:pt x="1834955" y="625347"/>
                  <a:pt x="1783080" y="617936"/>
                </a:cubicBezTo>
                <a:cubicBezTo>
                  <a:pt x="1771650" y="610316"/>
                  <a:pt x="1761416" y="600487"/>
                  <a:pt x="1748790" y="595076"/>
                </a:cubicBezTo>
                <a:cubicBezTo>
                  <a:pt x="1734351" y="588888"/>
                  <a:pt x="1718175" y="587962"/>
                  <a:pt x="1703070" y="583646"/>
                </a:cubicBezTo>
                <a:cubicBezTo>
                  <a:pt x="1636246" y="564553"/>
                  <a:pt x="1703457" y="578652"/>
                  <a:pt x="1623060" y="560786"/>
                </a:cubicBezTo>
                <a:cubicBezTo>
                  <a:pt x="1604095" y="556572"/>
                  <a:pt x="1584757" y="554068"/>
                  <a:pt x="1565910" y="549356"/>
                </a:cubicBezTo>
                <a:cubicBezTo>
                  <a:pt x="1523021" y="538634"/>
                  <a:pt x="1531697" y="534693"/>
                  <a:pt x="1485900" y="515066"/>
                </a:cubicBezTo>
                <a:cubicBezTo>
                  <a:pt x="1474826" y="510320"/>
                  <a:pt x="1463040" y="507446"/>
                  <a:pt x="1451610" y="503636"/>
                </a:cubicBezTo>
                <a:cubicBezTo>
                  <a:pt x="1417320" y="507446"/>
                  <a:pt x="1382211" y="506698"/>
                  <a:pt x="1348740" y="515066"/>
                </a:cubicBezTo>
                <a:cubicBezTo>
                  <a:pt x="1335413" y="518398"/>
                  <a:pt x="1327076" y="532515"/>
                  <a:pt x="1314450" y="537926"/>
                </a:cubicBezTo>
                <a:cubicBezTo>
                  <a:pt x="1300011" y="544114"/>
                  <a:pt x="1283835" y="545040"/>
                  <a:pt x="1268730" y="549356"/>
                </a:cubicBezTo>
                <a:cubicBezTo>
                  <a:pt x="1257145" y="552666"/>
                  <a:pt x="1246025" y="557476"/>
                  <a:pt x="1234440" y="560786"/>
                </a:cubicBezTo>
                <a:cubicBezTo>
                  <a:pt x="1185782" y="574688"/>
                  <a:pt x="1118159" y="586328"/>
                  <a:pt x="1074420" y="595076"/>
                </a:cubicBezTo>
                <a:cubicBezTo>
                  <a:pt x="1013534" y="582899"/>
                  <a:pt x="1017270" y="585551"/>
                  <a:pt x="1005840" y="583646"/>
                </a:cubicBezTo>
                <a:close/>
              </a:path>
            </a:pathLst>
          </a:custGeom>
          <a:solidFill>
            <a:srgbClr val="FF0000">
              <a:alpha val="16862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8467" name="Rectangle 35"/>
          <p:cNvSpPr>
            <a:spLocks noChangeArrowheads="1"/>
          </p:cNvSpPr>
          <p:nvPr/>
        </p:nvSpPr>
        <p:spPr bwMode="auto">
          <a:xfrm>
            <a:off x="7696200" y="5395913"/>
            <a:ext cx="685800" cy="304800"/>
          </a:xfrm>
          <a:prstGeom prst="rect">
            <a:avLst/>
          </a:prstGeom>
          <a:solidFill>
            <a:srgbClr val="FF0000">
              <a:alpha val="16862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468" name="Rectangle 84"/>
          <p:cNvSpPr>
            <a:spLocks noChangeArrowheads="1"/>
          </p:cNvSpPr>
          <p:nvPr/>
        </p:nvSpPr>
        <p:spPr bwMode="auto">
          <a:xfrm>
            <a:off x="7696200" y="5872163"/>
            <a:ext cx="685800" cy="304800"/>
          </a:xfrm>
          <a:prstGeom prst="rect">
            <a:avLst/>
          </a:prstGeom>
          <a:solidFill>
            <a:srgbClr val="92D050">
              <a:alpha val="43921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469" name="Rectangle 85"/>
          <p:cNvSpPr>
            <a:spLocks noChangeArrowheads="1"/>
          </p:cNvSpPr>
          <p:nvPr/>
        </p:nvSpPr>
        <p:spPr bwMode="auto">
          <a:xfrm>
            <a:off x="7696200" y="6337300"/>
            <a:ext cx="685800" cy="304800"/>
          </a:xfrm>
          <a:prstGeom prst="rect">
            <a:avLst/>
          </a:prstGeom>
          <a:solidFill>
            <a:srgbClr val="FFFF00">
              <a:alpha val="43921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470" name="TextBox 36"/>
          <p:cNvSpPr txBox="1">
            <a:spLocks noChangeArrowheads="1"/>
          </p:cNvSpPr>
          <p:nvPr/>
        </p:nvSpPr>
        <p:spPr bwMode="auto">
          <a:xfrm>
            <a:off x="8458200" y="5313363"/>
            <a:ext cx="2000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charset="0"/>
              </a:rPr>
              <a:t>monophyletic</a:t>
            </a:r>
          </a:p>
        </p:txBody>
      </p:sp>
      <p:sp>
        <p:nvSpPr>
          <p:cNvPr id="18471" name="TextBox 87"/>
          <p:cNvSpPr txBox="1">
            <a:spLocks noChangeArrowheads="1"/>
          </p:cNvSpPr>
          <p:nvPr/>
        </p:nvSpPr>
        <p:spPr bwMode="auto">
          <a:xfrm>
            <a:off x="8464550" y="5805488"/>
            <a:ext cx="1847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charset="0"/>
              </a:rPr>
              <a:t>paraphyletic</a:t>
            </a:r>
          </a:p>
        </p:txBody>
      </p:sp>
      <p:sp>
        <p:nvSpPr>
          <p:cNvPr id="18472" name="TextBox 88"/>
          <p:cNvSpPr txBox="1">
            <a:spLocks noChangeArrowheads="1"/>
          </p:cNvSpPr>
          <p:nvPr/>
        </p:nvSpPr>
        <p:spPr bwMode="auto">
          <a:xfrm>
            <a:off x="8464550" y="6267451"/>
            <a:ext cx="1797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charset="0"/>
              </a:rPr>
              <a:t>polyphyletic</a:t>
            </a:r>
          </a:p>
        </p:txBody>
      </p:sp>
      <p:sp>
        <p:nvSpPr>
          <p:cNvPr id="38" name="Freeform 37"/>
          <p:cNvSpPr>
            <a:spLocks/>
          </p:cNvSpPr>
          <p:nvPr/>
        </p:nvSpPr>
        <p:spPr bwMode="auto">
          <a:xfrm>
            <a:off x="4816476" y="250826"/>
            <a:ext cx="5337175" cy="2995613"/>
          </a:xfrm>
          <a:custGeom>
            <a:avLst/>
            <a:gdLst>
              <a:gd name="T0" fmla="*/ 605070 w 5337810"/>
              <a:gd name="T1" fmla="*/ 1490635 h 2994660"/>
              <a:gd name="T2" fmla="*/ 353910 w 5337810"/>
              <a:gd name="T3" fmla="*/ 1685565 h 2994660"/>
              <a:gd name="T4" fmla="*/ 205500 w 5337810"/>
              <a:gd name="T5" fmla="*/ 1834628 h 2994660"/>
              <a:gd name="T6" fmla="*/ 34250 w 5337810"/>
              <a:gd name="T7" fmla="*/ 2075423 h 2994660"/>
              <a:gd name="T8" fmla="*/ 45670 w 5337810"/>
              <a:gd name="T9" fmla="*/ 2453815 h 2994660"/>
              <a:gd name="T10" fmla="*/ 114160 w 5337810"/>
              <a:gd name="T11" fmla="*/ 2717543 h 2994660"/>
              <a:gd name="T12" fmla="*/ 205500 w 5337810"/>
              <a:gd name="T13" fmla="*/ 2923939 h 2994660"/>
              <a:gd name="T14" fmla="*/ 479490 w 5337810"/>
              <a:gd name="T15" fmla="*/ 2958338 h 2994660"/>
              <a:gd name="T16" fmla="*/ 593650 w 5337810"/>
              <a:gd name="T17" fmla="*/ 2763409 h 2994660"/>
              <a:gd name="T18" fmla="*/ 730650 w 5337810"/>
              <a:gd name="T19" fmla="*/ 2568480 h 2994660"/>
              <a:gd name="T20" fmla="*/ 844810 w 5337810"/>
              <a:gd name="T21" fmla="*/ 2350618 h 2994660"/>
              <a:gd name="T22" fmla="*/ 924730 w 5337810"/>
              <a:gd name="T23" fmla="*/ 2155688 h 2994660"/>
              <a:gd name="T24" fmla="*/ 1004640 w 5337810"/>
              <a:gd name="T25" fmla="*/ 1972225 h 2994660"/>
              <a:gd name="T26" fmla="*/ 1118810 w 5337810"/>
              <a:gd name="T27" fmla="*/ 1754364 h 2994660"/>
              <a:gd name="T28" fmla="*/ 1244390 w 5337810"/>
              <a:gd name="T29" fmla="*/ 1547967 h 2994660"/>
              <a:gd name="T30" fmla="*/ 1347140 w 5337810"/>
              <a:gd name="T31" fmla="*/ 1341573 h 2994660"/>
              <a:gd name="T32" fmla="*/ 1552630 w 5337810"/>
              <a:gd name="T33" fmla="*/ 1066377 h 2994660"/>
              <a:gd name="T34" fmla="*/ 1780960 w 5337810"/>
              <a:gd name="T35" fmla="*/ 825582 h 2994660"/>
              <a:gd name="T36" fmla="*/ 1963620 w 5337810"/>
              <a:gd name="T37" fmla="*/ 630653 h 2994660"/>
              <a:gd name="T38" fmla="*/ 2123450 w 5337810"/>
              <a:gd name="T39" fmla="*/ 447190 h 2994660"/>
              <a:gd name="T40" fmla="*/ 2340362 w 5337810"/>
              <a:gd name="T41" fmla="*/ 321060 h 2994660"/>
              <a:gd name="T42" fmla="*/ 2637190 w 5337810"/>
              <a:gd name="T43" fmla="*/ 240795 h 2994660"/>
              <a:gd name="T44" fmla="*/ 3413508 w 5337810"/>
              <a:gd name="T45" fmla="*/ 206398 h 2994660"/>
              <a:gd name="T46" fmla="*/ 3767415 w 5337810"/>
              <a:gd name="T47" fmla="*/ 263730 h 2994660"/>
              <a:gd name="T48" fmla="*/ 4212655 w 5337810"/>
              <a:gd name="T49" fmla="*/ 435723 h 2994660"/>
              <a:gd name="T50" fmla="*/ 4440983 w 5337810"/>
              <a:gd name="T51" fmla="*/ 642120 h 2994660"/>
              <a:gd name="T52" fmla="*/ 4589398 w 5337810"/>
              <a:gd name="T53" fmla="*/ 837050 h 2994660"/>
              <a:gd name="T54" fmla="*/ 4612230 w 5337810"/>
              <a:gd name="T55" fmla="*/ 1318639 h 2994660"/>
              <a:gd name="T56" fmla="*/ 4452400 w 5337810"/>
              <a:gd name="T57" fmla="*/ 1582366 h 2994660"/>
              <a:gd name="T58" fmla="*/ 4315402 w 5337810"/>
              <a:gd name="T59" fmla="*/ 1754364 h 2994660"/>
              <a:gd name="T60" fmla="*/ 4087075 w 5337810"/>
              <a:gd name="T61" fmla="*/ 1995159 h 2994660"/>
              <a:gd name="T62" fmla="*/ 3972910 w 5337810"/>
              <a:gd name="T63" fmla="*/ 2442349 h 2994660"/>
              <a:gd name="T64" fmla="*/ 4098490 w 5337810"/>
              <a:gd name="T65" fmla="*/ 2602879 h 2994660"/>
              <a:gd name="T66" fmla="*/ 4292570 w 5337810"/>
              <a:gd name="T67" fmla="*/ 2706077 h 2994660"/>
              <a:gd name="T68" fmla="*/ 4657895 w 5337810"/>
              <a:gd name="T69" fmla="*/ 2683144 h 2994660"/>
              <a:gd name="T70" fmla="*/ 4806310 w 5337810"/>
              <a:gd name="T71" fmla="*/ 2579946 h 2994660"/>
              <a:gd name="T72" fmla="*/ 4988970 w 5337810"/>
              <a:gd name="T73" fmla="*/ 2419415 h 2994660"/>
              <a:gd name="T74" fmla="*/ 5171633 w 5337810"/>
              <a:gd name="T75" fmla="*/ 2086889 h 2994660"/>
              <a:gd name="T76" fmla="*/ 5308630 w 5337810"/>
              <a:gd name="T77" fmla="*/ 1674098 h 2994660"/>
              <a:gd name="T78" fmla="*/ 5274380 w 5337810"/>
              <a:gd name="T79" fmla="*/ 1066377 h 2994660"/>
              <a:gd name="T80" fmla="*/ 5171633 w 5337810"/>
              <a:gd name="T81" fmla="*/ 745319 h 2994660"/>
              <a:gd name="T82" fmla="*/ 4943306 w 5337810"/>
              <a:gd name="T83" fmla="*/ 493058 h 2994660"/>
              <a:gd name="T84" fmla="*/ 4703560 w 5337810"/>
              <a:gd name="T85" fmla="*/ 217860 h 2994660"/>
              <a:gd name="T86" fmla="*/ 4452400 w 5337810"/>
              <a:gd name="T87" fmla="*/ 114660 h 2994660"/>
              <a:gd name="T88" fmla="*/ 4041410 w 5337810"/>
              <a:gd name="T89" fmla="*/ 11470 h 2994660"/>
              <a:gd name="T90" fmla="*/ 3071013 w 5337810"/>
              <a:gd name="T91" fmla="*/ 45870 h 2994660"/>
              <a:gd name="T92" fmla="*/ 2306114 w 5337810"/>
              <a:gd name="T93" fmla="*/ 126130 h 2994660"/>
              <a:gd name="T94" fmla="*/ 1986456 w 5337810"/>
              <a:gd name="T95" fmla="*/ 332529 h 2994660"/>
              <a:gd name="T96" fmla="*/ 1815210 w 5337810"/>
              <a:gd name="T97" fmla="*/ 515990 h 2994660"/>
              <a:gd name="T98" fmla="*/ 1701045 w 5337810"/>
              <a:gd name="T99" fmla="*/ 676520 h 2994660"/>
              <a:gd name="T100" fmla="*/ 1529800 w 5337810"/>
              <a:gd name="T101" fmla="*/ 825582 h 2994660"/>
              <a:gd name="T102" fmla="*/ 1392800 w 5337810"/>
              <a:gd name="T103" fmla="*/ 997579 h 2994660"/>
              <a:gd name="T104" fmla="*/ 1130222 w 5337810"/>
              <a:gd name="T105" fmla="*/ 1169575 h 2994660"/>
              <a:gd name="T106" fmla="*/ 821980 w 5337810"/>
              <a:gd name="T107" fmla="*/ 1284240 h 299466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5337810" h="2994660">
                <a:moveTo>
                  <a:pt x="731520" y="1337310"/>
                </a:moveTo>
                <a:lnTo>
                  <a:pt x="731520" y="1337310"/>
                </a:lnTo>
                <a:cubicBezTo>
                  <a:pt x="704850" y="1375410"/>
                  <a:pt x="688716" y="1423706"/>
                  <a:pt x="651510" y="1451610"/>
                </a:cubicBezTo>
                <a:cubicBezTo>
                  <a:pt x="636270" y="1463040"/>
                  <a:pt x="618446" y="1471662"/>
                  <a:pt x="605790" y="1485900"/>
                </a:cubicBezTo>
                <a:cubicBezTo>
                  <a:pt x="587537" y="1506435"/>
                  <a:pt x="582930" y="1539240"/>
                  <a:pt x="560070" y="1554480"/>
                </a:cubicBezTo>
                <a:cubicBezTo>
                  <a:pt x="537210" y="1569720"/>
                  <a:pt x="517554" y="1591512"/>
                  <a:pt x="491490" y="1600200"/>
                </a:cubicBezTo>
                <a:cubicBezTo>
                  <a:pt x="480060" y="1604010"/>
                  <a:pt x="467732" y="1605779"/>
                  <a:pt x="457200" y="1611630"/>
                </a:cubicBezTo>
                <a:lnTo>
                  <a:pt x="354330" y="1680210"/>
                </a:lnTo>
                <a:lnTo>
                  <a:pt x="320040" y="1703070"/>
                </a:lnTo>
                <a:cubicBezTo>
                  <a:pt x="308610" y="1710690"/>
                  <a:pt x="295464" y="1716216"/>
                  <a:pt x="285750" y="1725930"/>
                </a:cubicBezTo>
                <a:cubicBezTo>
                  <a:pt x="274320" y="1737360"/>
                  <a:pt x="261384" y="1747461"/>
                  <a:pt x="251460" y="1760220"/>
                </a:cubicBezTo>
                <a:cubicBezTo>
                  <a:pt x="234592" y="1781907"/>
                  <a:pt x="228600" y="1813560"/>
                  <a:pt x="205740" y="1828800"/>
                </a:cubicBezTo>
                <a:lnTo>
                  <a:pt x="171450" y="1851660"/>
                </a:lnTo>
                <a:cubicBezTo>
                  <a:pt x="116764" y="1933690"/>
                  <a:pt x="145157" y="1900813"/>
                  <a:pt x="91440" y="1954530"/>
                </a:cubicBezTo>
                <a:cubicBezTo>
                  <a:pt x="78617" y="1993000"/>
                  <a:pt x="79749" y="1994993"/>
                  <a:pt x="57150" y="2034540"/>
                </a:cubicBezTo>
                <a:cubicBezTo>
                  <a:pt x="50334" y="2046467"/>
                  <a:pt x="39869" y="2056277"/>
                  <a:pt x="34290" y="2068830"/>
                </a:cubicBezTo>
                <a:cubicBezTo>
                  <a:pt x="24503" y="2090850"/>
                  <a:pt x="19050" y="2114550"/>
                  <a:pt x="11430" y="2137410"/>
                </a:cubicBezTo>
                <a:lnTo>
                  <a:pt x="0" y="2171700"/>
                </a:lnTo>
                <a:cubicBezTo>
                  <a:pt x="3810" y="2240280"/>
                  <a:pt x="4918" y="2309064"/>
                  <a:pt x="11430" y="2377440"/>
                </a:cubicBezTo>
                <a:cubicBezTo>
                  <a:pt x="14810" y="2412930"/>
                  <a:pt x="30308" y="2415197"/>
                  <a:pt x="45720" y="2446020"/>
                </a:cubicBezTo>
                <a:cubicBezTo>
                  <a:pt x="51108" y="2456796"/>
                  <a:pt x="53340" y="2468880"/>
                  <a:pt x="57150" y="2480310"/>
                </a:cubicBezTo>
                <a:cubicBezTo>
                  <a:pt x="60960" y="2506980"/>
                  <a:pt x="63761" y="2533814"/>
                  <a:pt x="68580" y="2560320"/>
                </a:cubicBezTo>
                <a:cubicBezTo>
                  <a:pt x="71390" y="2575776"/>
                  <a:pt x="75496" y="2590993"/>
                  <a:pt x="80010" y="2606040"/>
                </a:cubicBezTo>
                <a:lnTo>
                  <a:pt x="114300" y="2708910"/>
                </a:lnTo>
                <a:lnTo>
                  <a:pt x="137160" y="2777490"/>
                </a:lnTo>
                <a:cubicBezTo>
                  <a:pt x="140970" y="2788920"/>
                  <a:pt x="141907" y="2801755"/>
                  <a:pt x="148590" y="2811780"/>
                </a:cubicBezTo>
                <a:cubicBezTo>
                  <a:pt x="156210" y="2823210"/>
                  <a:pt x="165307" y="2833783"/>
                  <a:pt x="171450" y="2846070"/>
                </a:cubicBezTo>
                <a:cubicBezTo>
                  <a:pt x="186850" y="2876871"/>
                  <a:pt x="176623" y="2889172"/>
                  <a:pt x="205740" y="2914650"/>
                </a:cubicBezTo>
                <a:cubicBezTo>
                  <a:pt x="301844" y="2998741"/>
                  <a:pt x="240582" y="2937786"/>
                  <a:pt x="308610" y="2971800"/>
                </a:cubicBezTo>
                <a:cubicBezTo>
                  <a:pt x="320897" y="2977943"/>
                  <a:pt x="331470" y="2987040"/>
                  <a:pt x="342900" y="2994660"/>
                </a:cubicBezTo>
                <a:cubicBezTo>
                  <a:pt x="381000" y="2990850"/>
                  <a:pt x="420875" y="2995338"/>
                  <a:pt x="457200" y="2983230"/>
                </a:cubicBezTo>
                <a:cubicBezTo>
                  <a:pt x="470232" y="2978886"/>
                  <a:pt x="471266" y="2959493"/>
                  <a:pt x="480060" y="2948940"/>
                </a:cubicBezTo>
                <a:cubicBezTo>
                  <a:pt x="490408" y="2936522"/>
                  <a:pt x="502920" y="2926080"/>
                  <a:pt x="514350" y="2914650"/>
                </a:cubicBezTo>
                <a:lnTo>
                  <a:pt x="548640" y="2811780"/>
                </a:lnTo>
                <a:cubicBezTo>
                  <a:pt x="552450" y="2800350"/>
                  <a:pt x="550045" y="2784173"/>
                  <a:pt x="560070" y="2777490"/>
                </a:cubicBezTo>
                <a:lnTo>
                  <a:pt x="594360" y="2754630"/>
                </a:lnTo>
                <a:cubicBezTo>
                  <a:pt x="620100" y="2677410"/>
                  <a:pt x="584402" y="2761111"/>
                  <a:pt x="640080" y="2697480"/>
                </a:cubicBezTo>
                <a:cubicBezTo>
                  <a:pt x="658172" y="2676803"/>
                  <a:pt x="670560" y="2651760"/>
                  <a:pt x="685800" y="2628900"/>
                </a:cubicBezTo>
                <a:lnTo>
                  <a:pt x="708660" y="2594610"/>
                </a:lnTo>
                <a:cubicBezTo>
                  <a:pt x="716280" y="2583180"/>
                  <a:pt x="725377" y="2572607"/>
                  <a:pt x="731520" y="2560320"/>
                </a:cubicBezTo>
                <a:cubicBezTo>
                  <a:pt x="739140" y="2545080"/>
                  <a:pt x="745614" y="2529211"/>
                  <a:pt x="754380" y="2514600"/>
                </a:cubicBezTo>
                <a:cubicBezTo>
                  <a:pt x="768515" y="2491041"/>
                  <a:pt x="784860" y="2468880"/>
                  <a:pt x="800100" y="2446020"/>
                </a:cubicBezTo>
                <a:cubicBezTo>
                  <a:pt x="807720" y="2434590"/>
                  <a:pt x="818616" y="2424762"/>
                  <a:pt x="822960" y="2411730"/>
                </a:cubicBezTo>
                <a:lnTo>
                  <a:pt x="845820" y="2343150"/>
                </a:lnTo>
                <a:cubicBezTo>
                  <a:pt x="849630" y="2331720"/>
                  <a:pt x="854328" y="2320549"/>
                  <a:pt x="857250" y="2308860"/>
                </a:cubicBezTo>
                <a:cubicBezTo>
                  <a:pt x="861060" y="2293620"/>
                  <a:pt x="862492" y="2277579"/>
                  <a:pt x="868680" y="2263140"/>
                </a:cubicBezTo>
                <a:cubicBezTo>
                  <a:pt x="874091" y="2250514"/>
                  <a:pt x="883920" y="2240280"/>
                  <a:pt x="891540" y="2228850"/>
                </a:cubicBezTo>
                <a:cubicBezTo>
                  <a:pt x="915328" y="2133697"/>
                  <a:pt x="886363" y="2227775"/>
                  <a:pt x="925830" y="2148840"/>
                </a:cubicBezTo>
                <a:cubicBezTo>
                  <a:pt x="931218" y="2138064"/>
                  <a:pt x="932514" y="2125624"/>
                  <a:pt x="937260" y="2114550"/>
                </a:cubicBezTo>
                <a:cubicBezTo>
                  <a:pt x="943972" y="2098889"/>
                  <a:pt x="951666" y="2083624"/>
                  <a:pt x="960120" y="2068830"/>
                </a:cubicBezTo>
                <a:cubicBezTo>
                  <a:pt x="966936" y="2056903"/>
                  <a:pt x="977401" y="2047093"/>
                  <a:pt x="982980" y="2034540"/>
                </a:cubicBezTo>
                <a:cubicBezTo>
                  <a:pt x="992767" y="2012520"/>
                  <a:pt x="998220" y="1988820"/>
                  <a:pt x="1005840" y="1965960"/>
                </a:cubicBezTo>
                <a:cubicBezTo>
                  <a:pt x="1009650" y="1954530"/>
                  <a:pt x="1010587" y="1941695"/>
                  <a:pt x="1017270" y="1931670"/>
                </a:cubicBezTo>
                <a:cubicBezTo>
                  <a:pt x="1024890" y="1920240"/>
                  <a:pt x="1034551" y="1909933"/>
                  <a:pt x="1040130" y="1897380"/>
                </a:cubicBezTo>
                <a:cubicBezTo>
                  <a:pt x="1049917" y="1875360"/>
                  <a:pt x="1045951" y="1845839"/>
                  <a:pt x="1062990" y="1828800"/>
                </a:cubicBezTo>
                <a:cubicBezTo>
                  <a:pt x="1123601" y="1768189"/>
                  <a:pt x="1075007" y="1824012"/>
                  <a:pt x="1120140" y="1748790"/>
                </a:cubicBezTo>
                <a:cubicBezTo>
                  <a:pt x="1134275" y="1725231"/>
                  <a:pt x="1150620" y="1703070"/>
                  <a:pt x="1165860" y="1680210"/>
                </a:cubicBezTo>
                <a:lnTo>
                  <a:pt x="1211580" y="1611630"/>
                </a:lnTo>
                <a:cubicBezTo>
                  <a:pt x="1219200" y="1600200"/>
                  <a:pt x="1230096" y="1590372"/>
                  <a:pt x="1234440" y="1577340"/>
                </a:cubicBezTo>
                <a:cubicBezTo>
                  <a:pt x="1238250" y="1565910"/>
                  <a:pt x="1240019" y="1553582"/>
                  <a:pt x="1245870" y="1543050"/>
                </a:cubicBezTo>
                <a:cubicBezTo>
                  <a:pt x="1259213" y="1519033"/>
                  <a:pt x="1276350" y="1497330"/>
                  <a:pt x="1291590" y="1474470"/>
                </a:cubicBezTo>
                <a:cubicBezTo>
                  <a:pt x="1299210" y="1463040"/>
                  <a:pt x="1310106" y="1453212"/>
                  <a:pt x="1314450" y="1440180"/>
                </a:cubicBezTo>
                <a:lnTo>
                  <a:pt x="1337310" y="1371600"/>
                </a:lnTo>
                <a:cubicBezTo>
                  <a:pt x="1341120" y="1360170"/>
                  <a:pt x="1341511" y="1346949"/>
                  <a:pt x="1348740" y="1337310"/>
                </a:cubicBezTo>
                <a:cubicBezTo>
                  <a:pt x="1360170" y="1322070"/>
                  <a:pt x="1372934" y="1307744"/>
                  <a:pt x="1383030" y="1291590"/>
                </a:cubicBezTo>
                <a:cubicBezTo>
                  <a:pt x="1392061" y="1277141"/>
                  <a:pt x="1396191" y="1259879"/>
                  <a:pt x="1405890" y="1245870"/>
                </a:cubicBezTo>
                <a:cubicBezTo>
                  <a:pt x="1549254" y="1038789"/>
                  <a:pt x="1435301" y="1207747"/>
                  <a:pt x="1520190" y="1108710"/>
                </a:cubicBezTo>
                <a:cubicBezTo>
                  <a:pt x="1532588" y="1094246"/>
                  <a:pt x="1541935" y="1077327"/>
                  <a:pt x="1554480" y="1062990"/>
                </a:cubicBezTo>
                <a:cubicBezTo>
                  <a:pt x="1593284" y="1018643"/>
                  <a:pt x="1592867" y="1022159"/>
                  <a:pt x="1634490" y="994410"/>
                </a:cubicBezTo>
                <a:cubicBezTo>
                  <a:pt x="1681083" y="924521"/>
                  <a:pt x="1629158" y="997550"/>
                  <a:pt x="1703070" y="914400"/>
                </a:cubicBezTo>
                <a:cubicBezTo>
                  <a:pt x="1719278" y="896166"/>
                  <a:pt x="1732725" y="875610"/>
                  <a:pt x="1748790" y="857250"/>
                </a:cubicBezTo>
                <a:cubicBezTo>
                  <a:pt x="1759434" y="845085"/>
                  <a:pt x="1772732" y="835378"/>
                  <a:pt x="1783080" y="822960"/>
                </a:cubicBezTo>
                <a:cubicBezTo>
                  <a:pt x="1791874" y="812407"/>
                  <a:pt x="1796699" y="798835"/>
                  <a:pt x="1805940" y="788670"/>
                </a:cubicBezTo>
                <a:cubicBezTo>
                  <a:pt x="1834936" y="756775"/>
                  <a:pt x="1873470" y="733096"/>
                  <a:pt x="1897380" y="697230"/>
                </a:cubicBezTo>
                <a:cubicBezTo>
                  <a:pt x="1905000" y="685800"/>
                  <a:pt x="1910526" y="672654"/>
                  <a:pt x="1920240" y="662940"/>
                </a:cubicBezTo>
                <a:cubicBezTo>
                  <a:pt x="1933710" y="649470"/>
                  <a:pt x="1953304" y="642888"/>
                  <a:pt x="1965960" y="628650"/>
                </a:cubicBezTo>
                <a:cubicBezTo>
                  <a:pt x="1984213" y="608115"/>
                  <a:pt x="1996440" y="582930"/>
                  <a:pt x="2011680" y="560070"/>
                </a:cubicBezTo>
                <a:cubicBezTo>
                  <a:pt x="2019300" y="548640"/>
                  <a:pt x="2023110" y="533400"/>
                  <a:pt x="2034540" y="525780"/>
                </a:cubicBezTo>
                <a:lnTo>
                  <a:pt x="2103120" y="480060"/>
                </a:lnTo>
                <a:cubicBezTo>
                  <a:pt x="2110740" y="468630"/>
                  <a:pt x="2116266" y="455484"/>
                  <a:pt x="2125980" y="445770"/>
                </a:cubicBezTo>
                <a:cubicBezTo>
                  <a:pt x="2146954" y="424796"/>
                  <a:pt x="2182084" y="414991"/>
                  <a:pt x="2205990" y="400050"/>
                </a:cubicBezTo>
                <a:cubicBezTo>
                  <a:pt x="2222144" y="389954"/>
                  <a:pt x="2235057" y="375011"/>
                  <a:pt x="2251710" y="365760"/>
                </a:cubicBezTo>
                <a:cubicBezTo>
                  <a:pt x="2269646" y="355796"/>
                  <a:pt x="2290509" y="352076"/>
                  <a:pt x="2308860" y="342900"/>
                </a:cubicBezTo>
                <a:cubicBezTo>
                  <a:pt x="2321147" y="336757"/>
                  <a:pt x="2330863" y="326183"/>
                  <a:pt x="2343150" y="320040"/>
                </a:cubicBezTo>
                <a:cubicBezTo>
                  <a:pt x="2361420" y="310905"/>
                  <a:pt x="2406070" y="302063"/>
                  <a:pt x="2423160" y="297180"/>
                </a:cubicBezTo>
                <a:cubicBezTo>
                  <a:pt x="2473998" y="282655"/>
                  <a:pt x="2443617" y="286231"/>
                  <a:pt x="2503170" y="274320"/>
                </a:cubicBezTo>
                <a:cubicBezTo>
                  <a:pt x="2525895" y="269775"/>
                  <a:pt x="2549267" y="268511"/>
                  <a:pt x="2571750" y="262890"/>
                </a:cubicBezTo>
                <a:cubicBezTo>
                  <a:pt x="2595127" y="257046"/>
                  <a:pt x="2617470" y="247650"/>
                  <a:pt x="2640330" y="240030"/>
                </a:cubicBezTo>
                <a:cubicBezTo>
                  <a:pt x="2667508" y="230971"/>
                  <a:pt x="2691636" y="221954"/>
                  <a:pt x="2720340" y="217170"/>
                </a:cubicBezTo>
                <a:cubicBezTo>
                  <a:pt x="2750639" y="212120"/>
                  <a:pt x="2781420" y="210411"/>
                  <a:pt x="2811780" y="205740"/>
                </a:cubicBezTo>
                <a:cubicBezTo>
                  <a:pt x="2849508" y="199936"/>
                  <a:pt x="2878243" y="191982"/>
                  <a:pt x="2914650" y="182880"/>
                </a:cubicBezTo>
                <a:cubicBezTo>
                  <a:pt x="3134525" y="219526"/>
                  <a:pt x="2907348" y="184915"/>
                  <a:pt x="3417570" y="205740"/>
                </a:cubicBezTo>
                <a:cubicBezTo>
                  <a:pt x="3459618" y="207456"/>
                  <a:pt x="3501390" y="213360"/>
                  <a:pt x="3543300" y="217170"/>
                </a:cubicBezTo>
                <a:cubicBezTo>
                  <a:pt x="3558540" y="220980"/>
                  <a:pt x="3573915" y="224284"/>
                  <a:pt x="3589020" y="228600"/>
                </a:cubicBezTo>
                <a:cubicBezTo>
                  <a:pt x="3600605" y="231910"/>
                  <a:pt x="3611549" y="237416"/>
                  <a:pt x="3623310" y="240030"/>
                </a:cubicBezTo>
                <a:cubicBezTo>
                  <a:pt x="3651856" y="246374"/>
                  <a:pt x="3746378" y="259244"/>
                  <a:pt x="3771900" y="262890"/>
                </a:cubicBezTo>
                <a:cubicBezTo>
                  <a:pt x="3908738" y="354115"/>
                  <a:pt x="3768451" y="285750"/>
                  <a:pt x="3920490" y="285750"/>
                </a:cubicBezTo>
                <a:cubicBezTo>
                  <a:pt x="3946431" y="285750"/>
                  <a:pt x="4039047" y="309674"/>
                  <a:pt x="4080510" y="320040"/>
                </a:cubicBezTo>
                <a:cubicBezTo>
                  <a:pt x="4091712" y="327508"/>
                  <a:pt x="4177885" y="383125"/>
                  <a:pt x="4194810" y="400050"/>
                </a:cubicBezTo>
                <a:cubicBezTo>
                  <a:pt x="4204524" y="409764"/>
                  <a:pt x="4208544" y="424073"/>
                  <a:pt x="4217670" y="434340"/>
                </a:cubicBezTo>
                <a:cubicBezTo>
                  <a:pt x="4239148" y="458503"/>
                  <a:pt x="4268317" y="476021"/>
                  <a:pt x="4286250" y="502920"/>
                </a:cubicBezTo>
                <a:cubicBezTo>
                  <a:pt x="4293870" y="514350"/>
                  <a:pt x="4299396" y="527496"/>
                  <a:pt x="4309110" y="537210"/>
                </a:cubicBezTo>
                <a:cubicBezTo>
                  <a:pt x="4318824" y="546924"/>
                  <a:pt x="4332847" y="551276"/>
                  <a:pt x="4343400" y="560070"/>
                </a:cubicBezTo>
                <a:cubicBezTo>
                  <a:pt x="4450835" y="649599"/>
                  <a:pt x="4272939" y="524526"/>
                  <a:pt x="4446270" y="640080"/>
                </a:cubicBezTo>
                <a:lnTo>
                  <a:pt x="4480560" y="662940"/>
                </a:lnTo>
                <a:cubicBezTo>
                  <a:pt x="4507850" y="744810"/>
                  <a:pt x="4468835" y="651156"/>
                  <a:pt x="4526280" y="720090"/>
                </a:cubicBezTo>
                <a:cubicBezTo>
                  <a:pt x="4537188" y="733180"/>
                  <a:pt x="4540374" y="751199"/>
                  <a:pt x="4549140" y="765810"/>
                </a:cubicBezTo>
                <a:cubicBezTo>
                  <a:pt x="4563275" y="789369"/>
                  <a:pt x="4586172" y="808326"/>
                  <a:pt x="4594860" y="834390"/>
                </a:cubicBezTo>
                <a:cubicBezTo>
                  <a:pt x="4623590" y="920579"/>
                  <a:pt x="4584835" y="814340"/>
                  <a:pt x="4629150" y="902970"/>
                </a:cubicBezTo>
                <a:cubicBezTo>
                  <a:pt x="4637349" y="919368"/>
                  <a:pt x="4648348" y="968331"/>
                  <a:pt x="4652010" y="982980"/>
                </a:cubicBezTo>
                <a:cubicBezTo>
                  <a:pt x="4644454" y="1149202"/>
                  <a:pt x="4660071" y="1171935"/>
                  <a:pt x="4629150" y="1280160"/>
                </a:cubicBezTo>
                <a:cubicBezTo>
                  <a:pt x="4625840" y="1291745"/>
                  <a:pt x="4623571" y="1303918"/>
                  <a:pt x="4617720" y="1314450"/>
                </a:cubicBezTo>
                <a:cubicBezTo>
                  <a:pt x="4604377" y="1338467"/>
                  <a:pt x="4580688" y="1356966"/>
                  <a:pt x="4572000" y="1383030"/>
                </a:cubicBezTo>
                <a:cubicBezTo>
                  <a:pt x="4562672" y="1411013"/>
                  <a:pt x="4555365" y="1438323"/>
                  <a:pt x="4537710" y="1463040"/>
                </a:cubicBezTo>
                <a:cubicBezTo>
                  <a:pt x="4528315" y="1476194"/>
                  <a:pt x="4514850" y="1485900"/>
                  <a:pt x="4503420" y="1497330"/>
                </a:cubicBezTo>
                <a:cubicBezTo>
                  <a:pt x="4477213" y="1575951"/>
                  <a:pt x="4513059" y="1480462"/>
                  <a:pt x="4457700" y="1577340"/>
                </a:cubicBezTo>
                <a:cubicBezTo>
                  <a:pt x="4451722" y="1587801"/>
                  <a:pt x="4453667" y="1602120"/>
                  <a:pt x="4446270" y="1611630"/>
                </a:cubicBezTo>
                <a:cubicBezTo>
                  <a:pt x="4426422" y="1637149"/>
                  <a:pt x="4392148" y="1651294"/>
                  <a:pt x="4377690" y="1680210"/>
                </a:cubicBezTo>
                <a:cubicBezTo>
                  <a:pt x="4370070" y="1695450"/>
                  <a:pt x="4365738" y="1712840"/>
                  <a:pt x="4354830" y="1725930"/>
                </a:cubicBezTo>
                <a:cubicBezTo>
                  <a:pt x="4346036" y="1736483"/>
                  <a:pt x="4331093" y="1739996"/>
                  <a:pt x="4320540" y="1748790"/>
                </a:cubicBezTo>
                <a:cubicBezTo>
                  <a:pt x="4308122" y="1759138"/>
                  <a:pt x="4296598" y="1770662"/>
                  <a:pt x="4286250" y="1783080"/>
                </a:cubicBezTo>
                <a:cubicBezTo>
                  <a:pt x="4277456" y="1793633"/>
                  <a:pt x="4272580" y="1807159"/>
                  <a:pt x="4263390" y="1817370"/>
                </a:cubicBezTo>
                <a:cubicBezTo>
                  <a:pt x="4196097" y="1892140"/>
                  <a:pt x="4206593" y="1881905"/>
                  <a:pt x="4149090" y="1920240"/>
                </a:cubicBezTo>
                <a:cubicBezTo>
                  <a:pt x="4098566" y="1996027"/>
                  <a:pt x="4157945" y="1911814"/>
                  <a:pt x="4091940" y="1988820"/>
                </a:cubicBezTo>
                <a:cubicBezTo>
                  <a:pt x="4070674" y="2013631"/>
                  <a:pt x="4052882" y="2041692"/>
                  <a:pt x="4034790" y="2068830"/>
                </a:cubicBezTo>
                <a:cubicBezTo>
                  <a:pt x="4028401" y="2094388"/>
                  <a:pt x="4011631" y="2166433"/>
                  <a:pt x="4000500" y="2183130"/>
                </a:cubicBezTo>
                <a:cubicBezTo>
                  <a:pt x="3970957" y="2227445"/>
                  <a:pt x="3981984" y="2204388"/>
                  <a:pt x="3966210" y="2251710"/>
                </a:cubicBezTo>
                <a:cubicBezTo>
                  <a:pt x="3970020" y="2312670"/>
                  <a:pt x="3969387" y="2374071"/>
                  <a:pt x="3977640" y="2434590"/>
                </a:cubicBezTo>
                <a:cubicBezTo>
                  <a:pt x="3980896" y="2458466"/>
                  <a:pt x="3992880" y="2480310"/>
                  <a:pt x="4000500" y="2503170"/>
                </a:cubicBezTo>
                <a:cubicBezTo>
                  <a:pt x="4004310" y="2514600"/>
                  <a:pt x="4000500" y="2533650"/>
                  <a:pt x="4011930" y="2537460"/>
                </a:cubicBezTo>
                <a:lnTo>
                  <a:pt x="4046220" y="2548890"/>
                </a:lnTo>
                <a:cubicBezTo>
                  <a:pt x="4089598" y="2613957"/>
                  <a:pt x="4043914" y="2560635"/>
                  <a:pt x="4103370" y="2594610"/>
                </a:cubicBezTo>
                <a:cubicBezTo>
                  <a:pt x="4200248" y="2649969"/>
                  <a:pt x="4104759" y="2614123"/>
                  <a:pt x="4183380" y="2640330"/>
                </a:cubicBezTo>
                <a:cubicBezTo>
                  <a:pt x="4191000" y="2651760"/>
                  <a:pt x="4194313" y="2667804"/>
                  <a:pt x="4206240" y="2674620"/>
                </a:cubicBezTo>
                <a:cubicBezTo>
                  <a:pt x="4223108" y="2684259"/>
                  <a:pt x="4244543" y="2681338"/>
                  <a:pt x="4263390" y="2686050"/>
                </a:cubicBezTo>
                <a:cubicBezTo>
                  <a:pt x="4275079" y="2688972"/>
                  <a:pt x="4286095" y="2694170"/>
                  <a:pt x="4297680" y="2697480"/>
                </a:cubicBezTo>
                <a:cubicBezTo>
                  <a:pt x="4312785" y="2701796"/>
                  <a:pt x="4328691" y="2703394"/>
                  <a:pt x="4343400" y="2708910"/>
                </a:cubicBezTo>
                <a:cubicBezTo>
                  <a:pt x="4359354" y="2714893"/>
                  <a:pt x="4373880" y="2724150"/>
                  <a:pt x="4389120" y="2731770"/>
                </a:cubicBezTo>
                <a:cubicBezTo>
                  <a:pt x="4446270" y="2727960"/>
                  <a:pt x="4503869" y="2728440"/>
                  <a:pt x="4560570" y="2720340"/>
                </a:cubicBezTo>
                <a:cubicBezTo>
                  <a:pt x="4643137" y="2708545"/>
                  <a:pt x="4608556" y="2702062"/>
                  <a:pt x="4663440" y="2674620"/>
                </a:cubicBezTo>
                <a:cubicBezTo>
                  <a:pt x="4674216" y="2669232"/>
                  <a:pt x="4686300" y="2667000"/>
                  <a:pt x="4697730" y="2663190"/>
                </a:cubicBezTo>
                <a:cubicBezTo>
                  <a:pt x="4712970" y="2651760"/>
                  <a:pt x="4727948" y="2639973"/>
                  <a:pt x="4743450" y="2628900"/>
                </a:cubicBezTo>
                <a:cubicBezTo>
                  <a:pt x="4754628" y="2620915"/>
                  <a:pt x="4767187" y="2614834"/>
                  <a:pt x="4777740" y="2606040"/>
                </a:cubicBezTo>
                <a:cubicBezTo>
                  <a:pt x="4790158" y="2595692"/>
                  <a:pt x="4799612" y="2582098"/>
                  <a:pt x="4812030" y="2571750"/>
                </a:cubicBezTo>
                <a:cubicBezTo>
                  <a:pt x="4822583" y="2562956"/>
                  <a:pt x="4835330" y="2557132"/>
                  <a:pt x="4846320" y="2548890"/>
                </a:cubicBezTo>
                <a:cubicBezTo>
                  <a:pt x="4954923" y="2467438"/>
                  <a:pt x="4860239" y="2531991"/>
                  <a:pt x="4937760" y="2480310"/>
                </a:cubicBezTo>
                <a:cubicBezTo>
                  <a:pt x="4945380" y="2465070"/>
                  <a:pt x="4949712" y="2447680"/>
                  <a:pt x="4960620" y="2434590"/>
                </a:cubicBezTo>
                <a:cubicBezTo>
                  <a:pt x="4969414" y="2424037"/>
                  <a:pt x="4987032" y="2422984"/>
                  <a:pt x="4994910" y="2411730"/>
                </a:cubicBezTo>
                <a:cubicBezTo>
                  <a:pt x="5085671" y="2282071"/>
                  <a:pt x="4996596" y="2349646"/>
                  <a:pt x="5074920" y="2297430"/>
                </a:cubicBezTo>
                <a:cubicBezTo>
                  <a:pt x="5107213" y="2200551"/>
                  <a:pt x="5052200" y="2352418"/>
                  <a:pt x="5132070" y="2205990"/>
                </a:cubicBezTo>
                <a:cubicBezTo>
                  <a:pt x="5143609" y="2184836"/>
                  <a:pt x="5146695" y="2160056"/>
                  <a:pt x="5154930" y="2137410"/>
                </a:cubicBezTo>
                <a:cubicBezTo>
                  <a:pt x="5161942" y="2118128"/>
                  <a:pt x="5169300" y="2098938"/>
                  <a:pt x="5177790" y="2080260"/>
                </a:cubicBezTo>
                <a:cubicBezTo>
                  <a:pt x="5188366" y="2056993"/>
                  <a:pt x="5202012" y="2035172"/>
                  <a:pt x="5212080" y="2011680"/>
                </a:cubicBezTo>
                <a:cubicBezTo>
                  <a:pt x="5292625" y="1823741"/>
                  <a:pt x="5210732" y="1991515"/>
                  <a:pt x="5269230" y="1874520"/>
                </a:cubicBezTo>
                <a:cubicBezTo>
                  <a:pt x="5273040" y="1855470"/>
                  <a:pt x="5275948" y="1836217"/>
                  <a:pt x="5280660" y="1817370"/>
                </a:cubicBezTo>
                <a:cubicBezTo>
                  <a:pt x="5301812" y="1732762"/>
                  <a:pt x="5297999" y="1838293"/>
                  <a:pt x="5314950" y="1668780"/>
                </a:cubicBezTo>
                <a:cubicBezTo>
                  <a:pt x="5327943" y="1538849"/>
                  <a:pt x="5317093" y="1591627"/>
                  <a:pt x="5337810" y="1508760"/>
                </a:cubicBezTo>
                <a:cubicBezTo>
                  <a:pt x="5334000" y="1413510"/>
                  <a:pt x="5332939" y="1318110"/>
                  <a:pt x="5326380" y="1223010"/>
                </a:cubicBezTo>
                <a:cubicBezTo>
                  <a:pt x="5325299" y="1207338"/>
                  <a:pt x="5319083" y="1192446"/>
                  <a:pt x="5314950" y="1177290"/>
                </a:cubicBezTo>
                <a:cubicBezTo>
                  <a:pt x="5295323" y="1105323"/>
                  <a:pt x="5298019" y="1115068"/>
                  <a:pt x="5280660" y="1062990"/>
                </a:cubicBezTo>
                <a:cubicBezTo>
                  <a:pt x="5261746" y="911678"/>
                  <a:pt x="5281293" y="1019485"/>
                  <a:pt x="5257800" y="937260"/>
                </a:cubicBezTo>
                <a:cubicBezTo>
                  <a:pt x="5253484" y="922155"/>
                  <a:pt x="5252558" y="905979"/>
                  <a:pt x="5246370" y="891540"/>
                </a:cubicBezTo>
                <a:cubicBezTo>
                  <a:pt x="5240959" y="878914"/>
                  <a:pt x="5229089" y="869803"/>
                  <a:pt x="5223510" y="857250"/>
                </a:cubicBezTo>
                <a:cubicBezTo>
                  <a:pt x="5203915" y="813161"/>
                  <a:pt x="5205308" y="781475"/>
                  <a:pt x="5177790" y="742950"/>
                </a:cubicBezTo>
                <a:cubicBezTo>
                  <a:pt x="5168395" y="729796"/>
                  <a:pt x="5153199" y="721592"/>
                  <a:pt x="5143500" y="708660"/>
                </a:cubicBezTo>
                <a:cubicBezTo>
                  <a:pt x="5089515" y="636680"/>
                  <a:pt x="5137605" y="660975"/>
                  <a:pt x="5074920" y="640080"/>
                </a:cubicBezTo>
                <a:cubicBezTo>
                  <a:pt x="5056812" y="603864"/>
                  <a:pt x="5047446" y="578316"/>
                  <a:pt x="5017770" y="548640"/>
                </a:cubicBezTo>
                <a:cubicBezTo>
                  <a:pt x="4967643" y="498513"/>
                  <a:pt x="4996003" y="557028"/>
                  <a:pt x="4949190" y="491490"/>
                </a:cubicBezTo>
                <a:cubicBezTo>
                  <a:pt x="4934751" y="471275"/>
                  <a:pt x="4924039" y="429478"/>
                  <a:pt x="4903470" y="411480"/>
                </a:cubicBezTo>
                <a:cubicBezTo>
                  <a:pt x="4882793" y="393388"/>
                  <a:pt x="4857750" y="381000"/>
                  <a:pt x="4834890" y="365760"/>
                </a:cubicBezTo>
                <a:cubicBezTo>
                  <a:pt x="4831080" y="350520"/>
                  <a:pt x="4832469" y="332909"/>
                  <a:pt x="4823460" y="320040"/>
                </a:cubicBezTo>
                <a:cubicBezTo>
                  <a:pt x="4796714" y="281831"/>
                  <a:pt x="4748155" y="245023"/>
                  <a:pt x="4709160" y="217170"/>
                </a:cubicBezTo>
                <a:cubicBezTo>
                  <a:pt x="4697982" y="209185"/>
                  <a:pt x="4687157" y="200453"/>
                  <a:pt x="4674870" y="194310"/>
                </a:cubicBezTo>
                <a:cubicBezTo>
                  <a:pt x="4664094" y="188922"/>
                  <a:pt x="4651356" y="188268"/>
                  <a:pt x="4640580" y="182880"/>
                </a:cubicBezTo>
                <a:cubicBezTo>
                  <a:pt x="4530097" y="127639"/>
                  <a:pt x="4707347" y="196488"/>
                  <a:pt x="4549140" y="137160"/>
                </a:cubicBezTo>
                <a:cubicBezTo>
                  <a:pt x="4468682" y="106988"/>
                  <a:pt x="4571390" y="148407"/>
                  <a:pt x="4457700" y="114300"/>
                </a:cubicBezTo>
                <a:cubicBezTo>
                  <a:pt x="4438048" y="108404"/>
                  <a:pt x="4420015" y="97928"/>
                  <a:pt x="4400550" y="91440"/>
                </a:cubicBezTo>
                <a:cubicBezTo>
                  <a:pt x="4385647" y="86472"/>
                  <a:pt x="4369539" y="85526"/>
                  <a:pt x="4354830" y="80010"/>
                </a:cubicBezTo>
                <a:cubicBezTo>
                  <a:pt x="4240845" y="37266"/>
                  <a:pt x="4391335" y="75419"/>
                  <a:pt x="4240530" y="34290"/>
                </a:cubicBezTo>
                <a:cubicBezTo>
                  <a:pt x="4172963" y="15863"/>
                  <a:pt x="4121101" y="19750"/>
                  <a:pt x="4046220" y="11430"/>
                </a:cubicBezTo>
                <a:cubicBezTo>
                  <a:pt x="4023186" y="8871"/>
                  <a:pt x="4000500" y="3810"/>
                  <a:pt x="3977640" y="0"/>
                </a:cubicBezTo>
                <a:lnTo>
                  <a:pt x="3497580" y="11430"/>
                </a:lnTo>
                <a:cubicBezTo>
                  <a:pt x="3276902" y="20257"/>
                  <a:pt x="3516596" y="21943"/>
                  <a:pt x="3337560" y="34290"/>
                </a:cubicBezTo>
                <a:cubicBezTo>
                  <a:pt x="3250055" y="40325"/>
                  <a:pt x="3162300" y="41910"/>
                  <a:pt x="3074670" y="45720"/>
                </a:cubicBezTo>
                <a:cubicBezTo>
                  <a:pt x="2839284" y="84951"/>
                  <a:pt x="3114723" y="42341"/>
                  <a:pt x="2537460" y="68580"/>
                </a:cubicBezTo>
                <a:cubicBezTo>
                  <a:pt x="2525424" y="69127"/>
                  <a:pt x="2514931" y="77396"/>
                  <a:pt x="2503170" y="80010"/>
                </a:cubicBezTo>
                <a:cubicBezTo>
                  <a:pt x="2456121" y="90465"/>
                  <a:pt x="2423203" y="90389"/>
                  <a:pt x="2377440" y="102870"/>
                </a:cubicBezTo>
                <a:cubicBezTo>
                  <a:pt x="2354193" y="109210"/>
                  <a:pt x="2330413" y="114954"/>
                  <a:pt x="2308860" y="125730"/>
                </a:cubicBezTo>
                <a:cubicBezTo>
                  <a:pt x="2206644" y="176838"/>
                  <a:pt x="2249749" y="160674"/>
                  <a:pt x="2183130" y="182880"/>
                </a:cubicBezTo>
                <a:cubicBezTo>
                  <a:pt x="2156460" y="222885"/>
                  <a:pt x="2148840" y="243840"/>
                  <a:pt x="2091690" y="262890"/>
                </a:cubicBezTo>
                <a:cubicBezTo>
                  <a:pt x="2057323" y="274346"/>
                  <a:pt x="2052653" y="272561"/>
                  <a:pt x="2023110" y="297180"/>
                </a:cubicBezTo>
                <a:cubicBezTo>
                  <a:pt x="2010692" y="307528"/>
                  <a:pt x="2000985" y="320826"/>
                  <a:pt x="1988820" y="331470"/>
                </a:cubicBezTo>
                <a:cubicBezTo>
                  <a:pt x="1970460" y="347535"/>
                  <a:pt x="1948921" y="359939"/>
                  <a:pt x="1931670" y="377190"/>
                </a:cubicBezTo>
                <a:cubicBezTo>
                  <a:pt x="1921956" y="386904"/>
                  <a:pt x="1918524" y="401766"/>
                  <a:pt x="1908810" y="411480"/>
                </a:cubicBezTo>
                <a:cubicBezTo>
                  <a:pt x="1887769" y="432521"/>
                  <a:pt x="1863090" y="449580"/>
                  <a:pt x="1840230" y="468630"/>
                </a:cubicBezTo>
                <a:cubicBezTo>
                  <a:pt x="1832610" y="483870"/>
                  <a:pt x="1826401" y="499901"/>
                  <a:pt x="1817370" y="514350"/>
                </a:cubicBezTo>
                <a:cubicBezTo>
                  <a:pt x="1807274" y="530504"/>
                  <a:pt x="1794153" y="544568"/>
                  <a:pt x="1783080" y="560070"/>
                </a:cubicBezTo>
                <a:cubicBezTo>
                  <a:pt x="1775095" y="571248"/>
                  <a:pt x="1768205" y="583182"/>
                  <a:pt x="1760220" y="594360"/>
                </a:cubicBezTo>
                <a:cubicBezTo>
                  <a:pt x="1749147" y="609862"/>
                  <a:pt x="1737003" y="624578"/>
                  <a:pt x="1725930" y="640080"/>
                </a:cubicBezTo>
                <a:cubicBezTo>
                  <a:pt x="1717945" y="651258"/>
                  <a:pt x="1712784" y="664656"/>
                  <a:pt x="1703070" y="674370"/>
                </a:cubicBezTo>
                <a:cubicBezTo>
                  <a:pt x="1693356" y="684084"/>
                  <a:pt x="1679047" y="688104"/>
                  <a:pt x="1668780" y="697230"/>
                </a:cubicBezTo>
                <a:cubicBezTo>
                  <a:pt x="1644617" y="718708"/>
                  <a:pt x="1623060" y="742950"/>
                  <a:pt x="1600200" y="765810"/>
                </a:cubicBezTo>
                <a:cubicBezTo>
                  <a:pt x="1588770" y="777240"/>
                  <a:pt x="1579360" y="791134"/>
                  <a:pt x="1565910" y="800100"/>
                </a:cubicBezTo>
                <a:lnTo>
                  <a:pt x="1531620" y="822960"/>
                </a:lnTo>
                <a:cubicBezTo>
                  <a:pt x="1524000" y="834390"/>
                  <a:pt x="1517554" y="846697"/>
                  <a:pt x="1508760" y="857250"/>
                </a:cubicBezTo>
                <a:cubicBezTo>
                  <a:pt x="1498412" y="869668"/>
                  <a:pt x="1483436" y="878090"/>
                  <a:pt x="1474470" y="891540"/>
                </a:cubicBezTo>
                <a:cubicBezTo>
                  <a:pt x="1467787" y="901565"/>
                  <a:pt x="1470437" y="916320"/>
                  <a:pt x="1463040" y="925830"/>
                </a:cubicBezTo>
                <a:cubicBezTo>
                  <a:pt x="1443192" y="951349"/>
                  <a:pt x="1419705" y="974214"/>
                  <a:pt x="1394460" y="994410"/>
                </a:cubicBezTo>
                <a:cubicBezTo>
                  <a:pt x="1372228" y="1012196"/>
                  <a:pt x="1294124" y="1077385"/>
                  <a:pt x="1268730" y="1085850"/>
                </a:cubicBezTo>
                <a:cubicBezTo>
                  <a:pt x="1257300" y="1089660"/>
                  <a:pt x="1245216" y="1091892"/>
                  <a:pt x="1234440" y="1097280"/>
                </a:cubicBezTo>
                <a:cubicBezTo>
                  <a:pt x="1159648" y="1134676"/>
                  <a:pt x="1241696" y="1103873"/>
                  <a:pt x="1165860" y="1154430"/>
                </a:cubicBezTo>
                <a:cubicBezTo>
                  <a:pt x="1155835" y="1161113"/>
                  <a:pt x="1142346" y="1160472"/>
                  <a:pt x="1131570" y="1165860"/>
                </a:cubicBezTo>
                <a:cubicBezTo>
                  <a:pt x="1119283" y="1172003"/>
                  <a:pt x="1108710" y="1181100"/>
                  <a:pt x="1097280" y="1188720"/>
                </a:cubicBezTo>
                <a:cubicBezTo>
                  <a:pt x="1002816" y="1165104"/>
                  <a:pt x="1100827" y="1177039"/>
                  <a:pt x="1005840" y="1211580"/>
                </a:cubicBezTo>
                <a:cubicBezTo>
                  <a:pt x="980521" y="1220787"/>
                  <a:pt x="952500" y="1219200"/>
                  <a:pt x="925830" y="1223010"/>
                </a:cubicBezTo>
                <a:cubicBezTo>
                  <a:pt x="803657" y="1263734"/>
                  <a:pt x="899953" y="1220276"/>
                  <a:pt x="822960" y="1280160"/>
                </a:cubicBezTo>
                <a:cubicBezTo>
                  <a:pt x="713365" y="1365400"/>
                  <a:pt x="746760" y="1327785"/>
                  <a:pt x="731520" y="1337310"/>
                </a:cubicBezTo>
                <a:close/>
              </a:path>
            </a:pathLst>
          </a:custGeom>
          <a:solidFill>
            <a:srgbClr val="FFFF00">
              <a:alpha val="43921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8474" name="TextBox 1"/>
          <p:cNvSpPr txBox="1">
            <a:spLocks noChangeArrowheads="1"/>
          </p:cNvSpPr>
          <p:nvPr/>
        </p:nvSpPr>
        <p:spPr bwMode="auto">
          <a:xfrm>
            <a:off x="1828800" y="317500"/>
            <a:ext cx="2819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  <a:cs typeface="Arial" charset="0"/>
              </a:rPr>
              <a:t>Examples: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2" grpId="0" animBg="1"/>
      <p:bldP spid="43022" grpId="1" animBg="1"/>
      <p:bldP spid="34" grpId="0" animBg="1"/>
      <p:bldP spid="34" grpId="1" animBg="1"/>
      <p:bldP spid="35" grpId="0" animBg="1"/>
      <p:bldP spid="35" grpId="1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2875"/>
            <a:ext cx="5181600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1752600" y="2895600"/>
            <a:ext cx="3200400" cy="685800"/>
          </a:xfrm>
        </p:spPr>
        <p:txBody>
          <a:bodyPr/>
          <a:lstStyle/>
          <a:p>
            <a:pPr algn="l"/>
            <a:r>
              <a:rPr lang="en-US" altLang="en-US" sz="5000"/>
              <a:t>Tetrapod Origins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5334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Devonian Paleogeography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1" y="1943100"/>
            <a:ext cx="8900381" cy="430530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905000" y="138939"/>
            <a:ext cx="83820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FF9900"/>
                </a:solidFill>
              </a:rPr>
              <a:t>Who did tetrapod's evolve from?</a:t>
            </a:r>
          </a:p>
        </p:txBody>
      </p:sp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7239000" y="6432551"/>
            <a:ext cx="3200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George &amp; Blieck, 2011. Plos one</a:t>
            </a:r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2901950" y="2555874"/>
            <a:ext cx="43370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err="1">
                <a:latin typeface="+mj-lt"/>
                <a:ea typeface="+mn-ea"/>
              </a:rPr>
              <a:t>Osteichthyes</a:t>
            </a:r>
            <a:endParaRPr lang="en-US" sz="3000" dirty="0">
              <a:latin typeface="+mj-lt"/>
              <a:ea typeface="+mn-ea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3892551" y="3179763"/>
            <a:ext cx="248978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err="1">
                <a:latin typeface="+mj-lt"/>
                <a:ea typeface="+mn-ea"/>
              </a:rPr>
              <a:t>Actinopterygii</a:t>
            </a:r>
            <a:endParaRPr lang="en-US" sz="3000" dirty="0">
              <a:latin typeface="+mj-lt"/>
              <a:ea typeface="+mn-ea"/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3886201" y="3789363"/>
            <a:ext cx="40925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err="1">
                <a:latin typeface="+mj-lt"/>
                <a:ea typeface="+mn-ea"/>
              </a:rPr>
              <a:t>Sarcopterygii</a:t>
            </a:r>
            <a:endParaRPr lang="en-US" sz="3000" dirty="0">
              <a:latin typeface="+mj-lt"/>
              <a:ea typeface="+mn-ea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A54EAA3B-35B3-65B2-E11C-AF518949D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1950" y="2001836"/>
            <a:ext cx="43370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latin typeface="+mj-lt"/>
                <a:ea typeface="+mn-ea"/>
              </a:rPr>
              <a:t>Chondrichthyes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BC6F5-7248-EEC7-0428-63FA6EEF7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5419928"/>
            <a:ext cx="5251450" cy="11430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dirty="0">
                <a:solidFill>
                  <a:srgbClr val="FF860D"/>
                </a:solidFill>
              </a:rPr>
              <a:t>Which did </a:t>
            </a:r>
            <a:r>
              <a:rPr lang="en-US" sz="2400" dirty="0" err="1">
                <a:solidFill>
                  <a:srgbClr val="FF860D"/>
                </a:solidFill>
              </a:rPr>
              <a:t>tetrapods</a:t>
            </a:r>
            <a:r>
              <a:rPr lang="en-US" sz="2400" dirty="0">
                <a:solidFill>
                  <a:srgbClr val="FF860D"/>
                </a:solidFill>
              </a:rPr>
              <a:t> descend from?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utoUpdateAnimBg="0"/>
      <p:bldP spid="38" grpId="0" autoUpdateAnimBg="0"/>
      <p:bldP spid="39" grpId="0" autoUpdateAnimBg="0"/>
      <p:bldP spid="2" grpId="0" autoUpdateAnimBg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9"/>
          <p:cNvSpPr>
            <a:spLocks noChangeArrowheads="1"/>
          </p:cNvSpPr>
          <p:nvPr/>
        </p:nvSpPr>
        <p:spPr bwMode="auto">
          <a:xfrm>
            <a:off x="4702176" y="1219200"/>
            <a:ext cx="5965825" cy="5638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1954214" y="304800"/>
            <a:ext cx="8256587" cy="685800"/>
          </a:xfrm>
        </p:spPr>
        <p:txBody>
          <a:bodyPr/>
          <a:lstStyle/>
          <a:p>
            <a:pPr algn="l"/>
            <a:r>
              <a:rPr lang="en-US" altLang="en-US"/>
              <a:t>Tetrapod Origins</a:t>
            </a:r>
          </a:p>
        </p:txBody>
      </p:sp>
      <p:sp>
        <p:nvSpPr>
          <p:cNvPr id="31748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3930893" cy="4114800"/>
          </a:xfrm>
        </p:spPr>
        <p:txBody>
          <a:bodyPr/>
          <a:lstStyle/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r>
              <a:rPr lang="en-US" sz="2800" dirty="0"/>
              <a:t>Descended from the </a:t>
            </a:r>
            <a:r>
              <a:rPr lang="en-US" sz="2800" dirty="0" err="1"/>
              <a:t>sarcopterygiian</a:t>
            </a:r>
            <a:r>
              <a:rPr lang="en-US" sz="2800" dirty="0"/>
              <a:t> fishes</a:t>
            </a:r>
          </a:p>
        </p:txBody>
      </p:sp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6" y="1371601"/>
            <a:ext cx="5230813" cy="535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0" name="TextBox 47"/>
          <p:cNvSpPr txBox="1">
            <a:spLocks noChangeArrowheads="1"/>
          </p:cNvSpPr>
          <p:nvPr/>
        </p:nvSpPr>
        <p:spPr bwMode="auto">
          <a:xfrm>
            <a:off x="8382000" y="1485900"/>
            <a:ext cx="3825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600">
                <a:solidFill>
                  <a:srgbClr val="FF0000"/>
                </a:solidFill>
                <a:cs typeface="Arial" charset="0"/>
              </a:rPr>
              <a:t>}</a:t>
            </a:r>
          </a:p>
        </p:txBody>
      </p:sp>
      <p:sp>
        <p:nvSpPr>
          <p:cNvPr id="21511" name="TextBox 48"/>
          <p:cNvSpPr txBox="1">
            <a:spLocks noChangeArrowheads="1"/>
          </p:cNvSpPr>
          <p:nvPr/>
        </p:nvSpPr>
        <p:spPr bwMode="auto">
          <a:xfrm>
            <a:off x="8610601" y="1733550"/>
            <a:ext cx="1681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cs typeface="Arial" charset="0"/>
              </a:rPr>
              <a:t>Sarcopterygii</a:t>
            </a:r>
          </a:p>
        </p:txBody>
      </p:sp>
      <p:sp>
        <p:nvSpPr>
          <p:cNvPr id="21512" name="TextBox 52"/>
          <p:cNvSpPr txBox="1">
            <a:spLocks noChangeArrowheads="1"/>
          </p:cNvSpPr>
          <p:nvPr/>
        </p:nvSpPr>
        <p:spPr bwMode="auto">
          <a:xfrm>
            <a:off x="8686800" y="2057401"/>
            <a:ext cx="4587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400">
                <a:solidFill>
                  <a:srgbClr val="FF0000"/>
                </a:solidFill>
                <a:cs typeface="Arial" charset="0"/>
              </a:rPr>
              <a:t>}</a:t>
            </a:r>
          </a:p>
        </p:txBody>
      </p:sp>
      <p:sp>
        <p:nvSpPr>
          <p:cNvPr id="21513" name="TextBox 53"/>
          <p:cNvSpPr txBox="1">
            <a:spLocks noChangeArrowheads="1"/>
          </p:cNvSpPr>
          <p:nvPr/>
        </p:nvSpPr>
        <p:spPr bwMode="auto">
          <a:xfrm>
            <a:off x="8991600" y="2419350"/>
            <a:ext cx="12554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Amphibia</a:t>
            </a:r>
            <a:endParaRPr lang="en-US" altLang="en-US" sz="2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514" name="Right Brace 50"/>
          <p:cNvSpPr>
            <a:spLocks/>
          </p:cNvSpPr>
          <p:nvPr/>
        </p:nvSpPr>
        <p:spPr bwMode="auto">
          <a:xfrm>
            <a:off x="8839200" y="3478213"/>
            <a:ext cx="539750" cy="3224212"/>
          </a:xfrm>
          <a:prstGeom prst="rightBrace">
            <a:avLst>
              <a:gd name="adj1" fmla="val 8352"/>
              <a:gd name="adj2" fmla="val 49644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515" name="TextBox 57"/>
          <p:cNvSpPr txBox="1">
            <a:spLocks noChangeArrowheads="1"/>
          </p:cNvSpPr>
          <p:nvPr/>
        </p:nvSpPr>
        <p:spPr bwMode="auto">
          <a:xfrm>
            <a:off x="9366250" y="4876800"/>
            <a:ext cx="104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cs typeface="Arial" charset="0"/>
              </a:rPr>
              <a:t>Reptilia</a:t>
            </a:r>
          </a:p>
        </p:txBody>
      </p:sp>
      <p:sp>
        <p:nvSpPr>
          <p:cNvPr id="21516" name="TextBox 58"/>
          <p:cNvSpPr txBox="1">
            <a:spLocks noChangeArrowheads="1"/>
          </p:cNvSpPr>
          <p:nvPr/>
        </p:nvSpPr>
        <p:spPr bwMode="auto">
          <a:xfrm>
            <a:off x="9372601" y="3048000"/>
            <a:ext cx="1368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cs typeface="Arial" charset="0"/>
              </a:rPr>
              <a:t>Mammalia</a:t>
            </a:r>
          </a:p>
        </p:txBody>
      </p:sp>
      <p:sp>
        <p:nvSpPr>
          <p:cNvPr id="21517" name="TextBox 3"/>
          <p:cNvSpPr txBox="1">
            <a:spLocks noChangeArrowheads="1"/>
          </p:cNvSpPr>
          <p:nvPr/>
        </p:nvSpPr>
        <p:spPr bwMode="auto">
          <a:xfrm>
            <a:off x="1524000" y="6550026"/>
            <a:ext cx="3200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George &amp; Blieck, 2011. Plos one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9"/>
          <p:cNvSpPr>
            <a:spLocks noChangeArrowheads="1"/>
          </p:cNvSpPr>
          <p:nvPr/>
        </p:nvSpPr>
        <p:spPr bwMode="auto">
          <a:xfrm>
            <a:off x="4702176" y="1219200"/>
            <a:ext cx="5965825" cy="5638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1954214" y="304800"/>
            <a:ext cx="8256587" cy="685800"/>
          </a:xfrm>
        </p:spPr>
        <p:txBody>
          <a:bodyPr/>
          <a:lstStyle/>
          <a:p>
            <a:pPr algn="l"/>
            <a:r>
              <a:rPr lang="en-US" altLang="en-US"/>
              <a:t>Tetrapod Origins</a:t>
            </a:r>
          </a:p>
        </p:txBody>
      </p:sp>
      <p:sp>
        <p:nvSpPr>
          <p:cNvPr id="31748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3930893" cy="4114800"/>
          </a:xfrm>
        </p:spPr>
        <p:txBody>
          <a:bodyPr/>
          <a:lstStyle/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r>
              <a:rPr lang="en-US" sz="2800" dirty="0"/>
              <a:t>Descended from the </a:t>
            </a:r>
            <a:r>
              <a:rPr lang="en-US" sz="2800" dirty="0" err="1"/>
              <a:t>sarcopterygiian</a:t>
            </a:r>
            <a:r>
              <a:rPr lang="en-US" sz="2800" dirty="0"/>
              <a:t> fishes</a:t>
            </a:r>
          </a:p>
        </p:txBody>
      </p:sp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6" y="1371601"/>
            <a:ext cx="5230813" cy="535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0" name="TextBox 47"/>
          <p:cNvSpPr txBox="1">
            <a:spLocks noChangeArrowheads="1"/>
          </p:cNvSpPr>
          <p:nvPr/>
        </p:nvSpPr>
        <p:spPr bwMode="auto">
          <a:xfrm>
            <a:off x="8382000" y="1485900"/>
            <a:ext cx="3825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600">
                <a:solidFill>
                  <a:srgbClr val="FF0000"/>
                </a:solidFill>
                <a:cs typeface="Arial" charset="0"/>
              </a:rPr>
              <a:t>}</a:t>
            </a:r>
          </a:p>
        </p:txBody>
      </p:sp>
      <p:sp>
        <p:nvSpPr>
          <p:cNvPr id="21511" name="TextBox 48"/>
          <p:cNvSpPr txBox="1">
            <a:spLocks noChangeArrowheads="1"/>
          </p:cNvSpPr>
          <p:nvPr/>
        </p:nvSpPr>
        <p:spPr bwMode="auto">
          <a:xfrm>
            <a:off x="8610601" y="1733550"/>
            <a:ext cx="1681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cs typeface="Arial" charset="0"/>
              </a:rPr>
              <a:t>Sarcopterygii</a:t>
            </a:r>
          </a:p>
        </p:txBody>
      </p:sp>
      <p:sp>
        <p:nvSpPr>
          <p:cNvPr id="21512" name="TextBox 52"/>
          <p:cNvSpPr txBox="1">
            <a:spLocks noChangeArrowheads="1"/>
          </p:cNvSpPr>
          <p:nvPr/>
        </p:nvSpPr>
        <p:spPr bwMode="auto">
          <a:xfrm>
            <a:off x="8686800" y="2057401"/>
            <a:ext cx="4587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400">
                <a:solidFill>
                  <a:srgbClr val="FF0000"/>
                </a:solidFill>
                <a:cs typeface="Arial" charset="0"/>
              </a:rPr>
              <a:t>}</a:t>
            </a:r>
          </a:p>
        </p:txBody>
      </p:sp>
      <p:sp>
        <p:nvSpPr>
          <p:cNvPr id="21513" name="TextBox 53"/>
          <p:cNvSpPr txBox="1">
            <a:spLocks noChangeArrowheads="1"/>
          </p:cNvSpPr>
          <p:nvPr/>
        </p:nvSpPr>
        <p:spPr bwMode="auto">
          <a:xfrm>
            <a:off x="8991600" y="2419350"/>
            <a:ext cx="12554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Amphibia</a:t>
            </a:r>
            <a:endParaRPr lang="en-US" altLang="en-US" sz="2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514" name="Right Brace 50"/>
          <p:cNvSpPr>
            <a:spLocks/>
          </p:cNvSpPr>
          <p:nvPr/>
        </p:nvSpPr>
        <p:spPr bwMode="auto">
          <a:xfrm>
            <a:off x="8839200" y="3478213"/>
            <a:ext cx="539750" cy="3224212"/>
          </a:xfrm>
          <a:prstGeom prst="rightBrace">
            <a:avLst>
              <a:gd name="adj1" fmla="val 8352"/>
              <a:gd name="adj2" fmla="val 49644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515" name="TextBox 57"/>
          <p:cNvSpPr txBox="1">
            <a:spLocks noChangeArrowheads="1"/>
          </p:cNvSpPr>
          <p:nvPr/>
        </p:nvSpPr>
        <p:spPr bwMode="auto">
          <a:xfrm>
            <a:off x="9366250" y="4876800"/>
            <a:ext cx="104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cs typeface="Arial" charset="0"/>
              </a:rPr>
              <a:t>Reptilia</a:t>
            </a:r>
          </a:p>
        </p:txBody>
      </p:sp>
      <p:sp>
        <p:nvSpPr>
          <p:cNvPr id="21516" name="TextBox 58"/>
          <p:cNvSpPr txBox="1">
            <a:spLocks noChangeArrowheads="1"/>
          </p:cNvSpPr>
          <p:nvPr/>
        </p:nvSpPr>
        <p:spPr bwMode="auto">
          <a:xfrm>
            <a:off x="9372601" y="3048000"/>
            <a:ext cx="1368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cs typeface="Arial" charset="0"/>
              </a:rPr>
              <a:t>Mammalia</a:t>
            </a:r>
          </a:p>
        </p:txBody>
      </p:sp>
      <p:sp>
        <p:nvSpPr>
          <p:cNvPr id="21517" name="TextBox 3"/>
          <p:cNvSpPr txBox="1">
            <a:spLocks noChangeArrowheads="1"/>
          </p:cNvSpPr>
          <p:nvPr/>
        </p:nvSpPr>
        <p:spPr bwMode="auto">
          <a:xfrm>
            <a:off x="1524000" y="6550026"/>
            <a:ext cx="3200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George &amp; Blieck, 2011. Plos one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209800" y="76200"/>
            <a:ext cx="7772400" cy="1143000"/>
          </a:xfrm>
        </p:spPr>
        <p:txBody>
          <a:bodyPr/>
          <a:lstStyle/>
          <a:p>
            <a:r>
              <a:rPr lang="en-US" altLang="en-US"/>
              <a:t>Sarcopterygiians</a:t>
            </a:r>
          </a:p>
        </p:txBody>
      </p:sp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7239000" y="6432551"/>
            <a:ext cx="3200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George &amp; Blieck, 2011. Plos one</a:t>
            </a:r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2901950" y="1793875"/>
            <a:ext cx="43370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err="1">
                <a:latin typeface="+mj-lt"/>
                <a:ea typeface="+mn-ea"/>
              </a:rPr>
              <a:t>Osteichthyes</a:t>
            </a:r>
            <a:endParaRPr lang="en-US" sz="3000" b="1" dirty="0">
              <a:latin typeface="+mj-lt"/>
              <a:ea typeface="+mn-ea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3892551" y="2417764"/>
            <a:ext cx="27717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err="1">
                <a:latin typeface="+mj-lt"/>
                <a:ea typeface="+mn-ea"/>
              </a:rPr>
              <a:t>Actinopterygii</a:t>
            </a:r>
            <a:endParaRPr lang="en-US" sz="3000" b="1" dirty="0">
              <a:latin typeface="+mj-lt"/>
              <a:ea typeface="+mn-ea"/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3886201" y="3027364"/>
            <a:ext cx="40925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err="1">
                <a:latin typeface="+mj-lt"/>
                <a:ea typeface="+mn-ea"/>
              </a:rPr>
              <a:t>Sarcopterygii</a:t>
            </a:r>
            <a:endParaRPr lang="en-US" sz="3000" b="1" dirty="0">
              <a:latin typeface="+mj-lt"/>
              <a:ea typeface="+mn-ea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4730751" y="3616325"/>
            <a:ext cx="19161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err="1">
                <a:latin typeface="+mj-lt"/>
                <a:ea typeface="+mn-ea"/>
              </a:rPr>
              <a:t>Actinistia</a:t>
            </a:r>
            <a:endParaRPr lang="en-US" sz="3000" b="1" dirty="0">
              <a:latin typeface="+mj-lt"/>
              <a:ea typeface="+mn-ea"/>
            </a:endParaRPr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4746625" y="4191000"/>
            <a:ext cx="13843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err="1">
                <a:latin typeface="+mj-lt"/>
                <a:ea typeface="+mn-ea"/>
              </a:rPr>
              <a:t>Dipnoi</a:t>
            </a:r>
            <a:endParaRPr lang="en-US" sz="3000" b="1" dirty="0">
              <a:latin typeface="+mj-lt"/>
              <a:ea typeface="+mn-ea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581650" y="4800600"/>
            <a:ext cx="30289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err="1">
                <a:latin typeface="+mj-lt"/>
                <a:ea typeface="+mn-ea"/>
              </a:rPr>
              <a:t>Elpistostegidae</a:t>
            </a:r>
            <a:endParaRPr lang="en-US" sz="3000" b="1" dirty="0">
              <a:latin typeface="+mj-lt"/>
              <a:ea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utoUpdateAnimBg="0"/>
      <p:bldP spid="38" grpId="0" autoUpdateAnimBg="0"/>
      <p:bldP spid="39" grpId="0" autoUpdateAnimBg="0"/>
      <p:bldP spid="40" grpId="0" autoUpdateAnimBg="0"/>
      <p:bldP spid="41" grpId="0" autoUpdateAnimBg="0"/>
      <p:bldP spid="11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054476"/>
            <a:ext cx="4114800" cy="265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6400800" cy="1143000"/>
          </a:xfrm>
        </p:spPr>
        <p:txBody>
          <a:bodyPr/>
          <a:lstStyle/>
          <a:p>
            <a:pPr algn="l"/>
            <a:r>
              <a:rPr lang="en-US" altLang="en-US"/>
              <a:t>Extant Sarcopterygiians</a:t>
            </a: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71576"/>
            <a:ext cx="4191000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TextBox 1"/>
          <p:cNvSpPr txBox="1">
            <a:spLocks noChangeArrowheads="1"/>
          </p:cNvSpPr>
          <p:nvPr/>
        </p:nvSpPr>
        <p:spPr bwMode="auto">
          <a:xfrm>
            <a:off x="1676400" y="3549650"/>
            <a:ext cx="1492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solidFill>
                  <a:srgbClr val="002060"/>
                </a:solidFill>
                <a:cs typeface="Arial" charset="0"/>
              </a:rPr>
              <a:t>Lepidosiren</a:t>
            </a:r>
          </a:p>
        </p:txBody>
      </p:sp>
      <p:sp>
        <p:nvSpPr>
          <p:cNvPr id="23558" name="TextBox 9"/>
          <p:cNvSpPr txBox="1">
            <a:spLocks noChangeArrowheads="1"/>
          </p:cNvSpPr>
          <p:nvPr/>
        </p:nvSpPr>
        <p:spPr bwMode="auto">
          <a:xfrm>
            <a:off x="1690688" y="6324600"/>
            <a:ext cx="1492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solidFill>
                  <a:srgbClr val="002060"/>
                </a:solidFill>
                <a:cs typeface="Arial" charset="0"/>
              </a:rPr>
              <a:t>Protopterus</a:t>
            </a:r>
          </a:p>
        </p:txBody>
      </p:sp>
      <p:grpSp>
        <p:nvGrpSpPr>
          <p:cNvPr id="23559" name="Group 2"/>
          <p:cNvGrpSpPr>
            <a:grpSpLocks/>
          </p:cNvGrpSpPr>
          <p:nvPr/>
        </p:nvGrpSpPr>
        <p:grpSpPr bwMode="auto">
          <a:xfrm>
            <a:off x="6019800" y="1192214"/>
            <a:ext cx="4560888" cy="3532187"/>
            <a:chOff x="4495800" y="914400"/>
            <a:chExt cx="4561367" cy="3532585"/>
          </a:xfrm>
        </p:grpSpPr>
        <p:pic>
          <p:nvPicPr>
            <p:cNvPr id="2356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013"/>
            <a:stretch>
              <a:fillRect/>
            </a:stretch>
          </p:blipFill>
          <p:spPr bwMode="auto">
            <a:xfrm flipH="1">
              <a:off x="4495800" y="914400"/>
              <a:ext cx="4561367" cy="3532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562" name="TextBox 10"/>
            <p:cNvSpPr txBox="1">
              <a:spLocks noChangeArrowheads="1"/>
            </p:cNvSpPr>
            <p:nvPr/>
          </p:nvSpPr>
          <p:spPr bwMode="auto">
            <a:xfrm>
              <a:off x="7333618" y="935197"/>
              <a:ext cx="17235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i="1">
                  <a:solidFill>
                    <a:srgbClr val="FFFF00"/>
                  </a:solidFill>
                  <a:cs typeface="Arial" charset="0"/>
                </a:rPr>
                <a:t>Neoceratodus</a:t>
              </a:r>
            </a:p>
          </p:txBody>
        </p:sp>
      </p:grpSp>
      <p:sp>
        <p:nvSpPr>
          <p:cNvPr id="23560" name="Title 1"/>
          <p:cNvSpPr txBox="1">
            <a:spLocks/>
          </p:cNvSpPr>
          <p:nvPr/>
        </p:nvSpPr>
        <p:spPr bwMode="auto">
          <a:xfrm>
            <a:off x="6777038" y="5334000"/>
            <a:ext cx="3048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tx2"/>
                </a:solidFill>
                <a:cs typeface="Arial" charset="0"/>
              </a:rPr>
              <a:t>Lungfish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080052" y="326296"/>
            <a:ext cx="3276600" cy="685800"/>
          </a:xfrm>
        </p:spPr>
        <p:txBody>
          <a:bodyPr/>
          <a:lstStyle/>
          <a:p>
            <a:r>
              <a:rPr lang="en-US" altLang="en-US" dirty="0"/>
              <a:t>Actinistia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838200" y="1157288"/>
            <a:ext cx="6096000" cy="1890712"/>
          </a:xfrm>
        </p:spPr>
        <p:txBody>
          <a:bodyPr/>
          <a:lstStyle/>
          <a:p>
            <a:r>
              <a:rPr lang="en-US" altLang="en-US" sz="2400" dirty="0"/>
              <a:t>First described by Agassiz</a:t>
            </a:r>
          </a:p>
          <a:p>
            <a:r>
              <a:rPr lang="en-US" altLang="en-US" sz="2400" dirty="0"/>
              <a:t>Thought to be extinct</a:t>
            </a:r>
          </a:p>
          <a:p>
            <a:r>
              <a:rPr lang="en-US" altLang="en-US" sz="2400" dirty="0"/>
              <a:t>Coelacanth (</a:t>
            </a:r>
            <a:r>
              <a:rPr lang="en-US" altLang="en-US" sz="2400" i="1" dirty="0"/>
              <a:t>Latimeria)</a:t>
            </a:r>
          </a:p>
          <a:p>
            <a:r>
              <a:rPr lang="en-US" altLang="en-US" sz="2400" dirty="0"/>
              <a:t>Major traits:</a:t>
            </a:r>
          </a:p>
        </p:txBody>
      </p:sp>
      <p:pic>
        <p:nvPicPr>
          <p:cNvPr id="24581" name="Picture 8" descr="http://ichef.bbci.co.uk/naturelibrary/images/ic/credit/640x395/l/la/latimeria/latimer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12848"/>
          <a:stretch>
            <a:fillRect/>
          </a:stretch>
        </p:blipFill>
        <p:spPr bwMode="auto">
          <a:xfrm>
            <a:off x="1503362" y="3643314"/>
            <a:ext cx="6726238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0" descr="http://vertebrates.si.edu/fishes/coelacanth/comoros_coelacanth_USN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4" y="0"/>
            <a:ext cx="5005386" cy="353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A19BBF-F101-742D-D53D-7E64ADEEE4B2}"/>
              </a:ext>
            </a:extLst>
          </p:cNvPr>
          <p:cNvSpPr txBox="1"/>
          <p:nvPr/>
        </p:nvSpPr>
        <p:spPr>
          <a:xfrm>
            <a:off x="9144000" y="4953000"/>
            <a:ext cx="228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https://www.youtube.com/watch?v=vo8pdsOu9gs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r>
              <a:rPr lang="en-US" altLang="en-US"/>
              <a:t>A new Coelacanth Discovery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905000" y="1281113"/>
            <a:ext cx="7772400" cy="4114800"/>
          </a:xfrm>
        </p:spPr>
        <p:txBody>
          <a:bodyPr/>
          <a:lstStyle/>
          <a:p>
            <a:r>
              <a:rPr lang="en-US" altLang="en-US" sz="2400"/>
              <a:t>Only 309 observed since 1938</a:t>
            </a:r>
          </a:p>
          <a:p>
            <a:r>
              <a:rPr lang="en-US" altLang="en-US" sz="2400"/>
              <a:t>Group of researchers trained fisherman from Africa to collect DNA samples</a:t>
            </a:r>
          </a:p>
          <a:p>
            <a:r>
              <a:rPr lang="en-US" altLang="en-US" sz="2400"/>
              <a:t>Sequenced genome</a:t>
            </a:r>
          </a:p>
          <a:p>
            <a:r>
              <a:rPr lang="en-US" altLang="en-US" sz="2400"/>
              <a:t>Two crazy findings:</a:t>
            </a:r>
          </a:p>
          <a:p>
            <a:endParaRPr lang="en-US" altLang="en-US" sz="240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4" y="4038601"/>
            <a:ext cx="75723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514600"/>
            <a:ext cx="4491038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3"/>
          <p:cNvSpPr txBox="1">
            <a:spLocks noChangeArrowheads="1"/>
          </p:cNvSpPr>
          <p:nvPr/>
        </p:nvSpPr>
        <p:spPr bwMode="auto">
          <a:xfrm>
            <a:off x="6662738" y="3700464"/>
            <a:ext cx="27860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cs typeface="Arial" charset="0"/>
              </a:rPr>
              <a:t>Amemiya et al. 2013. Nature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salamander on a leaf&#10;&#10;AI-generated content may be incorrect.">
            <a:extLst>
              <a:ext uri="{FF2B5EF4-FFF2-40B4-BE49-F238E27FC236}">
                <a16:creationId xmlns:a16="http://schemas.microsoft.com/office/drawing/2014/main" id="{E97B4DD5-DA4F-EC46-8D27-C5CDD3E00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9490"/>
            <a:ext cx="4953000" cy="33000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9C390A-8BAC-11F3-BF67-0B333B808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5250"/>
            <a:ext cx="10363200" cy="1143000"/>
          </a:xfrm>
        </p:spPr>
        <p:txBody>
          <a:bodyPr/>
          <a:lstStyle/>
          <a:p>
            <a:r>
              <a:rPr lang="en-US" dirty="0"/>
              <a:t>Some General Rules</a:t>
            </a:r>
          </a:p>
        </p:txBody>
      </p:sp>
      <p:pic>
        <p:nvPicPr>
          <p:cNvPr id="5" name="Picture 4" descr="A picture containing salamander, yellow&#10;&#10;Description automatically generated">
            <a:extLst>
              <a:ext uri="{FF2B5EF4-FFF2-40B4-BE49-F238E27FC236}">
                <a16:creationId xmlns:a16="http://schemas.microsoft.com/office/drawing/2014/main" id="{1BAE71EE-171F-EB8E-512E-49EADE7A6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042284"/>
            <a:ext cx="7086600" cy="37204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C775D3-2D68-3F8A-1F8A-3A80AF0D5B48}"/>
              </a:ext>
            </a:extLst>
          </p:cNvPr>
          <p:cNvSpPr txBox="1"/>
          <p:nvPr/>
        </p:nvSpPr>
        <p:spPr>
          <a:xfrm>
            <a:off x="533400" y="1143940"/>
            <a:ext cx="51619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Genus + species = scientific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Italicized or underlined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860D"/>
                </a:solidFill>
              </a:rPr>
              <a:t>Same genus?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860D"/>
                </a:solidFill>
              </a:rPr>
              <a:t>Same species?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860D"/>
                </a:solidFill>
              </a:rPr>
              <a:t>Subspecies designations?</a:t>
            </a:r>
          </a:p>
        </p:txBody>
      </p:sp>
      <p:pic>
        <p:nvPicPr>
          <p:cNvPr id="8" name="Picture 7" descr="A picture containing text, mammal&#10;&#10;Description automatically generated">
            <a:extLst>
              <a:ext uri="{FF2B5EF4-FFF2-40B4-BE49-F238E27FC236}">
                <a16:creationId xmlns:a16="http://schemas.microsoft.com/office/drawing/2014/main" id="{2C380CC1-E128-EA7D-B299-062C0B598A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7778" r="4166" b="7778"/>
          <a:stretch/>
        </p:blipFill>
        <p:spPr>
          <a:xfrm>
            <a:off x="4768550" y="2743200"/>
            <a:ext cx="744920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1"/>
            <a:ext cx="4419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2209800" y="76200"/>
            <a:ext cx="7772400" cy="838200"/>
          </a:xfrm>
        </p:spPr>
        <p:txBody>
          <a:bodyPr/>
          <a:lstStyle/>
          <a:p>
            <a:r>
              <a:rPr lang="en-US" altLang="en-US" dirty="0" err="1"/>
              <a:t>Elpistostegids</a:t>
            </a:r>
            <a:endParaRPr lang="en-US" altLang="en-US" dirty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4518026"/>
            <a:ext cx="5651500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629" name="Straight Arrow Connector 12"/>
          <p:cNvCxnSpPr>
            <a:cxnSpLocks noChangeShapeType="1"/>
          </p:cNvCxnSpPr>
          <p:nvPr/>
        </p:nvCxnSpPr>
        <p:spPr bwMode="auto">
          <a:xfrm flipV="1">
            <a:off x="1978025" y="2536825"/>
            <a:ext cx="304800" cy="19812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663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518025"/>
            <a:ext cx="3522663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1" name="TextBox 1"/>
          <p:cNvSpPr txBox="1">
            <a:spLocks noChangeArrowheads="1"/>
          </p:cNvSpPr>
          <p:nvPr/>
        </p:nvSpPr>
        <p:spPr bwMode="auto">
          <a:xfrm>
            <a:off x="6205181" y="1535113"/>
            <a:ext cx="29289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charset="0"/>
              </a:rPr>
              <a:t>Lungs and gills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charset="0"/>
              </a:rPr>
              <a:t>Paired fleshy fins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charset="0"/>
              </a:rPr>
              <a:t>No dorsal/anal fin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charset="0"/>
              </a:rPr>
              <a:t>Dorsal eyes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charset="0"/>
              </a:rPr>
              <a:t>Frontal bones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charset="0"/>
              </a:rPr>
              <a:t>Unique dentition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119" y="3048001"/>
            <a:ext cx="1564044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4343400" cy="10668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tx1"/>
                </a:solidFill>
              </a:rPr>
              <a:t>T</a:t>
            </a:r>
            <a:r>
              <a:rPr lang="en-US" altLang="en-US" sz="4000" i="1">
                <a:solidFill>
                  <a:schemeClr val="tx1"/>
                </a:solidFill>
              </a:rPr>
              <a:t>iktaalik roseae</a:t>
            </a:r>
            <a:endParaRPr lang="en-US" altLang="en-US" sz="4000">
              <a:solidFill>
                <a:schemeClr val="tx1"/>
              </a:solidFill>
            </a:endParaRPr>
          </a:p>
        </p:txBody>
      </p:sp>
      <p:pic>
        <p:nvPicPr>
          <p:cNvPr id="28675" name="Picture 4" descr="nature04637-f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862" y="838201"/>
            <a:ext cx="4568825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5" descr="nature04637-f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256" y="1233487"/>
            <a:ext cx="3484563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7035800" y="530226"/>
            <a:ext cx="2870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0838" indent="-3508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itchFamily="18" charset="0"/>
                <a:cs typeface="Arial" charset="0"/>
              </a:rPr>
              <a:t>Daeschler et al., 2006. Nature</a:t>
            </a:r>
          </a:p>
        </p:txBody>
      </p:sp>
      <p:pic>
        <p:nvPicPr>
          <p:cNvPr id="28678" name="Picture 6" descr="nature04637-f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28" y="4456768"/>
            <a:ext cx="3995738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41963" y="130215"/>
            <a:ext cx="520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https://www.youtube.com/watch?v=yvDQCa7rleI</a:t>
            </a:r>
            <a:r>
              <a:rPr lang="en-US" dirty="0"/>
              <a:t> 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5370ED9A-39EC-A006-D4AD-60CCE8601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287" y="2098123"/>
            <a:ext cx="380104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charset="0"/>
              </a:rPr>
              <a:t>Body scales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charset="0"/>
              </a:rPr>
              <a:t>Fin rays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charset="0"/>
              </a:rPr>
              <a:t>Lower jaw similar to fish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charset="0"/>
              </a:rPr>
              <a:t>Flat head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charset="0"/>
              </a:rPr>
              <a:t>Short skull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charset="0"/>
              </a:rPr>
              <a:t>Mobile neck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charset="0"/>
              </a:rPr>
              <a:t>Functional wrist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1828800" y="304800"/>
            <a:ext cx="4114800" cy="762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4000"/>
              <a:t>Stegocephali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2389"/>
            <a:ext cx="4419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748" name="Straight Arrow Connector 4"/>
          <p:cNvCxnSpPr>
            <a:cxnSpLocks noChangeShapeType="1"/>
          </p:cNvCxnSpPr>
          <p:nvPr/>
        </p:nvCxnSpPr>
        <p:spPr bwMode="auto">
          <a:xfrm flipV="1">
            <a:off x="6629400" y="1676400"/>
            <a:ext cx="304800" cy="19812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8279" r="3349" b="10109"/>
          <a:stretch>
            <a:fillRect/>
          </a:stretch>
        </p:blipFill>
        <p:spPr bwMode="auto">
          <a:xfrm>
            <a:off x="1506537" y="4510088"/>
            <a:ext cx="7119938" cy="234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762001" y="1362076"/>
            <a:ext cx="502932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charset="0"/>
              </a:rPr>
              <a:t>Lungs and gills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charset="0"/>
              </a:rPr>
              <a:t>Weight-bearing limbs!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charset="0"/>
              </a:rPr>
              <a:t>Polydactyly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charset="0"/>
              </a:rPr>
              <a:t>Mobile neck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charset="0"/>
              </a:rPr>
              <a:t>Plus old features:</a:t>
            </a:r>
            <a:endParaRPr lang="en-US" altLang="en-US" sz="2000" dirty="0">
              <a:cs typeface="Arial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>
                <a:cs typeface="Arial" charset="0"/>
              </a:rPr>
              <a:t>Lungs and gills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>
                <a:cs typeface="Arial" charset="0"/>
              </a:rPr>
              <a:t>Caudal fin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>
                <a:cs typeface="Arial" charset="0"/>
              </a:rPr>
              <a:t>No dorsal/anal fin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>
                <a:cs typeface="Arial" charset="0"/>
              </a:rPr>
              <a:t>Labyrinthodont teeth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2200275" y="457200"/>
            <a:ext cx="7772400" cy="762000"/>
          </a:xfrm>
        </p:spPr>
        <p:txBody>
          <a:bodyPr/>
          <a:lstStyle/>
          <a:p>
            <a:r>
              <a:rPr lang="en-US" altLang="en-US"/>
              <a:t>Early Stegocephalians</a:t>
            </a:r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48"/>
          <a:stretch/>
        </p:blipFill>
        <p:spPr bwMode="auto">
          <a:xfrm>
            <a:off x="1547812" y="1676400"/>
            <a:ext cx="9096375" cy="133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144258AD-F6EB-0E03-2AC3-6DA1D1143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80"/>
          <a:stretch/>
        </p:blipFill>
        <p:spPr bwMode="auto">
          <a:xfrm>
            <a:off x="1066800" y="3471864"/>
            <a:ext cx="9096375" cy="261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76200"/>
            <a:ext cx="8915400" cy="9906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tx1"/>
                </a:solidFill>
              </a:rPr>
              <a:t>General Phylogeny of Early Tetrapods</a:t>
            </a:r>
          </a:p>
        </p:txBody>
      </p:sp>
      <p:pic>
        <p:nvPicPr>
          <p:cNvPr id="33795" name="Picture 6" descr="440747a-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863620"/>
            <a:ext cx="6781800" cy="599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FF9900"/>
                </a:solidFill>
              </a:rPr>
              <a:t>Why the transition to land?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" r="1956" b="10457"/>
          <a:stretch/>
        </p:blipFill>
        <p:spPr bwMode="auto">
          <a:xfrm>
            <a:off x="1536700" y="1280888"/>
            <a:ext cx="5221288" cy="268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62400"/>
            <a:ext cx="5233988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88" y="3337990"/>
            <a:ext cx="3910012" cy="355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1828800" y="-76200"/>
            <a:ext cx="8610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FF9900"/>
                </a:solidFill>
              </a:rPr>
              <a:t>What would the challenges be?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69964"/>
            <a:ext cx="7696200" cy="588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291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9982200" cy="762000"/>
          </a:xfrm>
        </p:spPr>
        <p:txBody>
          <a:bodyPr/>
          <a:lstStyle/>
          <a:p>
            <a:r>
              <a:rPr lang="en-US" altLang="en-US" sz="4000"/>
              <a:t>Transition to a Terrestrial Environment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1752600" y="990600"/>
            <a:ext cx="7772400" cy="4495800"/>
          </a:xfrm>
        </p:spPr>
        <p:txBody>
          <a:bodyPr/>
          <a:lstStyle/>
          <a:p>
            <a:pPr marL="228600" indent="-228600">
              <a:spcBef>
                <a:spcPct val="30000"/>
              </a:spcBef>
              <a:buFontTx/>
              <a:buAutoNum type="arabicPeriod"/>
            </a:pPr>
            <a:r>
              <a:rPr lang="en-US" altLang="en-US" sz="2400">
                <a:solidFill>
                  <a:srgbClr val="000000"/>
                </a:solidFill>
                <a:latin typeface="Calibri" pitchFamily="34" charset="0"/>
              </a:rPr>
              <a:t> Limbs capable of supporting body</a:t>
            </a:r>
          </a:p>
          <a:p>
            <a:pPr marL="228600" indent="-228600">
              <a:spcBef>
                <a:spcPct val="30000"/>
              </a:spcBef>
              <a:buFontTx/>
              <a:buAutoNum type="arabicPeriod"/>
            </a:pPr>
            <a:r>
              <a:rPr lang="en-US" altLang="en-US" sz="2400">
                <a:solidFill>
                  <a:srgbClr val="000000"/>
                </a:solidFill>
                <a:latin typeface="Calibri" pitchFamily="34" charset="0"/>
              </a:rPr>
              <a:t> Greater articulation of girdles</a:t>
            </a:r>
          </a:p>
          <a:p>
            <a:pPr marL="228600" indent="-228600">
              <a:spcBef>
                <a:spcPct val="30000"/>
              </a:spcBef>
              <a:buFontTx/>
              <a:buAutoNum type="arabicPeriod"/>
            </a:pPr>
            <a:r>
              <a:rPr lang="en-US" altLang="en-US" sz="2400">
                <a:solidFill>
                  <a:srgbClr val="000000"/>
                </a:solidFill>
                <a:latin typeface="Calibri" pitchFamily="34" charset="0"/>
              </a:rPr>
              <a:t> Changes in the skull</a:t>
            </a:r>
          </a:p>
          <a:p>
            <a:pPr marL="914400" lvl="1" indent="-514350">
              <a:spcBef>
                <a:spcPct val="30000"/>
              </a:spcBef>
              <a:buFontTx/>
              <a:buAutoNum type="alphaLcParenR"/>
            </a:pPr>
            <a:r>
              <a:rPr lang="en-US" altLang="en-US" sz="2000">
                <a:solidFill>
                  <a:srgbClr val="000000"/>
                </a:solidFill>
                <a:latin typeface="Calibri" pitchFamily="34" charset="0"/>
              </a:rPr>
              <a:t>Feeding changes</a:t>
            </a:r>
          </a:p>
          <a:p>
            <a:pPr marL="914400" lvl="1" indent="-514350">
              <a:spcBef>
                <a:spcPct val="30000"/>
              </a:spcBef>
              <a:buFontTx/>
              <a:buAutoNum type="alphaLcParenR"/>
            </a:pPr>
            <a:endParaRPr lang="en-US" altLang="en-US" sz="2000">
              <a:solidFill>
                <a:srgbClr val="000000"/>
              </a:solidFill>
              <a:latin typeface="Calibri" pitchFamily="34" charset="0"/>
            </a:endParaRPr>
          </a:p>
          <a:p>
            <a:pPr marL="914400" lvl="1" indent="-514350">
              <a:spcBef>
                <a:spcPct val="30000"/>
              </a:spcBef>
              <a:buFontTx/>
              <a:buAutoNum type="alphaLcParenR"/>
            </a:pPr>
            <a:r>
              <a:rPr lang="en-US" altLang="en-US" sz="2000">
                <a:solidFill>
                  <a:srgbClr val="000000"/>
                </a:solidFill>
                <a:latin typeface="Calibri" pitchFamily="34" charset="0"/>
              </a:rPr>
              <a:t>Buccal pumping</a:t>
            </a:r>
          </a:p>
          <a:p>
            <a:pPr marL="228600" indent="-228600">
              <a:spcBef>
                <a:spcPct val="30000"/>
              </a:spcBef>
              <a:buFontTx/>
              <a:buAutoNum type="arabicPeriod"/>
            </a:pPr>
            <a:r>
              <a:rPr lang="en-US" altLang="en-US" sz="2400">
                <a:solidFill>
                  <a:srgbClr val="000000"/>
                </a:solidFill>
                <a:latin typeface="Calibri" pitchFamily="34" charset="0"/>
              </a:rPr>
              <a:t> Changes in vision and hearing</a:t>
            </a:r>
          </a:p>
          <a:p>
            <a:pPr marL="228600" indent="-228600">
              <a:spcBef>
                <a:spcPct val="30000"/>
              </a:spcBef>
              <a:buFontTx/>
              <a:buAutoNum type="arabicPeriod"/>
            </a:pPr>
            <a:r>
              <a:rPr lang="en-US" altLang="en-US" sz="2400">
                <a:solidFill>
                  <a:srgbClr val="000000"/>
                </a:solidFill>
                <a:latin typeface="Calibri" pitchFamily="34" charset="0"/>
              </a:rPr>
              <a:t> Modifications to the kidneys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971550"/>
            <a:ext cx="2857500" cy="588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1" name="Rectangle 1"/>
          <p:cNvSpPr>
            <a:spLocks noChangeArrowheads="1"/>
          </p:cNvSpPr>
          <p:nvPr/>
        </p:nvSpPr>
        <p:spPr bwMode="auto">
          <a:xfrm>
            <a:off x="2743200" y="2743201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Arial" charset="0"/>
                <a:hlinkClick r:id="rId4"/>
              </a:rPr>
              <a:t>http://www.youtube.com/watch?v=m2lcBaqYK1o</a:t>
            </a:r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34822" name="Rectangle 3"/>
          <p:cNvSpPr>
            <a:spLocks noChangeArrowheads="1"/>
          </p:cNvSpPr>
          <p:nvPr/>
        </p:nvSpPr>
        <p:spPr bwMode="auto">
          <a:xfrm>
            <a:off x="2743200" y="2971801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Arial" charset="0"/>
                <a:hlinkClick r:id="rId5"/>
              </a:rPr>
              <a:t>http://www.youtube.com/watch?v=ex7ywoXZrAg&amp;feature=related</a:t>
            </a:r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pic>
        <p:nvPicPr>
          <p:cNvPr id="34823" name="Picture 8" descr="The Stages of Four-stroke Buccal Pump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7" y="4919664"/>
            <a:ext cx="6289676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685800"/>
          </a:xfrm>
        </p:spPr>
        <p:txBody>
          <a:bodyPr/>
          <a:lstStyle/>
          <a:p>
            <a:r>
              <a:rPr lang="en-US" altLang="en-US"/>
              <a:t>Transitional Fossils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1676400" y="914400"/>
            <a:ext cx="8382000" cy="4114800"/>
          </a:xfrm>
        </p:spPr>
        <p:txBody>
          <a:bodyPr/>
          <a:lstStyle/>
          <a:p>
            <a:r>
              <a:rPr lang="en-US" altLang="en-US" sz="2800"/>
              <a:t>NOT a neat progression toward modern amphibians</a:t>
            </a:r>
          </a:p>
          <a:p>
            <a:r>
              <a:rPr lang="en-US" altLang="en-US" sz="2800"/>
              <a:t>Demonstrate progression of adaptions necessary to walk on land</a:t>
            </a:r>
          </a:p>
          <a:p>
            <a:r>
              <a:rPr lang="en-US" altLang="en-US" sz="2800"/>
              <a:t>Many are evolutionary dead ends</a:t>
            </a: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317875"/>
            <a:ext cx="47244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1752600" y="207963"/>
            <a:ext cx="6172200" cy="1295400"/>
          </a:xfrm>
        </p:spPr>
        <p:txBody>
          <a:bodyPr/>
          <a:lstStyle/>
          <a:p>
            <a:pPr algn="l"/>
            <a:r>
              <a:rPr lang="en-US" altLang="en-US" sz="4000" b="1">
                <a:solidFill>
                  <a:srgbClr val="0070C0"/>
                </a:solidFill>
              </a:rPr>
              <a:t>Who are the ancestors of tetrapods?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64" y="4343400"/>
            <a:ext cx="4664075" cy="240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1676400"/>
            <a:ext cx="3992562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0" y="685800"/>
            <a:ext cx="22860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7BD0F-6BF4-4AEE-B4FB-F1F3AD492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266701"/>
            <a:ext cx="7772400" cy="1143000"/>
          </a:xfrm>
        </p:spPr>
        <p:txBody>
          <a:bodyPr/>
          <a:lstStyle/>
          <a:p>
            <a:r>
              <a:rPr lang="en-US" dirty="0"/>
              <a:t>Problems with Taxonomy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DAAE8-53B7-469D-BA46-63C6ABF84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833" y="1560108"/>
            <a:ext cx="5620606" cy="4114800"/>
          </a:xfrm>
        </p:spPr>
        <p:txBody>
          <a:bodyPr/>
          <a:lstStyle/>
          <a:p>
            <a:r>
              <a:rPr lang="en-US" dirty="0"/>
              <a:t>Helpful because it organizes living organisms</a:t>
            </a:r>
          </a:p>
          <a:p>
            <a:r>
              <a:rPr lang="en-US" dirty="0"/>
              <a:t>Can generate problems</a:t>
            </a:r>
          </a:p>
          <a:p>
            <a:r>
              <a:rPr lang="en-US" dirty="0">
                <a:solidFill>
                  <a:srgbClr val="FF9900"/>
                </a:solidFill>
              </a:rPr>
              <a:t>What is the most important problem?</a:t>
            </a:r>
          </a:p>
        </p:txBody>
      </p:sp>
      <p:pic>
        <p:nvPicPr>
          <p:cNvPr id="33" name="Picture 32" descr="A diagram of a family tree&#10;&#10;AI-generated content may be incorrect.">
            <a:extLst>
              <a:ext uri="{FF2B5EF4-FFF2-40B4-BE49-F238E27FC236}">
                <a16:creationId xmlns:a16="http://schemas.microsoft.com/office/drawing/2014/main" id="{3B9D5D5B-07E0-74F3-9DB7-DA5256CDE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68"/>
          <a:stretch/>
        </p:blipFill>
        <p:spPr>
          <a:xfrm>
            <a:off x="5921439" y="1969516"/>
            <a:ext cx="6247370" cy="474361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9162C66-226F-E4E3-A355-0E294E29ADA1}"/>
              </a:ext>
            </a:extLst>
          </p:cNvPr>
          <p:cNvSpPr txBox="1"/>
          <p:nvPr/>
        </p:nvSpPr>
        <p:spPr>
          <a:xfrm>
            <a:off x="10972800" y="6324600"/>
            <a:ext cx="59343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Birds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5D194B-F51A-F2FD-CFB3-45D2387A75CC}"/>
              </a:ext>
            </a:extLst>
          </p:cNvPr>
          <p:cNvSpPr txBox="1"/>
          <p:nvPr/>
        </p:nvSpPr>
        <p:spPr>
          <a:xfrm>
            <a:off x="10996389" y="5936067"/>
            <a:ext cx="117051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Crocodilians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7C6DB73-B98E-0AF6-2D5D-40204E6A0E8C}"/>
              </a:ext>
            </a:extLst>
          </p:cNvPr>
          <p:cNvSpPr txBox="1"/>
          <p:nvPr/>
        </p:nvSpPr>
        <p:spPr>
          <a:xfrm>
            <a:off x="10996388" y="5547534"/>
            <a:ext cx="7246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Turtles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599D4E-1210-E565-0052-2BCA644FA8F2}"/>
              </a:ext>
            </a:extLst>
          </p:cNvPr>
          <p:cNvSpPr txBox="1"/>
          <p:nvPr/>
        </p:nvSpPr>
        <p:spPr>
          <a:xfrm>
            <a:off x="11005393" y="5121774"/>
            <a:ext cx="78258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Snakes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D3E88B2-151F-B0F5-2C9E-4C04CDAB8644}"/>
              </a:ext>
            </a:extLst>
          </p:cNvPr>
          <p:cNvSpPr txBox="1"/>
          <p:nvPr/>
        </p:nvSpPr>
        <p:spPr>
          <a:xfrm>
            <a:off x="10996388" y="4742429"/>
            <a:ext cx="76174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Lizards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5BA88C-90DA-396B-7EB5-76EA7B378777}"/>
              </a:ext>
            </a:extLst>
          </p:cNvPr>
          <p:cNvSpPr txBox="1"/>
          <p:nvPr/>
        </p:nvSpPr>
        <p:spPr>
          <a:xfrm>
            <a:off x="10965636" y="4339877"/>
            <a:ext cx="7935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Tuatara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BDEEB3-C0F6-3CAB-67CC-A719262F26B7}"/>
              </a:ext>
            </a:extLst>
          </p:cNvPr>
          <p:cNvSpPr txBox="1"/>
          <p:nvPr/>
        </p:nvSpPr>
        <p:spPr>
          <a:xfrm>
            <a:off x="11005393" y="3960532"/>
            <a:ext cx="101181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Placentals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375023-BC36-3475-320F-163C5BB9CD3C}"/>
              </a:ext>
            </a:extLst>
          </p:cNvPr>
          <p:cNvSpPr txBox="1"/>
          <p:nvPr/>
        </p:nvSpPr>
        <p:spPr>
          <a:xfrm>
            <a:off x="10998938" y="3557980"/>
            <a:ext cx="105028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Marsupials</a:t>
            </a:r>
          </a:p>
        </p:txBody>
      </p:sp>
    </p:spTree>
    <p:extLst>
      <p:ext uri="{BB962C8B-B14F-4D97-AF65-F5344CB8AC3E}">
        <p14:creationId xmlns:p14="http://schemas.microsoft.com/office/powerpoint/2010/main" val="7632497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1"/>
                </a:solidFill>
              </a:rPr>
              <a:t>Lepospondyli</a:t>
            </a:r>
          </a:p>
        </p:txBody>
      </p:sp>
      <p:grpSp>
        <p:nvGrpSpPr>
          <p:cNvPr id="37891" name="Group 4"/>
          <p:cNvGrpSpPr>
            <a:grpSpLocks/>
          </p:cNvGrpSpPr>
          <p:nvPr/>
        </p:nvGrpSpPr>
        <p:grpSpPr bwMode="auto">
          <a:xfrm>
            <a:off x="2528888" y="3903664"/>
            <a:ext cx="3810000" cy="2790825"/>
            <a:chOff x="381000" y="3886200"/>
            <a:chExt cx="3810000" cy="2790825"/>
          </a:xfrm>
        </p:grpSpPr>
        <p:pic>
          <p:nvPicPr>
            <p:cNvPr id="3790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3886200"/>
              <a:ext cx="3810000" cy="279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908" name="Rectangle 6"/>
            <p:cNvSpPr>
              <a:spLocks noChangeArrowheads="1"/>
            </p:cNvSpPr>
            <p:nvPr/>
          </p:nvSpPr>
          <p:spPr bwMode="auto">
            <a:xfrm>
              <a:off x="800100" y="5943600"/>
              <a:ext cx="5334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cs typeface="Arial" charset="0"/>
              </a:endParaRPr>
            </a:p>
          </p:txBody>
        </p:sp>
      </p:grpSp>
      <p:grpSp>
        <p:nvGrpSpPr>
          <p:cNvPr id="37892" name="Group 12"/>
          <p:cNvGrpSpPr>
            <a:grpSpLocks/>
          </p:cNvGrpSpPr>
          <p:nvPr/>
        </p:nvGrpSpPr>
        <p:grpSpPr bwMode="auto">
          <a:xfrm>
            <a:off x="6705600" y="3998914"/>
            <a:ext cx="3632200" cy="2530475"/>
            <a:chOff x="5358809" y="3998838"/>
            <a:chExt cx="3632791" cy="2530327"/>
          </a:xfrm>
        </p:grpSpPr>
        <p:pic>
          <p:nvPicPr>
            <p:cNvPr id="3790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8809" y="3998838"/>
              <a:ext cx="3632791" cy="2530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906" name="Rectangle 7"/>
            <p:cNvSpPr>
              <a:spLocks noChangeArrowheads="1"/>
            </p:cNvSpPr>
            <p:nvPr/>
          </p:nvSpPr>
          <p:spPr bwMode="auto">
            <a:xfrm>
              <a:off x="5791200" y="5919565"/>
              <a:ext cx="5334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cs typeface="Arial" charset="0"/>
              </a:endParaRPr>
            </a:p>
          </p:txBody>
        </p:sp>
      </p:grpSp>
      <p:grpSp>
        <p:nvGrpSpPr>
          <p:cNvPr id="37893" name="Group 14"/>
          <p:cNvGrpSpPr>
            <a:grpSpLocks/>
          </p:cNvGrpSpPr>
          <p:nvPr/>
        </p:nvGrpSpPr>
        <p:grpSpPr bwMode="auto">
          <a:xfrm>
            <a:off x="1974850" y="1676400"/>
            <a:ext cx="3727450" cy="2057400"/>
            <a:chOff x="450565" y="1676400"/>
            <a:chExt cx="3728484" cy="2057400"/>
          </a:xfrm>
        </p:grpSpPr>
        <p:grpSp>
          <p:nvGrpSpPr>
            <p:cNvPr id="37901" name="Group 10"/>
            <p:cNvGrpSpPr>
              <a:grpSpLocks/>
            </p:cNvGrpSpPr>
            <p:nvPr/>
          </p:nvGrpSpPr>
          <p:grpSpPr bwMode="auto">
            <a:xfrm>
              <a:off x="450565" y="1676400"/>
              <a:ext cx="3728484" cy="2057400"/>
              <a:chOff x="492642" y="1451344"/>
              <a:chExt cx="3728484" cy="2057400"/>
            </a:xfrm>
          </p:grpSpPr>
          <p:pic>
            <p:nvPicPr>
              <p:cNvPr id="37903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642" y="1451344"/>
                <a:ext cx="3728484" cy="2057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7904" name="Rectangle 5"/>
              <p:cNvSpPr>
                <a:spLocks noChangeArrowheads="1"/>
              </p:cNvSpPr>
              <p:nvPr/>
            </p:nvSpPr>
            <p:spPr bwMode="auto">
              <a:xfrm>
                <a:off x="800100" y="3047999"/>
                <a:ext cx="533400" cy="4075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cs typeface="Arial" charset="0"/>
                </a:endParaRPr>
              </a:p>
            </p:txBody>
          </p:sp>
        </p:grpSp>
        <p:sp>
          <p:nvSpPr>
            <p:cNvPr id="37902" name="TextBox 2"/>
            <p:cNvSpPr txBox="1">
              <a:spLocks noChangeArrowheads="1"/>
            </p:cNvSpPr>
            <p:nvPr/>
          </p:nvSpPr>
          <p:spPr bwMode="auto">
            <a:xfrm>
              <a:off x="1524000" y="3352800"/>
              <a:ext cx="15824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cs typeface="Arial" charset="0"/>
                </a:rPr>
                <a:t>Rhynchonkos</a:t>
              </a:r>
            </a:p>
          </p:txBody>
        </p:sp>
      </p:grpSp>
      <p:grpSp>
        <p:nvGrpSpPr>
          <p:cNvPr id="37894" name="Group 16"/>
          <p:cNvGrpSpPr>
            <a:grpSpLocks/>
          </p:cNvGrpSpPr>
          <p:nvPr/>
        </p:nvGrpSpPr>
        <p:grpSpPr bwMode="auto">
          <a:xfrm>
            <a:off x="6284913" y="1677988"/>
            <a:ext cx="3810000" cy="2057400"/>
            <a:chOff x="4761571" y="1678524"/>
            <a:chExt cx="3810000" cy="2057400"/>
          </a:xfrm>
        </p:grpSpPr>
        <p:grpSp>
          <p:nvGrpSpPr>
            <p:cNvPr id="37897" name="Group 8"/>
            <p:cNvGrpSpPr>
              <a:grpSpLocks/>
            </p:cNvGrpSpPr>
            <p:nvPr/>
          </p:nvGrpSpPr>
          <p:grpSpPr bwMode="auto">
            <a:xfrm>
              <a:off x="4761571" y="1678524"/>
              <a:ext cx="3810000" cy="2057400"/>
              <a:chOff x="5181600" y="1382486"/>
              <a:chExt cx="3810000" cy="2057400"/>
            </a:xfrm>
          </p:grpSpPr>
          <p:pic>
            <p:nvPicPr>
              <p:cNvPr id="37899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"/>
              <a:stretch>
                <a:fillRect/>
              </a:stretch>
            </p:blipFill>
            <p:spPr bwMode="auto">
              <a:xfrm>
                <a:off x="5181600" y="1382486"/>
                <a:ext cx="3810000" cy="2057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7900" name="Rectangle 3"/>
              <p:cNvSpPr>
                <a:spLocks noChangeArrowheads="1"/>
              </p:cNvSpPr>
              <p:nvPr/>
            </p:nvSpPr>
            <p:spPr bwMode="auto">
              <a:xfrm>
                <a:off x="5410200" y="2819400"/>
                <a:ext cx="533400" cy="609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cs typeface="Arial" charset="0"/>
                </a:endParaRPr>
              </a:p>
            </p:txBody>
          </p:sp>
        </p:grpSp>
        <p:sp>
          <p:nvSpPr>
            <p:cNvPr id="37898" name="Rectangle 15"/>
            <p:cNvSpPr>
              <a:spLocks noChangeArrowheads="1"/>
            </p:cNvSpPr>
            <p:nvPr/>
          </p:nvSpPr>
          <p:spPr bwMode="auto">
            <a:xfrm>
              <a:off x="4990171" y="3294687"/>
              <a:ext cx="15953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cs typeface="Arial" charset="0"/>
                </a:rPr>
                <a:t>Phlegethontia</a:t>
              </a:r>
              <a:endParaRPr lang="en-US" altLang="en-US" sz="1800">
                <a:cs typeface="Arial" charset="0"/>
              </a:endParaRPr>
            </a:p>
          </p:txBody>
        </p:sp>
      </p:grpSp>
      <p:sp>
        <p:nvSpPr>
          <p:cNvPr id="37895" name="Rectangle 17"/>
          <p:cNvSpPr>
            <a:spLocks noChangeArrowheads="1"/>
          </p:cNvSpPr>
          <p:nvPr/>
        </p:nvSpPr>
        <p:spPr bwMode="auto">
          <a:xfrm>
            <a:off x="2667000" y="6224589"/>
            <a:ext cx="1373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cs typeface="Arial" charset="0"/>
              </a:rPr>
              <a:t>Lysorophus</a:t>
            </a:r>
            <a:endParaRPr lang="en-US" altLang="en-US" sz="1800">
              <a:cs typeface="Arial" charset="0"/>
            </a:endParaRPr>
          </a:p>
        </p:txBody>
      </p:sp>
      <p:sp>
        <p:nvSpPr>
          <p:cNvPr id="37896" name="Rectangle 18"/>
          <p:cNvSpPr>
            <a:spLocks noChangeArrowheads="1"/>
          </p:cNvSpPr>
          <p:nvPr/>
        </p:nvSpPr>
        <p:spPr bwMode="auto">
          <a:xfrm>
            <a:off x="8839200" y="6081713"/>
            <a:ext cx="1377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cs typeface="Arial" charset="0"/>
              </a:rPr>
              <a:t>Diplocaulus</a:t>
            </a:r>
            <a:endParaRPr lang="en-US" altLang="en-US" sz="1800">
              <a:cs typeface="Arial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2209800" y="-76200"/>
            <a:ext cx="7772400" cy="1143000"/>
          </a:xfrm>
        </p:spPr>
        <p:txBody>
          <a:bodyPr/>
          <a:lstStyle/>
          <a:p>
            <a:r>
              <a:rPr lang="en-US" altLang="en-US"/>
              <a:t>Temnospondyli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4114801"/>
            <a:ext cx="4029075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5" descr="eryo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560513"/>
            <a:ext cx="3744913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952750" y="1200150"/>
            <a:ext cx="984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 err="1">
                <a:latin typeface="+mj-lt"/>
                <a:ea typeface="+mn-ea"/>
              </a:rPr>
              <a:t>Eryops</a:t>
            </a:r>
            <a:endParaRPr lang="en-US" sz="2000" i="1" dirty="0">
              <a:latin typeface="+mj-lt"/>
              <a:ea typeface="+mn-ea"/>
            </a:endParaRPr>
          </a:p>
        </p:txBody>
      </p:sp>
      <p:sp>
        <p:nvSpPr>
          <p:cNvPr id="38918" name="Rectangle 2"/>
          <p:cNvSpPr>
            <a:spLocks noChangeArrowheads="1"/>
          </p:cNvSpPr>
          <p:nvPr/>
        </p:nvSpPr>
        <p:spPr bwMode="auto">
          <a:xfrm>
            <a:off x="7713664" y="3746500"/>
            <a:ext cx="1709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cs typeface="Arial" charset="0"/>
              </a:rPr>
              <a:t>Doleserpeton</a:t>
            </a:r>
          </a:p>
        </p:txBody>
      </p:sp>
      <p:pic>
        <p:nvPicPr>
          <p:cNvPr id="389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1171576"/>
            <a:ext cx="4252912" cy="154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20" name="Rectangle 3"/>
          <p:cNvSpPr>
            <a:spLocks noChangeArrowheads="1"/>
          </p:cNvSpPr>
          <p:nvPr/>
        </p:nvSpPr>
        <p:spPr bwMode="auto">
          <a:xfrm>
            <a:off x="7783513" y="2724150"/>
            <a:ext cx="1416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Capitosaurs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r>
              <a:rPr lang="en-US" altLang="en-US" b="1"/>
              <a:t>Amphibia</a:t>
            </a:r>
            <a:r>
              <a:rPr lang="en-US" altLang="en-US" b="1" dirty="0"/>
              <a:t> Evolution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1905000" y="1447800"/>
            <a:ext cx="8534400" cy="2209800"/>
          </a:xfrm>
        </p:spPr>
        <p:txBody>
          <a:bodyPr/>
          <a:lstStyle/>
          <a:p>
            <a:pPr marL="0" indent="0">
              <a:buNone/>
            </a:pPr>
            <a:endParaRPr lang="en-US" altLang="en-US"/>
          </a:p>
          <a:p>
            <a:pPr marL="914400" lvl="1" indent="-514350">
              <a:buFontTx/>
              <a:buAutoNum type="arabicPeriod"/>
            </a:pPr>
            <a:r>
              <a:rPr lang="en-US" altLang="en-US"/>
              <a:t>Monophyletic sistergroup to Lepospondyli</a:t>
            </a:r>
          </a:p>
          <a:p>
            <a:pPr marL="914400" lvl="1" indent="-514350">
              <a:buFontTx/>
              <a:buAutoNum type="arabicPeriod"/>
            </a:pPr>
            <a:endParaRPr lang="en-US" altLang="en-US"/>
          </a:p>
          <a:p>
            <a:pPr marL="914400" lvl="1" indent="-514350">
              <a:buFontTx/>
              <a:buAutoNum type="arabicPeriod"/>
            </a:pPr>
            <a:r>
              <a:rPr lang="en-US" altLang="en-US"/>
              <a:t>Monophyletic sistergroup to Temnospondyli</a:t>
            </a:r>
          </a:p>
          <a:p>
            <a:pPr marL="914400" lvl="1" indent="-514350">
              <a:buFontTx/>
              <a:buAutoNum type="arabicPeriod"/>
            </a:pPr>
            <a:endParaRPr lang="en-US" altLang="en-US"/>
          </a:p>
          <a:p>
            <a:pPr marL="914400" lvl="1" indent="-514350">
              <a:buFontTx/>
              <a:buAutoNum type="arabicPeriod"/>
            </a:pPr>
            <a:r>
              <a:rPr lang="en-US" altLang="en-US"/>
              <a:t>Polyphyletic</a:t>
            </a:r>
          </a:p>
        </p:txBody>
      </p:sp>
      <p:sp>
        <p:nvSpPr>
          <p:cNvPr id="39940" name="Rectangle 3"/>
          <p:cNvSpPr>
            <a:spLocks noChangeArrowheads="1"/>
          </p:cNvSpPr>
          <p:nvPr/>
        </p:nvSpPr>
        <p:spPr bwMode="auto">
          <a:xfrm>
            <a:off x="3505200" y="4800601"/>
            <a:ext cx="6781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lvl="1" eaLnBrk="1" hangingPunct="1">
              <a:spcBef>
                <a:spcPct val="0"/>
              </a:spcBef>
              <a:buNone/>
            </a:pPr>
            <a:r>
              <a:rPr lang="en-US" altLang="en-US" sz="2200">
                <a:cs typeface="Arial" charset="0"/>
              </a:rPr>
              <a:t>Temnospondyli                      Frogs and Salamanders</a:t>
            </a:r>
          </a:p>
        </p:txBody>
      </p:sp>
      <p:sp>
        <p:nvSpPr>
          <p:cNvPr id="39941" name="Rectangle 4"/>
          <p:cNvSpPr>
            <a:spLocks noChangeArrowheads="1"/>
          </p:cNvSpPr>
          <p:nvPr/>
        </p:nvSpPr>
        <p:spPr bwMode="auto">
          <a:xfrm>
            <a:off x="3505200" y="5360988"/>
            <a:ext cx="67818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lvl="1" eaLnBrk="1" hangingPunct="1">
              <a:spcBef>
                <a:spcPct val="0"/>
              </a:spcBef>
              <a:buNone/>
            </a:pPr>
            <a:r>
              <a:rPr lang="en-US" altLang="en-US" sz="2200">
                <a:cs typeface="Arial" charset="0"/>
              </a:rPr>
              <a:t>Lepospondyli                         Caecilians</a:t>
            </a:r>
          </a:p>
        </p:txBody>
      </p:sp>
      <p:cxnSp>
        <p:nvCxnSpPr>
          <p:cNvPr id="39942" name="Straight Arrow Connector 6"/>
          <p:cNvCxnSpPr>
            <a:cxnSpLocks noChangeShapeType="1"/>
          </p:cNvCxnSpPr>
          <p:nvPr/>
        </p:nvCxnSpPr>
        <p:spPr bwMode="auto">
          <a:xfrm>
            <a:off x="5562600" y="5016500"/>
            <a:ext cx="1447800" cy="0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943" name="Straight Arrow Connector 7"/>
          <p:cNvCxnSpPr>
            <a:cxnSpLocks noChangeShapeType="1"/>
          </p:cNvCxnSpPr>
          <p:nvPr/>
        </p:nvCxnSpPr>
        <p:spPr bwMode="auto">
          <a:xfrm>
            <a:off x="5410200" y="5562600"/>
            <a:ext cx="1600200" cy="0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Hypothesis 1</a:t>
            </a:r>
          </a:p>
        </p:txBody>
      </p:sp>
      <p:pic>
        <p:nvPicPr>
          <p:cNvPr id="40963" name="Picture 3" descr="amphib-phyl_pt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728664"/>
            <a:ext cx="6400800" cy="612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960689" y="5791201"/>
            <a:ext cx="24987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lepospondyl origin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of Lissamphibia</a:t>
            </a: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Hypothesis 2</a:t>
            </a:r>
          </a:p>
        </p:txBody>
      </p:sp>
      <p:pic>
        <p:nvPicPr>
          <p:cNvPr id="41987" name="Picture 3" descr="amphib-phyl_pt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838200"/>
            <a:ext cx="600233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3078164" y="5867400"/>
            <a:ext cx="2713037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temnospondyl origin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of Lissamphibia</a:t>
            </a: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6"/>
          <p:cNvGrpSpPr>
            <a:grpSpLocks/>
          </p:cNvGrpSpPr>
          <p:nvPr/>
        </p:nvGrpSpPr>
        <p:grpSpPr bwMode="auto">
          <a:xfrm>
            <a:off x="1524000" y="762000"/>
            <a:ext cx="5638800" cy="6078538"/>
            <a:chOff x="-5576" y="782444"/>
            <a:chExt cx="5371412" cy="6079273"/>
          </a:xfrm>
        </p:grpSpPr>
        <p:grpSp>
          <p:nvGrpSpPr>
            <p:cNvPr id="43021" name="Group 5"/>
            <p:cNvGrpSpPr>
              <a:grpSpLocks/>
            </p:cNvGrpSpPr>
            <p:nvPr/>
          </p:nvGrpSpPr>
          <p:grpSpPr bwMode="auto">
            <a:xfrm>
              <a:off x="-5576" y="782444"/>
              <a:ext cx="5371412" cy="6079273"/>
              <a:chOff x="-5576" y="782444"/>
              <a:chExt cx="5371412" cy="6079273"/>
            </a:xfrm>
          </p:grpSpPr>
          <p:pic>
            <p:nvPicPr>
              <p:cNvPr id="43025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576" y="782444"/>
                <a:ext cx="5371412" cy="60792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3026" name="Rectangle 15"/>
              <p:cNvSpPr>
                <a:spLocks noChangeArrowheads="1"/>
              </p:cNvSpPr>
              <p:nvPr/>
            </p:nvSpPr>
            <p:spPr bwMode="auto">
              <a:xfrm>
                <a:off x="5312059" y="2730632"/>
                <a:ext cx="53777" cy="59168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cs typeface="Arial" charset="0"/>
                </a:endParaRPr>
              </a:p>
            </p:txBody>
          </p:sp>
        </p:grpSp>
        <p:sp>
          <p:nvSpPr>
            <p:cNvPr id="43022" name="Rectangle 3"/>
            <p:cNvSpPr>
              <a:spLocks noChangeArrowheads="1"/>
            </p:cNvSpPr>
            <p:nvPr/>
          </p:nvSpPr>
          <p:spPr bwMode="auto">
            <a:xfrm>
              <a:off x="5105400" y="2133600"/>
              <a:ext cx="260436" cy="59168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cs typeface="Arial" charset="0"/>
              </a:endParaRPr>
            </a:p>
          </p:txBody>
        </p:sp>
        <p:sp>
          <p:nvSpPr>
            <p:cNvPr id="43023" name="Rectangle 12"/>
            <p:cNvSpPr>
              <a:spLocks noChangeArrowheads="1"/>
            </p:cNvSpPr>
            <p:nvPr/>
          </p:nvSpPr>
          <p:spPr bwMode="auto">
            <a:xfrm>
              <a:off x="4953000" y="3322320"/>
              <a:ext cx="381000" cy="94488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cs typeface="Arial" charset="0"/>
              </a:endParaRPr>
            </a:p>
          </p:txBody>
        </p:sp>
        <p:sp>
          <p:nvSpPr>
            <p:cNvPr id="43024" name="Rectangle 13"/>
            <p:cNvSpPr>
              <a:spLocks noChangeArrowheads="1"/>
            </p:cNvSpPr>
            <p:nvPr/>
          </p:nvSpPr>
          <p:spPr bwMode="auto">
            <a:xfrm>
              <a:off x="5029200" y="4668644"/>
              <a:ext cx="260436" cy="210720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cs typeface="Arial" charset="0"/>
              </a:endParaRPr>
            </a:p>
          </p:txBody>
        </p:sp>
      </p:grp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3886200" cy="762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Hypothesis 3</a:t>
            </a:r>
          </a:p>
        </p:txBody>
      </p:sp>
      <p:sp>
        <p:nvSpPr>
          <p:cNvPr id="43012" name="TextBox 1"/>
          <p:cNvSpPr txBox="1">
            <a:spLocks noChangeArrowheads="1"/>
          </p:cNvSpPr>
          <p:nvPr/>
        </p:nvSpPr>
        <p:spPr bwMode="auto">
          <a:xfrm>
            <a:off x="6096001" y="217489"/>
            <a:ext cx="4397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charset="0"/>
              </a:rPr>
              <a:t>From: Carroll 2007. Zoological Journal of the Linnean Society</a:t>
            </a:r>
          </a:p>
        </p:txBody>
      </p:sp>
      <p:sp>
        <p:nvSpPr>
          <p:cNvPr id="43013" name="Text Box 4"/>
          <p:cNvSpPr txBox="1">
            <a:spLocks noChangeArrowheads="1"/>
          </p:cNvSpPr>
          <p:nvPr/>
        </p:nvSpPr>
        <p:spPr bwMode="auto">
          <a:xfrm>
            <a:off x="7848601" y="782639"/>
            <a:ext cx="25050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multiple origins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of Lissamphibia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184775" y="969964"/>
            <a:ext cx="609600" cy="238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181601" y="2466976"/>
            <a:ext cx="688975" cy="238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191125" y="3656014"/>
            <a:ext cx="762000" cy="238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155826" y="2082800"/>
            <a:ext cx="178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charset="0"/>
              </a:rPr>
              <a:t>Temnospondyls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516062" y="5451475"/>
            <a:ext cx="160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charset="0"/>
              </a:rPr>
              <a:t>Lepospondyls</a:t>
            </a:r>
          </a:p>
        </p:txBody>
      </p:sp>
      <p:sp>
        <p:nvSpPr>
          <p:cNvPr id="43019" name="Rectangle 16"/>
          <p:cNvSpPr>
            <a:spLocks noChangeArrowheads="1"/>
          </p:cNvSpPr>
          <p:nvPr/>
        </p:nvSpPr>
        <p:spPr bwMode="auto">
          <a:xfrm>
            <a:off x="5227639" y="6477000"/>
            <a:ext cx="1438275" cy="3508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227639" y="6488114"/>
            <a:ext cx="1527175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cs typeface="Arial" charset="0"/>
              </a:rPr>
              <a:t>Anthracosaurs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5" grpId="0"/>
      <p:bldP spid="24" grpId="0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4"/>
          <p:cNvSpPr txBox="1">
            <a:spLocks noChangeArrowheads="1"/>
          </p:cNvSpPr>
          <p:nvPr/>
        </p:nvSpPr>
        <p:spPr bwMode="auto">
          <a:xfrm>
            <a:off x="1524000" y="6369050"/>
            <a:ext cx="719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cs typeface="Arial" charset="0"/>
              </a:rPr>
              <a:t>Time</a:t>
            </a:r>
          </a:p>
        </p:txBody>
      </p:sp>
      <p:cxnSp>
        <p:nvCxnSpPr>
          <p:cNvPr id="44035" name="Straight Arrow Connector 6"/>
          <p:cNvCxnSpPr>
            <a:cxnSpLocks noChangeShapeType="1"/>
            <a:stCxn id="44034" idx="0"/>
          </p:cNvCxnSpPr>
          <p:nvPr/>
        </p:nvCxnSpPr>
        <p:spPr bwMode="auto">
          <a:xfrm flipV="1">
            <a:off x="1882775" y="196850"/>
            <a:ext cx="0" cy="6172200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4036" name="Picture 3" descr="amphibianancestry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1" y="-23813"/>
            <a:ext cx="5376863" cy="6881813"/>
          </a:xfrm>
        </p:spPr>
      </p:pic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0" y="2286000"/>
            <a:ext cx="3048000" cy="2133600"/>
          </a:xfrm>
        </p:spPr>
        <p:txBody>
          <a:bodyPr/>
          <a:lstStyle/>
          <a:p>
            <a:pPr eaLnBrk="1" hangingPunct="1"/>
            <a:r>
              <a:rPr lang="en-US" altLang="en-US" sz="2600"/>
              <a:t>The fossil record does not directly connect Lissamphibians to ancient amphibians</a:t>
            </a:r>
          </a:p>
        </p:txBody>
      </p:sp>
      <p:sp>
        <p:nvSpPr>
          <p:cNvPr id="44038" name="TextBox 11"/>
          <p:cNvSpPr txBox="1">
            <a:spLocks noChangeArrowheads="1"/>
          </p:cNvSpPr>
          <p:nvPr/>
        </p:nvSpPr>
        <p:spPr bwMode="auto">
          <a:xfrm>
            <a:off x="1905000" y="3395664"/>
            <a:ext cx="91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cs typeface="Arial" charset="0"/>
              </a:rPr>
              <a:t>250mya</a:t>
            </a:r>
          </a:p>
        </p:txBody>
      </p:sp>
      <p:sp>
        <p:nvSpPr>
          <p:cNvPr id="44039" name="TextBox 12"/>
          <p:cNvSpPr txBox="1">
            <a:spLocks noChangeArrowheads="1"/>
          </p:cNvSpPr>
          <p:nvPr/>
        </p:nvSpPr>
        <p:spPr bwMode="auto">
          <a:xfrm>
            <a:off x="1905000" y="1981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cs typeface="Arial" charset="0"/>
              </a:rPr>
              <a:t>150mya</a:t>
            </a:r>
          </a:p>
        </p:txBody>
      </p:sp>
      <p:sp>
        <p:nvSpPr>
          <p:cNvPr id="44040" name="TextBox 13"/>
          <p:cNvSpPr txBox="1">
            <a:spLocks noChangeArrowheads="1"/>
          </p:cNvSpPr>
          <p:nvPr/>
        </p:nvSpPr>
        <p:spPr bwMode="auto">
          <a:xfrm>
            <a:off x="1905000" y="5791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cs typeface="Arial" charset="0"/>
              </a:rPr>
              <a:t>360mya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2"/>
          <p:cNvSpPr>
            <a:spLocks noGrp="1"/>
          </p:cNvSpPr>
          <p:nvPr>
            <p:ph idx="1"/>
          </p:nvPr>
        </p:nvSpPr>
        <p:spPr>
          <a:xfrm>
            <a:off x="1828800" y="685800"/>
            <a:ext cx="8534400" cy="3352800"/>
          </a:xfrm>
        </p:spPr>
        <p:txBody>
          <a:bodyPr/>
          <a:lstStyle/>
          <a:p>
            <a:pPr marL="0" indent="0">
              <a:buNone/>
            </a:pPr>
            <a:endParaRPr lang="en-US" altLang="en-US"/>
          </a:p>
          <a:p>
            <a:pPr marL="914400" lvl="1" indent="-514350">
              <a:buFontTx/>
              <a:buAutoNum type="arabicPeriod"/>
            </a:pPr>
            <a:r>
              <a:rPr lang="en-US" altLang="en-US"/>
              <a:t>Monophyletic sistergroup to Lepospondyli</a:t>
            </a:r>
          </a:p>
          <a:p>
            <a:pPr marL="914400" lvl="1" indent="-514350">
              <a:buFontTx/>
              <a:buAutoNum type="arabicPeriod"/>
            </a:pPr>
            <a:endParaRPr lang="en-US" altLang="en-US"/>
          </a:p>
          <a:p>
            <a:pPr marL="914400" lvl="1" indent="-514350">
              <a:buFontTx/>
              <a:buAutoNum type="arabicPeriod"/>
            </a:pPr>
            <a:r>
              <a:rPr lang="en-US" altLang="en-US"/>
              <a:t>Monophyletic sistergroup to Temnospondyli</a:t>
            </a:r>
          </a:p>
          <a:p>
            <a:pPr marL="914400" lvl="1" indent="-514350">
              <a:buFontTx/>
              <a:buAutoNum type="arabicPeriod"/>
            </a:pPr>
            <a:endParaRPr lang="en-US" altLang="en-US"/>
          </a:p>
          <a:p>
            <a:pPr marL="914400" lvl="1" indent="-514350">
              <a:buFontTx/>
              <a:buAutoNum type="arabicPeriod"/>
            </a:pPr>
            <a:r>
              <a:rPr lang="en-US" altLang="en-US"/>
              <a:t>Polyphyletic</a:t>
            </a: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3429000" y="4038601"/>
            <a:ext cx="6781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lvl="1" eaLnBrk="1" hangingPunct="1">
              <a:spcBef>
                <a:spcPct val="0"/>
              </a:spcBef>
              <a:buNone/>
            </a:pPr>
            <a:r>
              <a:rPr lang="en-US" altLang="en-US" sz="2200">
                <a:cs typeface="Arial" charset="0"/>
              </a:rPr>
              <a:t>Temnospondyli                      Frogs and Salamanders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3429000" y="4598988"/>
            <a:ext cx="67818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lvl="1" eaLnBrk="1" hangingPunct="1">
              <a:spcBef>
                <a:spcPct val="0"/>
              </a:spcBef>
              <a:buNone/>
            </a:pPr>
            <a:r>
              <a:rPr lang="en-US" altLang="en-US" sz="2200">
                <a:cs typeface="Arial" charset="0"/>
              </a:rPr>
              <a:t>Lepospondyli                         Caecilians</a:t>
            </a:r>
          </a:p>
        </p:txBody>
      </p:sp>
      <p:cxnSp>
        <p:nvCxnSpPr>
          <p:cNvPr id="45061" name="Straight Arrow Connector 6"/>
          <p:cNvCxnSpPr>
            <a:cxnSpLocks noChangeShapeType="1"/>
          </p:cNvCxnSpPr>
          <p:nvPr/>
        </p:nvCxnSpPr>
        <p:spPr bwMode="auto">
          <a:xfrm>
            <a:off x="5486400" y="4254500"/>
            <a:ext cx="1447800" cy="0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062" name="Straight Arrow Connector 7"/>
          <p:cNvCxnSpPr>
            <a:cxnSpLocks noChangeShapeType="1"/>
          </p:cNvCxnSpPr>
          <p:nvPr/>
        </p:nvCxnSpPr>
        <p:spPr bwMode="auto">
          <a:xfrm>
            <a:off x="5334000" y="4800600"/>
            <a:ext cx="1600200" cy="0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063" name="TextBox 8"/>
          <p:cNvSpPr txBox="1">
            <a:spLocks noChangeArrowheads="1"/>
          </p:cNvSpPr>
          <p:nvPr/>
        </p:nvSpPr>
        <p:spPr bwMode="auto">
          <a:xfrm>
            <a:off x="2819400" y="5575301"/>
            <a:ext cx="6553200" cy="830263"/>
          </a:xfrm>
          <a:prstGeom prst="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cs typeface="Arial" charset="0"/>
              </a:rPr>
              <a:t>Sigurdsen and Green 2011. Zoological Journal of the Linnean Society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cs typeface="Arial" charset="0"/>
              </a:rPr>
              <a:t>Sigurdsen and Bolt 2009. Journal of Morphology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cs typeface="Arial" charset="0"/>
              </a:rPr>
              <a:t>Ruta and Coates 2007. Journal of Systematic Palaeontology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828800" y="2057400"/>
            <a:ext cx="8305800" cy="10668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charset="0"/>
            </a:endParaRPr>
          </a:p>
        </p:txBody>
      </p:sp>
      <p:sp>
        <p:nvSpPr>
          <p:cNvPr id="45065" name="TextBox 10"/>
          <p:cNvSpPr txBox="1">
            <a:spLocks noChangeArrowheads="1"/>
          </p:cNvSpPr>
          <p:nvPr/>
        </p:nvSpPr>
        <p:spPr bwMode="auto">
          <a:xfrm>
            <a:off x="4033838" y="304801"/>
            <a:ext cx="4119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cs typeface="Arial" charset="0"/>
              </a:rPr>
              <a:t>Which is correct?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r>
              <a:rPr lang="en-US" altLang="en-US"/>
              <a:t>The end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6084" name="Picture 2" descr="http://www.devoniantimes.org/opportunity/images/fin-limb_2006-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914400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609600"/>
          </a:xfrm>
        </p:spPr>
        <p:txBody>
          <a:bodyPr/>
          <a:lstStyle/>
          <a:p>
            <a:r>
              <a:rPr lang="en-US" altLang="en-US" dirty="0"/>
              <a:t>How to solve this problem…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73088" y="1044575"/>
            <a:ext cx="7772400" cy="5486400"/>
          </a:xfrm>
        </p:spPr>
        <p:txBody>
          <a:bodyPr/>
          <a:lstStyle/>
          <a:p>
            <a:r>
              <a:rPr lang="en-US" altLang="en-US" sz="3500" dirty="0">
                <a:solidFill>
                  <a:srgbClr val="FF9900"/>
                </a:solidFill>
              </a:rPr>
              <a:t>Systematics</a:t>
            </a:r>
          </a:p>
          <a:p>
            <a:pPr marL="857250" lvl="1" indent="-457200">
              <a:buFontTx/>
              <a:buAutoNum type="arabicPeriod"/>
            </a:pPr>
            <a:endParaRPr lang="en-US" altLang="en-US" sz="1600" dirty="0"/>
          </a:p>
          <a:p>
            <a:pPr marL="857250" lvl="1" indent="-457200">
              <a:buFontTx/>
              <a:buAutoNum type="arabicPeriod"/>
            </a:pPr>
            <a:r>
              <a:rPr lang="en-US" altLang="en-US" sz="3000" dirty="0" err="1"/>
              <a:t>Plesiomorphy</a:t>
            </a:r>
            <a:endParaRPr lang="en-US" altLang="en-US" sz="3000" dirty="0"/>
          </a:p>
          <a:p>
            <a:pPr marL="857250" lvl="1" indent="-457200">
              <a:buFontTx/>
              <a:buAutoNum type="arabicPeriod"/>
            </a:pPr>
            <a:r>
              <a:rPr lang="en-US" altLang="en-US" sz="3000" dirty="0" err="1"/>
              <a:t>Synapomorphy</a:t>
            </a:r>
            <a:endParaRPr lang="en-US" altLang="en-US" sz="3000" dirty="0"/>
          </a:p>
          <a:p>
            <a:endParaRPr lang="en-US" altLang="en-US" sz="2400" dirty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8" y="2438400"/>
            <a:ext cx="4646612" cy="44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610600" y="2438400"/>
            <a:ext cx="1981200" cy="1981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248400" y="4343400"/>
            <a:ext cx="19812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458200" y="4465638"/>
            <a:ext cx="2133600" cy="163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3493DD-1C5D-467F-A64D-45D4E97E2064}"/>
              </a:ext>
            </a:extLst>
          </p:cNvPr>
          <p:cNvSpPr/>
          <p:nvPr/>
        </p:nvSpPr>
        <p:spPr bwMode="auto">
          <a:xfrm>
            <a:off x="6021388" y="2667000"/>
            <a:ext cx="1141412" cy="533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09600" y="126641"/>
            <a:ext cx="8686800" cy="1625958"/>
          </a:xfrm>
        </p:spPr>
        <p:txBody>
          <a:bodyPr/>
          <a:lstStyle/>
          <a:p>
            <a:pPr algn="l"/>
            <a:r>
              <a:rPr lang="en-US" altLang="en-US" sz="4000" dirty="0"/>
              <a:t>Identifying where characteristics come from can be tricky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600200" y="1044575"/>
            <a:ext cx="6745288" cy="5486400"/>
          </a:xfrm>
        </p:spPr>
        <p:txBody>
          <a:bodyPr/>
          <a:lstStyle/>
          <a:p>
            <a:pPr marL="0" indent="0">
              <a:buNone/>
            </a:pPr>
            <a:endParaRPr lang="en-US" altLang="en-US" sz="3500" dirty="0"/>
          </a:p>
          <a:p>
            <a:pPr marL="857250" lvl="1" indent="-457200">
              <a:buFontTx/>
              <a:buAutoNum type="arabicPeriod"/>
            </a:pPr>
            <a:endParaRPr lang="en-US" altLang="en-US" sz="1600" dirty="0"/>
          </a:p>
          <a:p>
            <a:pPr marL="857250" lvl="1" indent="-457200">
              <a:buFontTx/>
              <a:buAutoNum type="arabicPeriod"/>
            </a:pPr>
            <a:r>
              <a:rPr lang="en-US" altLang="en-US" sz="3000" dirty="0"/>
              <a:t>Homoplasy</a:t>
            </a:r>
          </a:p>
          <a:p>
            <a:pPr marL="857250" lvl="1" indent="-457200">
              <a:buFontTx/>
              <a:buAutoNum type="arabicPeriod"/>
            </a:pPr>
            <a:r>
              <a:rPr lang="en-US" altLang="en-US" sz="3000" dirty="0"/>
              <a:t>Homology</a:t>
            </a:r>
          </a:p>
          <a:p>
            <a:endParaRPr lang="en-US" altLang="en-US" sz="2400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994" y="2362201"/>
            <a:ext cx="5534683" cy="436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http://debanlab.org/storage/tonguenotext.jpeg">
            <a:extLst>
              <a:ext uri="{FF2B5EF4-FFF2-40B4-BE49-F238E27FC236}">
                <a16:creationId xmlns:a16="http://schemas.microsoft.com/office/drawing/2014/main" id="{5C72FAC0-D677-4630-93D0-51B07E077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939" y="1"/>
            <a:ext cx="26416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http://upload.wikimedia.org/wikipedia/commons/thumb/7/76/Coast_Garter_Snake.jpg/250px-Coast_Garter_Snake.jpg">
            <a:extLst>
              <a:ext uri="{FF2B5EF4-FFF2-40B4-BE49-F238E27FC236}">
                <a16:creationId xmlns:a16="http://schemas.microsoft.com/office/drawing/2014/main" id="{B8BF3C5D-C246-4006-8454-D6F914DE8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544" y="3276600"/>
            <a:ext cx="238125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http://upload.wikimedia.org/wikipedia/commons/thumb/5/5e/Anguidae.jpg/220px-Anguidae.jpg">
            <a:extLst>
              <a:ext uri="{FF2B5EF4-FFF2-40B4-BE49-F238E27FC236}">
                <a16:creationId xmlns:a16="http://schemas.microsoft.com/office/drawing/2014/main" id="{F46CB3B8-6F5F-4CBA-9159-84AA1A3F9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34" y="4648200"/>
            <a:ext cx="20955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http://reptilis.net/index4/alba.jpg">
            <a:extLst>
              <a:ext uri="{FF2B5EF4-FFF2-40B4-BE49-F238E27FC236}">
                <a16:creationId xmlns:a16="http://schemas.microsoft.com/office/drawing/2014/main" id="{0F37AFC7-BB7A-4BF8-A34D-A223C8249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79" y="3276600"/>
            <a:ext cx="1795695" cy="135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03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066800"/>
            <a:ext cx="8600981" cy="579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4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7772400" cy="609600"/>
          </a:xfrm>
        </p:spPr>
        <p:txBody>
          <a:bodyPr/>
          <a:lstStyle/>
          <a:p>
            <a:r>
              <a:rPr lang="en-US" altLang="en-US"/>
              <a:t>Cladogram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365" y="1860895"/>
            <a:ext cx="2209800" cy="168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70" name="TextBox 14"/>
          <p:cNvSpPr txBox="1">
            <a:spLocks noChangeArrowheads="1"/>
          </p:cNvSpPr>
          <p:nvPr/>
        </p:nvSpPr>
        <p:spPr bwMode="auto">
          <a:xfrm>
            <a:off x="4047229" y="2372070"/>
            <a:ext cx="2568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cs typeface="Arial" charset="0"/>
              </a:rPr>
              <a:t>Red-eyed treefrog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cs typeface="Arial" charset="0"/>
              </a:rPr>
              <a:t>Agalychnis callidryas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2531165" y="2889594"/>
            <a:ext cx="685800" cy="5715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133600" y="152400"/>
            <a:ext cx="7924800" cy="1073150"/>
          </a:xfrm>
          <a:ln w="57150"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algn="l" eaLnBrk="1" hangingPunct="1">
              <a:defRPr/>
            </a:pPr>
            <a:r>
              <a:rPr lang="en-US" altLang="en-US" sz="3600" dirty="0"/>
              <a:t>Scientists prefer </a:t>
            </a:r>
            <a:r>
              <a:rPr lang="en-US" altLang="en-US" sz="3600" dirty="0" err="1"/>
              <a:t>cladograms</a:t>
            </a:r>
            <a:r>
              <a:rPr lang="en-US" altLang="en-US" sz="3600" dirty="0"/>
              <a:t> with the FEWEST changes</a:t>
            </a:r>
          </a:p>
        </p:txBody>
      </p:sp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1676400" y="1377951"/>
            <a:ext cx="327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charset="0"/>
              </a:rPr>
              <a:t>Three species:</a:t>
            </a:r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311776"/>
            <a:ext cx="22098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6281738" y="1609726"/>
            <a:ext cx="41576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9900"/>
                </a:solidFill>
                <a:cs typeface="Arial" charset="0"/>
              </a:rPr>
              <a:t>How are these three related?</a:t>
            </a:r>
          </a:p>
        </p:txBody>
      </p:sp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86000"/>
            <a:ext cx="35052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3626539"/>
            <a:ext cx="2322337" cy="155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9" name="TextBox 3"/>
          <p:cNvSpPr txBox="1">
            <a:spLocks noChangeArrowheads="1"/>
          </p:cNvSpPr>
          <p:nvPr/>
        </p:nvSpPr>
        <p:spPr bwMode="auto">
          <a:xfrm>
            <a:off x="4166257" y="4029423"/>
            <a:ext cx="225266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Leopard Frog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1" dirty="0" err="1">
                <a:solidFill>
                  <a:srgbClr val="000000"/>
                </a:solidFill>
                <a:cs typeface="Arial" charset="0"/>
              </a:rPr>
              <a:t>Lithobates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i="1" dirty="0" err="1">
                <a:solidFill>
                  <a:srgbClr val="000000"/>
                </a:solidFill>
                <a:cs typeface="Arial" charset="0"/>
              </a:rPr>
              <a:t>pipiens</a:t>
            </a:r>
            <a:endParaRPr lang="en-US" altLang="en-US" sz="20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71" name="TextBox 15"/>
          <p:cNvSpPr txBox="1">
            <a:spLocks noChangeArrowheads="1"/>
          </p:cNvSpPr>
          <p:nvPr/>
        </p:nvSpPr>
        <p:spPr bwMode="auto">
          <a:xfrm>
            <a:off x="4075114" y="5692776"/>
            <a:ext cx="1868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cs typeface="Arial" charset="0"/>
              </a:rPr>
              <a:t>Gray treefrog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cs typeface="Arial" charset="0"/>
              </a:rPr>
              <a:t>Hyla versicolor</a:t>
            </a:r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724400"/>
            <a:ext cx="2560638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1752600" y="5295900"/>
            <a:ext cx="685800" cy="5715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 flipH="1" flipV="1">
            <a:off x="3216965" y="3321395"/>
            <a:ext cx="4250635" cy="1960909"/>
          </a:xfrm>
          <a:prstGeom prst="straightConnector1">
            <a:avLst/>
          </a:prstGeom>
          <a:noFill/>
          <a:ln w="41275" algn="ctr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>
            <a:cxnSpLocks noChangeShapeType="1"/>
            <a:endCxn id="19" idx="6"/>
          </p:cNvCxnSpPr>
          <p:nvPr/>
        </p:nvCxnSpPr>
        <p:spPr bwMode="auto">
          <a:xfrm flipH="1">
            <a:off x="2438400" y="5310188"/>
            <a:ext cx="5029200" cy="271462"/>
          </a:xfrm>
          <a:prstGeom prst="straightConnector1">
            <a:avLst/>
          </a:prstGeom>
          <a:noFill/>
          <a:ln w="41275" algn="ctr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1"/>
          <p:cNvGrpSpPr>
            <a:grpSpLocks/>
          </p:cNvGrpSpPr>
          <p:nvPr/>
        </p:nvGrpSpPr>
        <p:grpSpPr bwMode="auto">
          <a:xfrm>
            <a:off x="2743200" y="2368550"/>
            <a:ext cx="3581400" cy="3475038"/>
            <a:chOff x="76200" y="2392363"/>
            <a:chExt cx="3581400" cy="3475037"/>
          </a:xfrm>
        </p:grpSpPr>
        <p:pic>
          <p:nvPicPr>
            <p:cNvPr id="1639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2576513"/>
              <a:ext cx="3581400" cy="329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6396" name="Rectangle 6"/>
            <p:cNvSpPr>
              <a:spLocks noChangeArrowheads="1"/>
            </p:cNvSpPr>
            <p:nvPr/>
          </p:nvSpPr>
          <p:spPr bwMode="auto">
            <a:xfrm>
              <a:off x="2220913" y="2392363"/>
              <a:ext cx="1360487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200">
                  <a:solidFill>
                    <a:srgbClr val="FF0000"/>
                  </a:solidFill>
                  <a:cs typeface="Arial" charset="0"/>
                </a:rPr>
                <a:t>Amphibia</a:t>
              </a:r>
              <a:endParaRPr lang="en-US" alt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6397" name="Rectangle 7"/>
            <p:cNvSpPr>
              <a:spLocks noChangeArrowheads="1"/>
            </p:cNvSpPr>
            <p:nvPr/>
          </p:nvSpPr>
          <p:spPr bwMode="auto">
            <a:xfrm>
              <a:off x="2143125" y="4495800"/>
              <a:ext cx="1487488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200">
                  <a:solidFill>
                    <a:srgbClr val="000000"/>
                  </a:solidFill>
                  <a:cs typeface="Arial" charset="0"/>
                </a:rPr>
                <a:t>Mammalia</a:t>
              </a:r>
            </a:p>
          </p:txBody>
        </p:sp>
        <p:sp>
          <p:nvSpPr>
            <p:cNvPr id="16398" name="Rectangle 8"/>
            <p:cNvSpPr>
              <a:spLocks noChangeArrowheads="1"/>
            </p:cNvSpPr>
            <p:nvPr/>
          </p:nvSpPr>
          <p:spPr bwMode="auto">
            <a:xfrm>
              <a:off x="2263775" y="5334000"/>
              <a:ext cx="1125538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200">
                  <a:solidFill>
                    <a:srgbClr val="333399"/>
                  </a:solidFill>
                  <a:cs typeface="Arial" charset="0"/>
                </a:rPr>
                <a:t>Reptilia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209800" y="228600"/>
            <a:ext cx="7689850" cy="769938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  <a:ea typeface="+mn-ea"/>
              </a:rPr>
              <a:t>Why are there two names?</a:t>
            </a:r>
          </a:p>
        </p:txBody>
      </p:sp>
      <p:pic>
        <p:nvPicPr>
          <p:cNvPr id="16388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1219200"/>
            <a:ext cx="2278062" cy="170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r="12550" b="3380"/>
          <a:stretch>
            <a:fillRect/>
          </a:stretch>
        </p:blipFill>
        <p:spPr bwMode="auto">
          <a:xfrm>
            <a:off x="7102476" y="3100389"/>
            <a:ext cx="2278063" cy="198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9" y="5248275"/>
            <a:ext cx="2325687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391" name="Straight Arrow Connector 21"/>
          <p:cNvCxnSpPr>
            <a:cxnSpLocks noChangeShapeType="1"/>
            <a:endCxn id="16389" idx="1"/>
          </p:cNvCxnSpPr>
          <p:nvPr/>
        </p:nvCxnSpPr>
        <p:spPr bwMode="auto">
          <a:xfrm>
            <a:off x="6400801" y="3481388"/>
            <a:ext cx="701675" cy="614362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392" name="Straight Arrow Connector 39"/>
          <p:cNvCxnSpPr>
            <a:cxnSpLocks noChangeShapeType="1"/>
          </p:cNvCxnSpPr>
          <p:nvPr/>
        </p:nvCxnSpPr>
        <p:spPr bwMode="auto">
          <a:xfrm>
            <a:off x="6400800" y="4049714"/>
            <a:ext cx="700088" cy="1474787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393" name="AutoShape 20"/>
          <p:cNvSpPr>
            <a:spLocks noChangeAspect="1" noChangeArrowheads="1"/>
          </p:cNvSpPr>
          <p:nvPr/>
        </p:nvSpPr>
        <p:spPr bwMode="auto">
          <a:xfrm>
            <a:off x="2819400" y="2552700"/>
            <a:ext cx="3581400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16394" name="Straight Arrow Connector 21"/>
          <p:cNvCxnSpPr>
            <a:cxnSpLocks noChangeShapeType="1"/>
            <a:endCxn id="16388" idx="1"/>
          </p:cNvCxnSpPr>
          <p:nvPr/>
        </p:nvCxnSpPr>
        <p:spPr bwMode="auto">
          <a:xfrm flipV="1">
            <a:off x="6400800" y="2074864"/>
            <a:ext cx="700088" cy="854075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70C0">
            <a:alpha val="3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841500" y="304801"/>
            <a:ext cx="3614738" cy="1408113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solidFill>
                  <a:srgbClr val="FF0000"/>
                </a:solidFill>
              </a:rPr>
              <a:t>Cladogram Terminology</a:t>
            </a:r>
          </a:p>
        </p:txBody>
      </p:sp>
      <p:grpSp>
        <p:nvGrpSpPr>
          <p:cNvPr id="17411" name="Group 17438"/>
          <p:cNvGrpSpPr>
            <a:grpSpLocks/>
          </p:cNvGrpSpPr>
          <p:nvPr/>
        </p:nvGrpSpPr>
        <p:grpSpPr bwMode="auto">
          <a:xfrm>
            <a:off x="6743699" y="593725"/>
            <a:ext cx="4457699" cy="2511425"/>
            <a:chOff x="5486400" y="1676400"/>
            <a:chExt cx="1714500" cy="1066800"/>
          </a:xfrm>
        </p:grpSpPr>
        <p:cxnSp>
          <p:nvCxnSpPr>
            <p:cNvPr id="17438" name="Straight Connector 2"/>
            <p:cNvCxnSpPr>
              <a:cxnSpLocks noChangeShapeType="1"/>
            </p:cNvCxnSpPr>
            <p:nvPr/>
          </p:nvCxnSpPr>
          <p:spPr bwMode="auto">
            <a:xfrm>
              <a:off x="6324600" y="2362200"/>
              <a:ext cx="0" cy="381000"/>
            </a:xfrm>
            <a:prstGeom prst="line">
              <a:avLst/>
            </a:prstGeom>
            <a:noFill/>
            <a:ln w="762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39" name="Straight Connector 6"/>
            <p:cNvCxnSpPr>
              <a:cxnSpLocks noChangeShapeType="1"/>
            </p:cNvCxnSpPr>
            <p:nvPr/>
          </p:nvCxnSpPr>
          <p:spPr bwMode="auto">
            <a:xfrm flipH="1">
              <a:off x="6629400" y="1752600"/>
              <a:ext cx="571500" cy="381000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40" name="Straight Connector 12"/>
            <p:cNvCxnSpPr>
              <a:cxnSpLocks noChangeShapeType="1"/>
            </p:cNvCxnSpPr>
            <p:nvPr/>
          </p:nvCxnSpPr>
          <p:spPr bwMode="auto">
            <a:xfrm flipH="1" flipV="1">
              <a:off x="5486400" y="1676400"/>
              <a:ext cx="838200" cy="685800"/>
            </a:xfrm>
            <a:prstGeom prst="line">
              <a:avLst/>
            </a:prstGeom>
            <a:noFill/>
            <a:ln w="762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41" name="Straight Connector 15"/>
            <p:cNvCxnSpPr>
              <a:cxnSpLocks noChangeShapeType="1"/>
            </p:cNvCxnSpPr>
            <p:nvPr/>
          </p:nvCxnSpPr>
          <p:spPr bwMode="auto">
            <a:xfrm>
              <a:off x="5791200" y="1676400"/>
              <a:ext cx="0" cy="236220"/>
            </a:xfrm>
            <a:prstGeom prst="line">
              <a:avLst/>
            </a:prstGeom>
            <a:noFill/>
            <a:ln w="762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42" name="Straight Connector 20"/>
            <p:cNvCxnSpPr>
              <a:cxnSpLocks noChangeShapeType="1"/>
            </p:cNvCxnSpPr>
            <p:nvPr/>
          </p:nvCxnSpPr>
          <p:spPr bwMode="auto">
            <a:xfrm flipH="1">
              <a:off x="5943600" y="1866900"/>
              <a:ext cx="102870" cy="190500"/>
            </a:xfrm>
            <a:prstGeom prst="line">
              <a:avLst/>
            </a:prstGeom>
            <a:noFill/>
            <a:ln w="762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43" name="Straight Connector 23"/>
            <p:cNvCxnSpPr>
              <a:cxnSpLocks noChangeShapeType="1"/>
            </p:cNvCxnSpPr>
            <p:nvPr/>
          </p:nvCxnSpPr>
          <p:spPr bwMode="auto">
            <a:xfrm>
              <a:off x="6324600" y="1691640"/>
              <a:ext cx="342900" cy="441960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44" name="Straight Connector 25"/>
            <p:cNvCxnSpPr>
              <a:cxnSpLocks noChangeShapeType="1"/>
            </p:cNvCxnSpPr>
            <p:nvPr/>
          </p:nvCxnSpPr>
          <p:spPr bwMode="auto">
            <a:xfrm flipH="1">
              <a:off x="6562724" y="1752600"/>
              <a:ext cx="371476" cy="247650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45" name="Straight Connector 27"/>
            <p:cNvCxnSpPr>
              <a:cxnSpLocks noChangeShapeType="1"/>
            </p:cNvCxnSpPr>
            <p:nvPr/>
          </p:nvCxnSpPr>
          <p:spPr bwMode="auto">
            <a:xfrm flipH="1">
              <a:off x="6476999" y="1717040"/>
              <a:ext cx="171450" cy="175260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46" name="Straight Connector 45"/>
            <p:cNvCxnSpPr>
              <a:cxnSpLocks noChangeShapeType="1"/>
            </p:cNvCxnSpPr>
            <p:nvPr/>
          </p:nvCxnSpPr>
          <p:spPr bwMode="auto">
            <a:xfrm flipH="1">
              <a:off x="6046471" y="1691639"/>
              <a:ext cx="125729" cy="184786"/>
            </a:xfrm>
            <a:prstGeom prst="line">
              <a:avLst/>
            </a:prstGeom>
            <a:noFill/>
            <a:ln w="762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47" name="Straight Connector 47"/>
            <p:cNvCxnSpPr>
              <a:cxnSpLocks noChangeShapeType="1"/>
            </p:cNvCxnSpPr>
            <p:nvPr/>
          </p:nvCxnSpPr>
          <p:spPr bwMode="auto">
            <a:xfrm>
              <a:off x="5943600" y="1676400"/>
              <a:ext cx="102871" cy="190500"/>
            </a:xfrm>
            <a:prstGeom prst="line">
              <a:avLst/>
            </a:prstGeom>
            <a:noFill/>
            <a:ln w="762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48" name="Straight Connector 59"/>
            <p:cNvCxnSpPr>
              <a:cxnSpLocks noChangeShapeType="1"/>
            </p:cNvCxnSpPr>
            <p:nvPr/>
          </p:nvCxnSpPr>
          <p:spPr bwMode="auto">
            <a:xfrm flipH="1">
              <a:off x="6319838" y="2133600"/>
              <a:ext cx="328611" cy="233362"/>
            </a:xfrm>
            <a:prstGeom prst="line">
              <a:avLst/>
            </a:prstGeom>
            <a:noFill/>
            <a:ln w="762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412" name="Group 37"/>
          <p:cNvGrpSpPr>
            <a:grpSpLocks/>
          </p:cNvGrpSpPr>
          <p:nvPr/>
        </p:nvGrpSpPr>
        <p:grpSpPr bwMode="auto">
          <a:xfrm>
            <a:off x="1295400" y="2594542"/>
            <a:ext cx="3716339" cy="2237808"/>
            <a:chOff x="3622993" y="2971800"/>
            <a:chExt cx="2473007" cy="1447799"/>
          </a:xfrm>
        </p:grpSpPr>
        <p:cxnSp>
          <p:nvCxnSpPr>
            <p:cNvPr id="17426" name="Straight Connector 78"/>
            <p:cNvCxnSpPr>
              <a:cxnSpLocks noChangeShapeType="1"/>
            </p:cNvCxnSpPr>
            <p:nvPr/>
          </p:nvCxnSpPr>
          <p:spPr bwMode="auto">
            <a:xfrm>
              <a:off x="4732867" y="3902528"/>
              <a:ext cx="0" cy="517071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27" name="Straight Connector 79"/>
            <p:cNvCxnSpPr>
              <a:cxnSpLocks noChangeShapeType="1"/>
            </p:cNvCxnSpPr>
            <p:nvPr/>
          </p:nvCxnSpPr>
          <p:spPr bwMode="auto">
            <a:xfrm flipH="1">
              <a:off x="5207000" y="3075214"/>
              <a:ext cx="889000" cy="517071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28" name="Straight Connector 81"/>
            <p:cNvCxnSpPr>
              <a:cxnSpLocks noChangeShapeType="1"/>
            </p:cNvCxnSpPr>
            <p:nvPr/>
          </p:nvCxnSpPr>
          <p:spPr bwMode="auto">
            <a:xfrm>
              <a:off x="3930861" y="2971800"/>
              <a:ext cx="0" cy="320584"/>
            </a:xfrm>
            <a:prstGeom prst="line">
              <a:avLst/>
            </a:prstGeom>
            <a:noFill/>
            <a:ln w="762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29" name="Straight Connector 82"/>
            <p:cNvCxnSpPr>
              <a:cxnSpLocks noChangeShapeType="1"/>
            </p:cNvCxnSpPr>
            <p:nvPr/>
          </p:nvCxnSpPr>
          <p:spPr bwMode="auto">
            <a:xfrm flipH="1">
              <a:off x="4140200" y="3230336"/>
              <a:ext cx="160020" cy="258536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30" name="Straight Connector 83"/>
            <p:cNvCxnSpPr>
              <a:cxnSpLocks noChangeShapeType="1"/>
            </p:cNvCxnSpPr>
            <p:nvPr/>
          </p:nvCxnSpPr>
          <p:spPr bwMode="auto">
            <a:xfrm>
              <a:off x="4732867" y="2992483"/>
              <a:ext cx="533400" cy="599802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31" name="Straight Connector 84"/>
            <p:cNvCxnSpPr>
              <a:cxnSpLocks noChangeShapeType="1"/>
            </p:cNvCxnSpPr>
            <p:nvPr/>
          </p:nvCxnSpPr>
          <p:spPr bwMode="auto">
            <a:xfrm flipH="1">
              <a:off x="5103282" y="3075214"/>
              <a:ext cx="577852" cy="336096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32" name="Straight Connector 85"/>
            <p:cNvCxnSpPr>
              <a:cxnSpLocks noChangeShapeType="1"/>
            </p:cNvCxnSpPr>
            <p:nvPr/>
          </p:nvCxnSpPr>
          <p:spPr bwMode="auto">
            <a:xfrm flipH="1">
              <a:off x="4969932" y="3026954"/>
              <a:ext cx="266700" cy="237853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33" name="Straight Connector 86"/>
            <p:cNvCxnSpPr>
              <a:cxnSpLocks noChangeShapeType="1"/>
            </p:cNvCxnSpPr>
            <p:nvPr/>
          </p:nvCxnSpPr>
          <p:spPr bwMode="auto">
            <a:xfrm flipH="1">
              <a:off x="4300222" y="2992481"/>
              <a:ext cx="195578" cy="250781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34" name="Straight Connector 87"/>
            <p:cNvCxnSpPr>
              <a:cxnSpLocks noChangeShapeType="1"/>
            </p:cNvCxnSpPr>
            <p:nvPr/>
          </p:nvCxnSpPr>
          <p:spPr bwMode="auto">
            <a:xfrm>
              <a:off x="4140200" y="2971800"/>
              <a:ext cx="160022" cy="258536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35" name="Straight Connector 88"/>
            <p:cNvCxnSpPr>
              <a:cxnSpLocks noChangeShapeType="1"/>
            </p:cNvCxnSpPr>
            <p:nvPr/>
          </p:nvCxnSpPr>
          <p:spPr bwMode="auto">
            <a:xfrm flipH="1">
              <a:off x="4725460" y="3592285"/>
              <a:ext cx="509268" cy="316705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36" name="Straight Connector 90"/>
            <p:cNvCxnSpPr>
              <a:cxnSpLocks noChangeShapeType="1"/>
            </p:cNvCxnSpPr>
            <p:nvPr/>
          </p:nvCxnSpPr>
          <p:spPr bwMode="auto">
            <a:xfrm flipH="1" flipV="1">
              <a:off x="3622993" y="3048000"/>
              <a:ext cx="517207" cy="381000"/>
            </a:xfrm>
            <a:prstGeom prst="line">
              <a:avLst/>
            </a:prstGeom>
            <a:noFill/>
            <a:ln w="762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37" name="Straight Connector 80"/>
            <p:cNvCxnSpPr>
              <a:cxnSpLocks noChangeShapeType="1"/>
            </p:cNvCxnSpPr>
            <p:nvPr/>
          </p:nvCxnSpPr>
          <p:spPr bwMode="auto">
            <a:xfrm flipH="1" flipV="1">
              <a:off x="4108661" y="3429000"/>
              <a:ext cx="624207" cy="473528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413" name="Group 94"/>
          <p:cNvGrpSpPr>
            <a:grpSpLocks/>
          </p:cNvGrpSpPr>
          <p:nvPr/>
        </p:nvGrpSpPr>
        <p:grpSpPr bwMode="auto">
          <a:xfrm>
            <a:off x="6184900" y="3643314"/>
            <a:ext cx="4178300" cy="2620961"/>
            <a:chOff x="5486400" y="1676400"/>
            <a:chExt cx="1714500" cy="1066800"/>
          </a:xfrm>
        </p:grpSpPr>
        <p:cxnSp>
          <p:nvCxnSpPr>
            <p:cNvPr id="17415" name="Straight Connector 95"/>
            <p:cNvCxnSpPr>
              <a:cxnSpLocks noChangeShapeType="1"/>
            </p:cNvCxnSpPr>
            <p:nvPr/>
          </p:nvCxnSpPr>
          <p:spPr bwMode="auto">
            <a:xfrm>
              <a:off x="6324600" y="2362200"/>
              <a:ext cx="0" cy="381000"/>
            </a:xfrm>
            <a:prstGeom prst="line">
              <a:avLst/>
            </a:prstGeom>
            <a:noFill/>
            <a:ln w="762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16" name="Straight Connector 96"/>
            <p:cNvCxnSpPr>
              <a:cxnSpLocks noChangeShapeType="1"/>
            </p:cNvCxnSpPr>
            <p:nvPr/>
          </p:nvCxnSpPr>
          <p:spPr bwMode="auto">
            <a:xfrm flipH="1">
              <a:off x="6629400" y="1752600"/>
              <a:ext cx="571500" cy="381000"/>
            </a:xfrm>
            <a:prstGeom prst="line">
              <a:avLst/>
            </a:prstGeom>
            <a:noFill/>
            <a:ln w="762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17" name="Straight Connector 97"/>
            <p:cNvCxnSpPr>
              <a:cxnSpLocks noChangeShapeType="1"/>
            </p:cNvCxnSpPr>
            <p:nvPr/>
          </p:nvCxnSpPr>
          <p:spPr bwMode="auto">
            <a:xfrm flipH="1" flipV="1">
              <a:off x="5486400" y="1676400"/>
              <a:ext cx="838200" cy="685800"/>
            </a:xfrm>
            <a:prstGeom prst="line">
              <a:avLst/>
            </a:prstGeom>
            <a:noFill/>
            <a:ln w="762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18" name="Straight Connector 98"/>
            <p:cNvCxnSpPr>
              <a:cxnSpLocks noChangeShapeType="1"/>
            </p:cNvCxnSpPr>
            <p:nvPr/>
          </p:nvCxnSpPr>
          <p:spPr bwMode="auto">
            <a:xfrm>
              <a:off x="5791200" y="1676400"/>
              <a:ext cx="0" cy="236220"/>
            </a:xfrm>
            <a:prstGeom prst="line">
              <a:avLst/>
            </a:prstGeom>
            <a:noFill/>
            <a:ln w="762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19" name="Straight Connector 99"/>
            <p:cNvCxnSpPr>
              <a:cxnSpLocks noChangeShapeType="1"/>
            </p:cNvCxnSpPr>
            <p:nvPr/>
          </p:nvCxnSpPr>
          <p:spPr bwMode="auto">
            <a:xfrm flipH="1">
              <a:off x="5943600" y="1866900"/>
              <a:ext cx="102870" cy="190500"/>
            </a:xfrm>
            <a:prstGeom prst="line">
              <a:avLst/>
            </a:prstGeom>
            <a:noFill/>
            <a:ln w="762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20" name="Straight Connector 100"/>
            <p:cNvCxnSpPr>
              <a:cxnSpLocks noChangeShapeType="1"/>
            </p:cNvCxnSpPr>
            <p:nvPr/>
          </p:nvCxnSpPr>
          <p:spPr bwMode="auto">
            <a:xfrm>
              <a:off x="6324600" y="1691640"/>
              <a:ext cx="238124" cy="327660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21" name="Straight Connector 101"/>
            <p:cNvCxnSpPr>
              <a:cxnSpLocks noChangeShapeType="1"/>
            </p:cNvCxnSpPr>
            <p:nvPr/>
          </p:nvCxnSpPr>
          <p:spPr bwMode="auto">
            <a:xfrm flipH="1">
              <a:off x="6562724" y="1752600"/>
              <a:ext cx="371476" cy="247650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22" name="Straight Connector 102"/>
            <p:cNvCxnSpPr>
              <a:cxnSpLocks noChangeShapeType="1"/>
            </p:cNvCxnSpPr>
            <p:nvPr/>
          </p:nvCxnSpPr>
          <p:spPr bwMode="auto">
            <a:xfrm flipH="1">
              <a:off x="6476999" y="1717040"/>
              <a:ext cx="171450" cy="175260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23" name="Straight Connector 103"/>
            <p:cNvCxnSpPr>
              <a:cxnSpLocks noChangeShapeType="1"/>
            </p:cNvCxnSpPr>
            <p:nvPr/>
          </p:nvCxnSpPr>
          <p:spPr bwMode="auto">
            <a:xfrm flipH="1">
              <a:off x="6046471" y="1691639"/>
              <a:ext cx="125729" cy="184786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24" name="Straight Connector 104"/>
            <p:cNvCxnSpPr>
              <a:cxnSpLocks noChangeShapeType="1"/>
            </p:cNvCxnSpPr>
            <p:nvPr/>
          </p:nvCxnSpPr>
          <p:spPr bwMode="auto">
            <a:xfrm>
              <a:off x="5943600" y="1676400"/>
              <a:ext cx="102871" cy="190500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25" name="Straight Connector 105"/>
            <p:cNvCxnSpPr>
              <a:cxnSpLocks noChangeShapeType="1"/>
            </p:cNvCxnSpPr>
            <p:nvPr/>
          </p:nvCxnSpPr>
          <p:spPr bwMode="auto">
            <a:xfrm flipH="1">
              <a:off x="6319838" y="2133600"/>
              <a:ext cx="328611" cy="233362"/>
            </a:xfrm>
            <a:prstGeom prst="line">
              <a:avLst/>
            </a:prstGeom>
            <a:noFill/>
            <a:ln w="762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7414" name="Straight Connector 110"/>
          <p:cNvCxnSpPr>
            <a:cxnSpLocks noChangeShapeType="1"/>
          </p:cNvCxnSpPr>
          <p:nvPr/>
        </p:nvCxnSpPr>
        <p:spPr bwMode="auto">
          <a:xfrm>
            <a:off x="8807941" y="4485765"/>
            <a:ext cx="169371" cy="269558"/>
          </a:xfrm>
          <a:prstGeom prst="line">
            <a:avLst/>
          </a:prstGeom>
          <a:noFill/>
          <a:ln w="762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3015</TotalTime>
  <Words>2741</Words>
  <Application>Microsoft Office PowerPoint</Application>
  <PresentationFormat>Widescreen</PresentationFormat>
  <Paragraphs>436</Paragraphs>
  <Slides>38</Slides>
  <Notes>27</Notes>
  <HiddenSlides>23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ＭＳ Ｐゴシック</vt:lpstr>
      <vt:lpstr>Arial</vt:lpstr>
      <vt:lpstr>Calibri</vt:lpstr>
      <vt:lpstr>Comic Sans MS</vt:lpstr>
      <vt:lpstr>Times New Roman</vt:lpstr>
      <vt:lpstr>Blank Presentation</vt:lpstr>
      <vt:lpstr>Taxonomy</vt:lpstr>
      <vt:lpstr>Some General Rules</vt:lpstr>
      <vt:lpstr>Problems with Taxonomy</vt:lpstr>
      <vt:lpstr>How to solve this problem…</vt:lpstr>
      <vt:lpstr>Identifying where characteristics come from can be tricky</vt:lpstr>
      <vt:lpstr>Cladogram</vt:lpstr>
      <vt:lpstr>Scientists prefer cladograms with the FEWEST changes</vt:lpstr>
      <vt:lpstr>PowerPoint Presentation</vt:lpstr>
      <vt:lpstr>Cladogram Terminology</vt:lpstr>
      <vt:lpstr>PowerPoint Presentation</vt:lpstr>
      <vt:lpstr>Tetrapod Origins</vt:lpstr>
      <vt:lpstr>Devonian Paleogeography</vt:lpstr>
      <vt:lpstr>Who did tetrapod's evolve from?</vt:lpstr>
      <vt:lpstr>Tetrapod Origins</vt:lpstr>
      <vt:lpstr>Tetrapod Origins</vt:lpstr>
      <vt:lpstr>Sarcopterygiians</vt:lpstr>
      <vt:lpstr>Extant Sarcopterygiians</vt:lpstr>
      <vt:lpstr>Actinistia</vt:lpstr>
      <vt:lpstr>A new Coelacanth Discovery</vt:lpstr>
      <vt:lpstr>Elpistostegids</vt:lpstr>
      <vt:lpstr>Tiktaalik roseae</vt:lpstr>
      <vt:lpstr>PowerPoint Presentation</vt:lpstr>
      <vt:lpstr>Early Stegocephalians</vt:lpstr>
      <vt:lpstr>General Phylogeny of Early Tetrapods</vt:lpstr>
      <vt:lpstr>Why the transition to land?</vt:lpstr>
      <vt:lpstr>What would the challenges be?</vt:lpstr>
      <vt:lpstr>Transition to a Terrestrial Environment</vt:lpstr>
      <vt:lpstr>Transitional Fossils</vt:lpstr>
      <vt:lpstr>Who are the ancestors of tetrapods?</vt:lpstr>
      <vt:lpstr>Lepospondyli</vt:lpstr>
      <vt:lpstr>Temnospondyli</vt:lpstr>
      <vt:lpstr>Amphibia Evolution</vt:lpstr>
      <vt:lpstr>Hypothesis 1</vt:lpstr>
      <vt:lpstr>Hypothesis 2</vt:lpstr>
      <vt:lpstr>Hypothesis 3</vt:lpstr>
      <vt:lpstr>The fossil record does not directly connect Lissamphibians to ancient amphibians</vt:lpstr>
      <vt:lpstr>PowerPoint Presentation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Systematics Overview</dc:title>
  <dc:creator>gall</dc:creator>
  <cp:lastModifiedBy>Brian Gall</cp:lastModifiedBy>
  <cp:revision>125</cp:revision>
  <dcterms:created xsi:type="dcterms:W3CDTF">2012-01-10T20:03:14Z</dcterms:created>
  <dcterms:modified xsi:type="dcterms:W3CDTF">2025-04-28T16:40:33Z</dcterms:modified>
</cp:coreProperties>
</file>