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79" r:id="rId2"/>
    <p:sldId id="298" r:id="rId3"/>
    <p:sldId id="296" r:id="rId4"/>
    <p:sldId id="265" r:id="rId5"/>
    <p:sldId id="266" r:id="rId6"/>
    <p:sldId id="267" r:id="rId7"/>
    <p:sldId id="276" r:id="rId8"/>
    <p:sldId id="288" r:id="rId9"/>
    <p:sldId id="295" r:id="rId10"/>
    <p:sldId id="257" r:id="rId11"/>
    <p:sldId id="258" r:id="rId12"/>
    <p:sldId id="297" r:id="rId13"/>
    <p:sldId id="259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FF0000"/>
    <a:srgbClr val="E28700"/>
    <a:srgbClr val="FFFF00"/>
    <a:srgbClr val="E1FAA4"/>
    <a:srgbClr val="225CFF"/>
    <a:srgbClr val="D0D0D0"/>
    <a:srgbClr val="3281FF"/>
    <a:srgbClr val="DDC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2416" autoAdjust="0"/>
  </p:normalViewPr>
  <p:slideViewPr>
    <p:cSldViewPr>
      <p:cViewPr varScale="1">
        <p:scale>
          <a:sx n="68" d="100"/>
          <a:sy n="68" d="100"/>
        </p:scale>
        <p:origin x="7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64CC839-420E-467D-8703-D91F3B2FF073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BFE5E98-D6F3-4188-BDF9-634E547C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71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E5E98-D6F3-4188-BDF9-634E547CD1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will we cover during this class?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8224124-880D-4A2A-AA27-5D4060803A34}" type="slidenum">
              <a:rPr lang="en-US" altLang="en-US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6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Would not say herpetology has a historically strong tradition here at USU</a:t>
            </a:r>
          </a:p>
          <a:p>
            <a:r>
              <a:rPr lang="en-US" altLang="en-US"/>
              <a:t>Over the past 20 years it has been growing tremendously (especially last 3 years)</a:t>
            </a:r>
          </a:p>
          <a:p>
            <a:r>
              <a:rPr lang="en-US" altLang="en-US"/>
              <a:t>We now have a group of people that are very strong in herpetology</a:t>
            </a:r>
          </a:p>
          <a:p>
            <a:endParaRPr lang="en-US" altLang="en-US"/>
          </a:p>
          <a:p>
            <a:r>
              <a:rPr lang="en-US" altLang="en-US"/>
              <a:t>Edmund D. Brodie Jr. – Prominent herp behavior and evolutionary biologist.  Started the trend toward a strong herp representation at USU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1E0F922-341C-45AA-BC22-8111FC99AF99}" type="slidenum">
              <a:rPr lang="en-US" altLang="en-US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8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Would not say herpetology has a historically strong tradition here at USU</a:t>
            </a:r>
          </a:p>
          <a:p>
            <a:r>
              <a:rPr lang="en-US" altLang="en-US"/>
              <a:t>Over the past 20 years it has been growing tremendously (especially last 3 years)</a:t>
            </a:r>
          </a:p>
          <a:p>
            <a:r>
              <a:rPr lang="en-US" altLang="en-US"/>
              <a:t>We now have a group of people that are very strong in herpetology</a:t>
            </a:r>
          </a:p>
          <a:p>
            <a:endParaRPr lang="en-US" altLang="en-US"/>
          </a:p>
          <a:p>
            <a:r>
              <a:rPr lang="en-US" altLang="en-US"/>
              <a:t>Edmund D. Brodie Jr. – Prominent herp behavior and evolutionary biologist.  Started the trend toward a strong herp representation at USU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6E040793-CFFA-47DA-B41C-AB476CB29B28}" type="slidenum">
              <a:rPr lang="en-US" altLang="en-US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9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Herpetology History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Agassiz: Considered the father of American herpetology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Born in Switzerland and got his degrees in Europe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studied briefly under Georges Cuvier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published many books, fossil fishes, prehistoric ice age, book with all genera and subgenera of animals (including herps)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bankrupt from all the publishing so left Europe and went to America to give lectures.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resulted in professorship role at Harvard – stayed here rest of career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co-founded US National Academy of Sciences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rejected evolution and believed in special creation – this led to him being lost much respect in academia and ultimately became isolated, even at Harvard.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Massive work, Contributions to the Natural History of the United States of America had huge sections on herps, especially turtles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Wrights – general naturalists, worked at cornell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published Life-Histories of the anura of new york, Synopsis and description of north american tadpoles, and life-histories of the frogs of okefinokee swamp, georgia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12,000 photos of reptiles and amphibians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most important contribution however was in mentoring students.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6D09F264-0E6C-4537-BFCE-5CD446871AE1}" type="slidenum">
              <a:rPr lang="en-US" altLang="en-US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10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Contribution: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E. D. Brodie Jr.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Over 175 publications on reptiles and amphibians from all over the world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Author of 5 books, including: Reptiles of North America with Hobart Smith; Amphibians and reptiles of the pacific northwest; venomous animals; biology of pitvipers; and Venomous animals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Extensive contributions to understanding evolution through the arms-race between newts and snakes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A69F76B1-90A2-42CE-B292-02F4EEF608E7}" type="slidenum">
              <a:rPr lang="en-US" altLang="en-US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11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Map of the current locations of all of storm’s students + their students that work at the college level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 received a job offer at a small school in southern Indiana and am the first in the lineage to work in that state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F4353EA-AEB0-42C4-B6BF-92C9C6B69E6B}" type="slidenum">
              <a:rPr lang="en-US" altLang="en-US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13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E3B5B-F412-48FD-B9B1-044D2AC2C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F9AE-F50A-4AE3-813C-F868717FD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DA70-E948-45B3-8C9A-40E9D724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DC51-C25E-455A-8EC6-93FEFE4D2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6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E1D8-4DD4-4E8F-9D9A-5860AC86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C5D14-B093-4754-AC0D-2F621EC9D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5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6B2D-BCDB-401B-B294-DD9D4B905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C9C7-886B-4DF3-8BA8-AA65CE2C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1DC2-F501-4604-849B-40EFBD2A5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78BA-0071-44AD-B902-97055889B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8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4393-43B7-4756-BBB4-9DAC7895C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6DEC781-C895-45A2-976B-E7738DDC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red jacket&#10;&#10;Description automatically generated with medium confidence">
            <a:extLst>
              <a:ext uri="{FF2B5EF4-FFF2-40B4-BE49-F238E27FC236}">
                <a16:creationId xmlns:a16="http://schemas.microsoft.com/office/drawing/2014/main" id="{D2C44285-BBA5-21C4-3A76-ED2A82226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0" y="-3517"/>
            <a:ext cx="6307540" cy="6997428"/>
          </a:xfrm>
          <a:prstGeom prst="rect">
            <a:avLst/>
          </a:prstGeom>
        </p:spPr>
      </p:pic>
      <p:pic>
        <p:nvPicPr>
          <p:cNvPr id="8" name="Picture 7" descr="A person in a pink shirt&#10;&#10;Description automatically generated with medium confidence">
            <a:extLst>
              <a:ext uri="{FF2B5EF4-FFF2-40B4-BE49-F238E27FC236}">
                <a16:creationId xmlns:a16="http://schemas.microsoft.com/office/drawing/2014/main" id="{F3919E98-4502-20D6-5236-8E6FCDE5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14500"/>
            <a:ext cx="6858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D988A-F04D-6907-AF7E-265537D5523E}"/>
              </a:ext>
            </a:extLst>
          </p:cNvPr>
          <p:cNvSpPr txBox="1"/>
          <p:nvPr/>
        </p:nvSpPr>
        <p:spPr>
          <a:xfrm>
            <a:off x="292815" y="1698088"/>
            <a:ext cx="452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9933"/>
                </a:solidFill>
              </a:rPr>
              <a:t>Welcome to </a:t>
            </a:r>
          </a:p>
          <a:p>
            <a:pPr algn="ctr"/>
            <a:endParaRPr lang="en-US" sz="4800" dirty="0">
              <a:solidFill>
                <a:srgbClr val="FF9933"/>
              </a:solidFill>
            </a:endParaRPr>
          </a:p>
          <a:p>
            <a:pPr algn="ctr"/>
            <a:r>
              <a:rPr lang="en-US" sz="4800" dirty="0">
                <a:solidFill>
                  <a:srgbClr val="FF9933"/>
                </a:solidFill>
              </a:rPr>
              <a:t>Herpetology</a:t>
            </a:r>
          </a:p>
          <a:p>
            <a:pPr algn="ctr"/>
            <a:r>
              <a:rPr lang="en-US" sz="4800" dirty="0">
                <a:solidFill>
                  <a:srgbClr val="FF9933"/>
                </a:solidFill>
              </a:rPr>
              <a:t>Bio227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209925" y="684213"/>
            <a:ext cx="163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Oken &amp; Wagler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Munich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848475" y="708025"/>
            <a:ext cx="2414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Cuvier &amp; von Humboldt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Paris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537201" y="990601"/>
            <a:ext cx="13255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AGASSIZ</a:t>
            </a:r>
            <a:endParaRPr lang="en-US" altLang="en-US" sz="1800" b="1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Harvard</a:t>
            </a:r>
            <a:endParaRPr lang="en-US" altLang="en-US" sz="240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764214" y="1762126"/>
            <a:ext cx="852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Wilder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Cornell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770189" y="1222375"/>
            <a:ext cx="985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JORDAN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Stanford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8639176" y="1233488"/>
            <a:ext cx="1071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Whitman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Chicago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8285164" y="2782888"/>
            <a:ext cx="1792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Ruthven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Michigan schools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432176" y="2924175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GAGE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USNM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7475539" y="1935163"/>
            <a:ext cx="854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REED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Cornell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8653464" y="2001838"/>
            <a:ext cx="1038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Adams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Michigan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3578226" y="1935163"/>
            <a:ext cx="982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Myers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Stanford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1541463" y="1946276"/>
            <a:ext cx="131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Grinnell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UC Berkeley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4735514" y="963614"/>
            <a:ext cx="90328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6781800" y="1035050"/>
            <a:ext cx="6413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6173788" y="159067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6199188" y="2362201"/>
            <a:ext cx="0" cy="12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 flipH="1">
            <a:off x="3821114" y="1487488"/>
            <a:ext cx="147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>
            <a:off x="7046913" y="1497013"/>
            <a:ext cx="138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4" name="Line 23"/>
          <p:cNvSpPr>
            <a:spLocks noChangeShapeType="1"/>
          </p:cNvSpPr>
          <p:nvPr/>
        </p:nvSpPr>
        <p:spPr bwMode="auto">
          <a:xfrm>
            <a:off x="3448051" y="1825626"/>
            <a:ext cx="2635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5" name="Line 24"/>
          <p:cNvSpPr>
            <a:spLocks noChangeShapeType="1"/>
          </p:cNvSpPr>
          <p:nvPr/>
        </p:nvSpPr>
        <p:spPr bwMode="auto">
          <a:xfrm flipH="1">
            <a:off x="2473326" y="1803401"/>
            <a:ext cx="2635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Line 25"/>
          <p:cNvSpPr>
            <a:spLocks noChangeShapeType="1"/>
          </p:cNvSpPr>
          <p:nvPr/>
        </p:nvSpPr>
        <p:spPr bwMode="auto">
          <a:xfrm flipH="1">
            <a:off x="4127501" y="1998664"/>
            <a:ext cx="149701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7" name="Line 26"/>
          <p:cNvSpPr>
            <a:spLocks noChangeShapeType="1"/>
          </p:cNvSpPr>
          <p:nvPr/>
        </p:nvSpPr>
        <p:spPr bwMode="auto">
          <a:xfrm>
            <a:off x="6684964" y="1990726"/>
            <a:ext cx="661987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 flipH="1">
            <a:off x="6251575" y="4333875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 flipV="1">
            <a:off x="2281238" y="4462464"/>
            <a:ext cx="77200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0" name="Line 31"/>
          <p:cNvSpPr>
            <a:spLocks noChangeShapeType="1"/>
          </p:cNvSpPr>
          <p:nvPr/>
        </p:nvSpPr>
        <p:spPr bwMode="auto">
          <a:xfrm>
            <a:off x="9170988" y="1806576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1" name="Rectangle 32"/>
          <p:cNvSpPr>
            <a:spLocks noChangeArrowheads="1"/>
          </p:cNvSpPr>
          <p:nvPr/>
        </p:nvSpPr>
        <p:spPr bwMode="auto">
          <a:xfrm>
            <a:off x="1795463" y="5281613"/>
            <a:ext cx="982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COWLES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UCLA</a:t>
            </a:r>
          </a:p>
        </p:txBody>
      </p:sp>
      <p:sp>
        <p:nvSpPr>
          <p:cNvPr id="11292" name="Rectangle 34"/>
          <p:cNvSpPr>
            <a:spLocks noChangeArrowheads="1"/>
          </p:cNvSpPr>
          <p:nvPr/>
        </p:nvSpPr>
        <p:spPr bwMode="auto">
          <a:xfrm>
            <a:off x="6248401" y="5181600"/>
            <a:ext cx="1243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HAMILTON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Cornell</a:t>
            </a:r>
            <a:endParaRPr lang="en-US" altLang="en-US" sz="18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93" name="Rectangle 35"/>
          <p:cNvSpPr>
            <a:spLocks noChangeArrowheads="1"/>
          </p:cNvSpPr>
          <p:nvPr/>
        </p:nvSpPr>
        <p:spPr bwMode="auto">
          <a:xfrm>
            <a:off x="9544050" y="4649788"/>
            <a:ext cx="1081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SCHMIDT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Chicago</a:t>
            </a:r>
            <a:endParaRPr lang="en-US" altLang="en-US" sz="18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94" name="Line 36"/>
          <p:cNvSpPr>
            <a:spLocks noChangeShapeType="1"/>
          </p:cNvSpPr>
          <p:nvPr/>
        </p:nvSpPr>
        <p:spPr bwMode="auto">
          <a:xfrm>
            <a:off x="2284413" y="4479926"/>
            <a:ext cx="0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5" name="Rectangle 39"/>
          <p:cNvSpPr>
            <a:spLocks noChangeArrowheads="1"/>
          </p:cNvSpPr>
          <p:nvPr/>
        </p:nvSpPr>
        <p:spPr bwMode="auto">
          <a:xfrm>
            <a:off x="2789239" y="4657726"/>
            <a:ext cx="1119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BISHOP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Rochester</a:t>
            </a:r>
            <a:endParaRPr lang="en-US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96" name="Rectangle 40"/>
          <p:cNvSpPr>
            <a:spLocks noChangeArrowheads="1"/>
          </p:cNvSpPr>
          <p:nvPr/>
        </p:nvSpPr>
        <p:spPr bwMode="auto">
          <a:xfrm>
            <a:off x="4243389" y="4657726"/>
            <a:ext cx="1411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GORDON</a:t>
            </a:r>
            <a:endParaRPr lang="en-US" altLang="en-US" sz="1800" b="1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Oregon State</a:t>
            </a:r>
          </a:p>
        </p:txBody>
      </p:sp>
      <p:sp>
        <p:nvSpPr>
          <p:cNvPr id="11297" name="Rectangle 41"/>
          <p:cNvSpPr>
            <a:spLocks noChangeArrowheads="1"/>
          </p:cNvSpPr>
          <p:nvPr/>
        </p:nvSpPr>
        <p:spPr bwMode="auto">
          <a:xfrm>
            <a:off x="7481889" y="4670426"/>
            <a:ext cx="820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HECHT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CUNY</a:t>
            </a:r>
            <a:endParaRPr lang="en-US" altLang="en-US" sz="18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98" name="Rectangle 42"/>
          <p:cNvSpPr>
            <a:spLocks noChangeArrowheads="1"/>
          </p:cNvSpPr>
          <p:nvPr/>
        </p:nvSpPr>
        <p:spPr bwMode="auto">
          <a:xfrm>
            <a:off x="8656991" y="4648201"/>
            <a:ext cx="715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Arial" charset="0"/>
              </a:rPr>
              <a:t>LIU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China</a:t>
            </a:r>
            <a:endParaRPr lang="en-US" altLang="en-US" sz="1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99" name="Rectangle 43"/>
          <p:cNvSpPr>
            <a:spLocks noChangeArrowheads="1"/>
          </p:cNvSpPr>
          <p:nvPr/>
        </p:nvSpPr>
        <p:spPr bwMode="auto">
          <a:xfrm>
            <a:off x="1503362" y="5981701"/>
            <a:ext cx="167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Arizona, Cornell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&amp; UC Berkeley</a:t>
            </a:r>
          </a:p>
        </p:txBody>
      </p:sp>
      <p:sp>
        <p:nvSpPr>
          <p:cNvPr id="11300" name="Rectangle 46"/>
          <p:cNvSpPr>
            <a:spLocks noChangeArrowheads="1"/>
          </p:cNvSpPr>
          <p:nvPr/>
        </p:nvSpPr>
        <p:spPr bwMode="auto">
          <a:xfrm>
            <a:off x="7083426" y="5942013"/>
            <a:ext cx="114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BARBOUR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Kentucky</a:t>
            </a:r>
          </a:p>
        </p:txBody>
      </p:sp>
      <p:sp>
        <p:nvSpPr>
          <p:cNvPr id="11301" name="Rectangle 47"/>
          <p:cNvSpPr>
            <a:spLocks noChangeArrowheads="1"/>
          </p:cNvSpPr>
          <p:nvPr/>
        </p:nvSpPr>
        <p:spPr bwMode="auto">
          <a:xfrm>
            <a:off x="8607425" y="5791201"/>
            <a:ext cx="1409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STEWART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SUNY-Albany</a:t>
            </a:r>
          </a:p>
        </p:txBody>
      </p:sp>
      <p:sp>
        <p:nvSpPr>
          <p:cNvPr id="11302" name="Line 48"/>
          <p:cNvSpPr>
            <a:spLocks noChangeShapeType="1"/>
          </p:cNvSpPr>
          <p:nvPr/>
        </p:nvSpPr>
        <p:spPr bwMode="auto">
          <a:xfrm>
            <a:off x="2271713" y="5822951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4876800" y="5257801"/>
            <a:ext cx="14288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4" name="Rectangle 53"/>
          <p:cNvSpPr>
            <a:spLocks noChangeArrowheads="1"/>
          </p:cNvSpPr>
          <p:nvPr/>
        </p:nvSpPr>
        <p:spPr bwMode="auto">
          <a:xfrm>
            <a:off x="10287001" y="6096000"/>
            <a:ext cx="117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11305" name="Rectangle 55"/>
          <p:cNvSpPr>
            <a:spLocks noChangeArrowheads="1"/>
          </p:cNvSpPr>
          <p:nvPr/>
        </p:nvSpPr>
        <p:spPr bwMode="auto">
          <a:xfrm>
            <a:off x="7678738" y="3529013"/>
            <a:ext cx="2982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Cornell, Duke, Florida, Kansas,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Oklahoma &amp; Tulane schools</a:t>
            </a:r>
          </a:p>
        </p:txBody>
      </p:sp>
      <p:sp>
        <p:nvSpPr>
          <p:cNvPr id="11306" name="Line 56"/>
          <p:cNvSpPr>
            <a:spLocks noChangeShapeType="1"/>
          </p:cNvSpPr>
          <p:nvPr/>
        </p:nvSpPr>
        <p:spPr bwMode="auto">
          <a:xfrm>
            <a:off x="7886700" y="4467226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7" name="Line 57"/>
          <p:cNvSpPr>
            <a:spLocks noChangeShapeType="1"/>
          </p:cNvSpPr>
          <p:nvPr/>
        </p:nvSpPr>
        <p:spPr bwMode="auto">
          <a:xfrm>
            <a:off x="9029700" y="4464051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8" name="Line 58"/>
          <p:cNvSpPr>
            <a:spLocks noChangeShapeType="1"/>
          </p:cNvSpPr>
          <p:nvPr/>
        </p:nvSpPr>
        <p:spPr bwMode="auto">
          <a:xfrm>
            <a:off x="4867275" y="4465639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9" name="Line 59"/>
          <p:cNvSpPr>
            <a:spLocks noChangeShapeType="1"/>
          </p:cNvSpPr>
          <p:nvPr/>
        </p:nvSpPr>
        <p:spPr bwMode="auto">
          <a:xfrm>
            <a:off x="3363913" y="4465639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0" name="Rectangle 61"/>
          <p:cNvSpPr>
            <a:spLocks noChangeArrowheads="1"/>
          </p:cNvSpPr>
          <p:nvPr/>
        </p:nvSpPr>
        <p:spPr bwMode="auto">
          <a:xfrm>
            <a:off x="5078414" y="4076701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cs typeface="Arial" charset="0"/>
              </a:rPr>
              <a:t>Albert &amp; Anna WRIGHT</a:t>
            </a:r>
            <a:r>
              <a:rPr lang="en-US" altLang="en-US" sz="1800" b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endParaRPr lang="en-US" altLang="en-US" sz="1800">
              <a:solidFill>
                <a:srgbClr val="FFCE8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11" name="Line 62"/>
          <p:cNvSpPr>
            <a:spLocks noChangeShapeType="1"/>
          </p:cNvSpPr>
          <p:nvPr/>
        </p:nvSpPr>
        <p:spPr bwMode="auto">
          <a:xfrm>
            <a:off x="9167813" y="2571751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2" name="Line 63"/>
          <p:cNvSpPr>
            <a:spLocks noChangeShapeType="1"/>
          </p:cNvSpPr>
          <p:nvPr/>
        </p:nvSpPr>
        <p:spPr bwMode="auto">
          <a:xfrm>
            <a:off x="9163050" y="3322639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3" name="Line 66"/>
          <p:cNvSpPr>
            <a:spLocks noChangeShapeType="1"/>
          </p:cNvSpPr>
          <p:nvPr/>
        </p:nvSpPr>
        <p:spPr bwMode="auto">
          <a:xfrm>
            <a:off x="7078664" y="5791200"/>
            <a:ext cx="31273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4" name="Line 67"/>
          <p:cNvSpPr>
            <a:spLocks noChangeShapeType="1"/>
          </p:cNvSpPr>
          <p:nvPr/>
        </p:nvSpPr>
        <p:spPr bwMode="auto">
          <a:xfrm>
            <a:off x="7391400" y="57150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5" name="Line 68"/>
          <p:cNvSpPr>
            <a:spLocks noChangeShapeType="1"/>
          </p:cNvSpPr>
          <p:nvPr/>
        </p:nvSpPr>
        <p:spPr bwMode="auto">
          <a:xfrm>
            <a:off x="6786563" y="4462463"/>
            <a:ext cx="0" cy="703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16" name="Line 69"/>
          <p:cNvSpPr>
            <a:spLocks noChangeShapeType="1"/>
          </p:cNvSpPr>
          <p:nvPr/>
        </p:nvSpPr>
        <p:spPr bwMode="auto">
          <a:xfrm>
            <a:off x="9996488" y="4457701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317" name="Picture 72" descr="11 W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565401"/>
            <a:ext cx="2540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8" name="Rectangle 68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History of Herpetology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319" name="Rectangle 69"/>
          <p:cNvSpPr>
            <a:spLocks noChangeArrowheads="1"/>
          </p:cNvSpPr>
          <p:nvPr/>
        </p:nvSpPr>
        <p:spPr bwMode="auto">
          <a:xfrm>
            <a:off x="3810000" y="54864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STORM</a:t>
            </a:r>
            <a:endParaRPr lang="en-US" altLang="en-US" sz="180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Oregon State</a:t>
            </a:r>
          </a:p>
        </p:txBody>
      </p:sp>
      <p:sp>
        <p:nvSpPr>
          <p:cNvPr id="11320" name="Line 48"/>
          <p:cNvSpPr>
            <a:spLocks noChangeShapeType="1"/>
          </p:cNvSpPr>
          <p:nvPr/>
        </p:nvSpPr>
        <p:spPr bwMode="auto">
          <a:xfrm>
            <a:off x="4876800" y="6096001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21" name="Rectangle 71"/>
          <p:cNvSpPr>
            <a:spLocks noChangeArrowheads="1"/>
          </p:cNvSpPr>
          <p:nvPr/>
        </p:nvSpPr>
        <p:spPr bwMode="auto">
          <a:xfrm>
            <a:off x="3381376" y="6216651"/>
            <a:ext cx="301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Michigan, Mississippi State,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Utah State</a:t>
            </a:r>
          </a:p>
        </p:txBody>
      </p:sp>
      <p:pic>
        <p:nvPicPr>
          <p:cNvPr id="11322" name="Picture 59" descr="http://upload.wikimedia.org/wikipedia/commons/0/02/Louis_Agassiz_H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4" y="1730"/>
            <a:ext cx="1590677" cy="204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FDDF87-1FFD-D625-FC65-CE9AB79D27B6}"/>
              </a:ext>
            </a:extLst>
          </p:cNvPr>
          <p:cNvSpPr/>
          <p:nvPr/>
        </p:nvSpPr>
        <p:spPr bwMode="auto">
          <a:xfrm>
            <a:off x="1503362" y="4443414"/>
            <a:ext cx="9698038" cy="2419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981200" y="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419350" y="30164"/>
            <a:ext cx="1625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Arial" charset="0"/>
              </a:rPr>
              <a:t>L. Agassiz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charset="0"/>
              </a:rPr>
              <a:t>1807-1873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59542" y="3470277"/>
            <a:ext cx="22574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Arial" charset="0"/>
              </a:rPr>
              <a:t>Robert M. Storm</a:t>
            </a:r>
            <a:endParaRPr lang="en-US" altLang="en-US" sz="2200" dirty="0">
              <a:solidFill>
                <a:srgbClr val="FFF706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charset="0"/>
              </a:rPr>
              <a:t>1918 - 2017</a:t>
            </a:r>
          </a:p>
        </p:txBody>
      </p:sp>
      <p:pic>
        <p:nvPicPr>
          <p:cNvPr id="12293" name="Picture 10" descr="agass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39594"/>
            <a:ext cx="2257425" cy="30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Wilder18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/>
          <a:stretch>
            <a:fillRect/>
          </a:stretch>
        </p:blipFill>
        <p:spPr bwMode="auto">
          <a:xfrm>
            <a:off x="3733800" y="1273176"/>
            <a:ext cx="13541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Wrights19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4810" r="4684" b="7639"/>
          <a:stretch>
            <a:fillRect/>
          </a:stretch>
        </p:blipFill>
        <p:spPr bwMode="auto">
          <a:xfrm>
            <a:off x="5578475" y="1295400"/>
            <a:ext cx="23320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13"/>
          <p:cNvSpPr>
            <a:spLocks noChangeShapeType="1"/>
          </p:cNvSpPr>
          <p:nvPr/>
        </p:nvSpPr>
        <p:spPr bwMode="auto">
          <a:xfrm flipV="1">
            <a:off x="2649539" y="2030412"/>
            <a:ext cx="1036638" cy="2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5105400" y="21939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298" name="Picture 17" descr="Doc Gordon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4" y="1316039"/>
            <a:ext cx="15716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9"/>
          <p:cNvSpPr>
            <a:spLocks noChangeShapeType="1"/>
          </p:cNvSpPr>
          <p:nvPr/>
        </p:nvSpPr>
        <p:spPr bwMode="auto">
          <a:xfrm flipV="1">
            <a:off x="5013326" y="5600700"/>
            <a:ext cx="77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Rectangle 21"/>
          <p:cNvSpPr>
            <a:spLocks noGrp="1" noChangeArrowheads="1"/>
          </p:cNvSpPr>
          <p:nvPr>
            <p:ph type="title"/>
          </p:nvPr>
        </p:nvSpPr>
        <p:spPr>
          <a:xfrm>
            <a:off x="5181600" y="76200"/>
            <a:ext cx="5410200" cy="609600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ACADEMIC LINEAGE</a:t>
            </a:r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3429000" y="617538"/>
            <a:ext cx="19573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cs typeface="Arial" charset="0"/>
              </a:rPr>
              <a:t>Burt G. Wilder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charset="0"/>
              </a:rPr>
              <a:t>1841-1925</a:t>
            </a:r>
          </a:p>
        </p:txBody>
      </p:sp>
      <p:sp>
        <p:nvSpPr>
          <p:cNvPr id="12304" name="Rectangle 7"/>
          <p:cNvSpPr>
            <a:spLocks noChangeArrowheads="1"/>
          </p:cNvSpPr>
          <p:nvPr/>
        </p:nvSpPr>
        <p:spPr bwMode="auto">
          <a:xfrm>
            <a:off x="5657850" y="652464"/>
            <a:ext cx="2171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cs typeface="Arial" charset="0"/>
              </a:rPr>
              <a:t>Albert H. Wright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charset="0"/>
              </a:rPr>
              <a:t>1879-1970</a:t>
            </a:r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>
            <a:off x="7939088" y="2286000"/>
            <a:ext cx="519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Rectangle 8"/>
          <p:cNvSpPr>
            <a:spLocks noChangeArrowheads="1"/>
          </p:cNvSpPr>
          <p:nvPr/>
        </p:nvSpPr>
        <p:spPr bwMode="auto">
          <a:xfrm>
            <a:off x="7939088" y="884238"/>
            <a:ext cx="2779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cs typeface="Arial" charset="0"/>
              </a:rPr>
              <a:t>Kenneth L. Gordon</a:t>
            </a:r>
          </a:p>
        </p:txBody>
      </p:sp>
      <p:grpSp>
        <p:nvGrpSpPr>
          <p:cNvPr id="12307" name="Group 21"/>
          <p:cNvGrpSpPr>
            <a:grpSpLocks/>
          </p:cNvGrpSpPr>
          <p:nvPr/>
        </p:nvGrpSpPr>
        <p:grpSpPr bwMode="auto">
          <a:xfrm>
            <a:off x="736601" y="4087813"/>
            <a:ext cx="4256087" cy="2770187"/>
            <a:chOff x="0" y="4440458"/>
            <a:chExt cx="3468827" cy="2417542"/>
          </a:xfrm>
        </p:grpSpPr>
        <p:pic>
          <p:nvPicPr>
            <p:cNvPr id="12312" name="Picture 18" descr="DocStorm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0458"/>
              <a:ext cx="1905000" cy="241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6" t="26617" r="23296" b="27446"/>
            <a:stretch>
              <a:fillRect/>
            </a:stretch>
          </p:blipFill>
          <p:spPr bwMode="auto">
            <a:xfrm>
              <a:off x="1887877" y="4440458"/>
              <a:ext cx="1580950" cy="2417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08" name="Line 14"/>
          <p:cNvSpPr>
            <a:spLocks noChangeShapeType="1"/>
          </p:cNvSpPr>
          <p:nvPr/>
        </p:nvSpPr>
        <p:spPr bwMode="auto">
          <a:xfrm flipH="1">
            <a:off x="4202114" y="3197226"/>
            <a:ext cx="4256087" cy="612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9" grpId="0" animBg="1"/>
      <p:bldP spid="123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>
            <a:extLst>
              <a:ext uri="{FF2B5EF4-FFF2-40B4-BE49-F238E27FC236}">
                <a16:creationId xmlns:a16="http://schemas.microsoft.com/office/drawing/2014/main" id="{164AEC2F-A4A0-4002-8BCF-E8C124A6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3152" r="16977"/>
          <a:stretch>
            <a:fillRect/>
          </a:stretch>
        </p:blipFill>
        <p:spPr bwMode="auto">
          <a:xfrm>
            <a:off x="5562600" y="1406631"/>
            <a:ext cx="5303838" cy="52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7A7E4CDF-C252-4713-A8C5-F34CAC78DC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2514" y="36492"/>
            <a:ext cx="5303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cs typeface="Arial" charset="0"/>
              </a:rPr>
              <a:t>E. D. Brodie, Jr.</a:t>
            </a:r>
            <a:endParaRPr lang="en-US" altLang="en-US" sz="3600" dirty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charset="0"/>
              </a:rPr>
              <a:t>1941 - </a:t>
            </a:r>
          </a:p>
        </p:txBody>
      </p:sp>
      <p:pic>
        <p:nvPicPr>
          <p:cNvPr id="5" name="Picture 22" descr="C:\Users\gall\Pictures\Taricha\DSCN1514.JPG">
            <a:extLst>
              <a:ext uri="{FF2B5EF4-FFF2-40B4-BE49-F238E27FC236}">
                <a16:creationId xmlns:a16="http://schemas.microsoft.com/office/drawing/2014/main" id="{11732B8A-4A51-4548-86A9-9CDC97B8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" y="990599"/>
            <a:ext cx="3799145" cy="543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9">
            <a:extLst>
              <a:ext uri="{FF2B5EF4-FFF2-40B4-BE49-F238E27FC236}">
                <a16:creationId xmlns:a16="http://schemas.microsoft.com/office/drawing/2014/main" id="{85E94037-9AEA-478F-9D45-51ADDC788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495800"/>
            <a:ext cx="665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56689D7-EF7B-4A50-8461-0D1734DC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409" y="1676400"/>
            <a:ext cx="18589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Arial" charset="0"/>
              </a:rPr>
              <a:t>Brian G. Gall</a:t>
            </a:r>
            <a:r>
              <a:rPr lang="en-US" altLang="en-US" sz="1600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128838" y="1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Distribution of STORM students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and their students</a:t>
            </a:r>
          </a:p>
        </p:txBody>
      </p:sp>
      <p:pic>
        <p:nvPicPr>
          <p:cNvPr id="13315" name="Picture 5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>
            <a:fillRect/>
          </a:stretch>
        </p:blipFill>
        <p:spPr bwMode="auto">
          <a:xfrm>
            <a:off x="1600200" y="1066800"/>
            <a:ext cx="8915400" cy="57531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354389" y="33877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259389" y="2397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201989" y="4302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259389" y="5140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9602789" y="2092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9602789" y="2397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9069389" y="2473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9297989" y="2930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8764589" y="2930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926389" y="3159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8764589" y="3616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8612189" y="4073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8459789" y="4454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7392989" y="42259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8078789" y="4835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7469189" y="49117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7011989" y="49879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8535989" y="5597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2211389" y="2092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3811589" y="1787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3125789" y="23209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2592389" y="3159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1906589" y="3311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2439989" y="1406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5716589" y="4302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6478589" y="3770314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5487989" y="3692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7621589" y="26257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6935789" y="3235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6478589" y="51403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1677989" y="49117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3347" name="Text Box 37"/>
          <p:cNvSpPr txBox="1">
            <a:spLocks noChangeArrowheads="1"/>
          </p:cNvSpPr>
          <p:nvPr/>
        </p:nvSpPr>
        <p:spPr bwMode="auto">
          <a:xfrm>
            <a:off x="1836739" y="5224464"/>
            <a:ext cx="12218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cs typeface="Arial" charset="0"/>
              </a:rPr>
              <a:t>HAWAII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cs typeface="Arial" charset="0"/>
              </a:rPr>
              <a:t>TIAWAN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cs typeface="Arial" charset="0"/>
              </a:rPr>
              <a:t>U.K.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cs typeface="Arial" charset="0"/>
              </a:rPr>
              <a:t>AUSTRALIA</a:t>
            </a:r>
            <a:endParaRPr lang="en-US" altLang="en-US" sz="1400">
              <a:cs typeface="Arial" charset="0"/>
            </a:endParaRPr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>
            <a:off x="4116389" y="44545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59" name="AutoShape 39"/>
          <p:cNvSpPr>
            <a:spLocks noChangeArrowheads="1"/>
          </p:cNvSpPr>
          <p:nvPr/>
        </p:nvSpPr>
        <p:spPr bwMode="auto">
          <a:xfrm>
            <a:off x="6783389" y="2397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60" name="AutoShape 40"/>
          <p:cNvSpPr>
            <a:spLocks noChangeArrowheads="1"/>
          </p:cNvSpPr>
          <p:nvPr/>
        </p:nvSpPr>
        <p:spPr bwMode="auto">
          <a:xfrm>
            <a:off x="8993189" y="33877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61" name="AutoShape 41"/>
          <p:cNvSpPr>
            <a:spLocks noChangeArrowheads="1"/>
          </p:cNvSpPr>
          <p:nvPr/>
        </p:nvSpPr>
        <p:spPr bwMode="auto">
          <a:xfrm>
            <a:off x="7850189" y="37687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162" name="AutoShape 42"/>
          <p:cNvSpPr>
            <a:spLocks noChangeArrowheads="1"/>
          </p:cNvSpPr>
          <p:nvPr/>
        </p:nvSpPr>
        <p:spPr bwMode="auto">
          <a:xfrm>
            <a:off x="4344989" y="3540126"/>
            <a:ext cx="371475" cy="3079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43" name="AutoShape 31"/>
          <p:cNvSpPr>
            <a:spLocks noChangeArrowheads="1"/>
          </p:cNvSpPr>
          <p:nvPr/>
        </p:nvSpPr>
        <p:spPr bwMode="auto">
          <a:xfrm>
            <a:off x="7478714" y="3424239"/>
            <a:ext cx="371475" cy="307975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E8A5-86A7-1B97-3AC6-21D172CD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6024B-ECF9-A5AA-D9D3-B281796F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C9B9170-D4F1-E0B2-10E0-0995D5025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" y="457200"/>
            <a:ext cx="1197160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3592" y="1038992"/>
            <a:ext cx="566752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cs typeface="Arial" charset="0"/>
              </a:rPr>
              <a:t>Roots of “Herpetology”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9933"/>
                </a:solidFill>
                <a:cs typeface="Arial" charset="0"/>
              </a:rPr>
              <a:t>What major groups?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FF9933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cs typeface="Arial" charset="0"/>
              </a:rPr>
              <a:t>Classification review: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9933"/>
                </a:solidFill>
                <a:cs typeface="Arial" charset="0"/>
              </a:rPr>
              <a:t>What domain?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9933"/>
                </a:solidFill>
                <a:cs typeface="Arial" charset="0"/>
              </a:rPr>
              <a:t>What kingdom?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9933"/>
                </a:solidFill>
                <a:cs typeface="Arial" charset="0"/>
              </a:rPr>
              <a:t>What phylum?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9933"/>
                </a:solidFill>
                <a:cs typeface="Arial" charset="0"/>
              </a:rPr>
              <a:t>What classes?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FF9933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9933"/>
                </a:solidFill>
                <a:cs typeface="Arial" charset="0"/>
              </a:rPr>
              <a:t>Why?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725400" y="3886201"/>
            <a:ext cx="2532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charset="0"/>
              </a:rPr>
              <a:t>Systematics: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Domain: </a:t>
            </a:r>
            <a:r>
              <a:rPr lang="en-US" altLang="en-US" sz="1800" dirty="0" err="1">
                <a:solidFill>
                  <a:srgbClr val="FF0000"/>
                </a:solidFill>
                <a:cs typeface="Arial" charset="0"/>
              </a:rPr>
              <a:t>Eukaryota</a:t>
            </a:r>
            <a:endParaRPr lang="en-US" altLang="en-US" sz="1800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Kingdom: </a:t>
            </a:r>
            <a:r>
              <a:rPr lang="en-US" altLang="en-US" sz="1800" dirty="0">
                <a:solidFill>
                  <a:srgbClr val="FF0000"/>
                </a:solidFill>
                <a:cs typeface="Arial" charset="0"/>
              </a:rPr>
              <a:t>Animalia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Phylum: </a:t>
            </a:r>
            <a:r>
              <a:rPr lang="en-US" altLang="en-US" sz="1800" dirty="0">
                <a:solidFill>
                  <a:srgbClr val="FF0000"/>
                </a:solidFill>
                <a:cs typeface="Arial" charset="0"/>
              </a:rPr>
              <a:t>Chordata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Class: </a:t>
            </a:r>
            <a:r>
              <a:rPr lang="en-US" altLang="en-US" sz="1800" dirty="0" err="1">
                <a:solidFill>
                  <a:srgbClr val="FF0000"/>
                </a:solidFill>
                <a:cs typeface="Arial" charset="0"/>
              </a:rPr>
              <a:t>Amphibia</a:t>
            </a:r>
            <a:endParaRPr lang="en-US" altLang="en-US" sz="1800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Order: </a:t>
            </a:r>
            <a:r>
              <a:rPr lang="en-US" altLang="en-US" sz="1800" dirty="0" err="1">
                <a:solidFill>
                  <a:srgbClr val="FF0000"/>
                </a:solidFill>
                <a:cs typeface="Arial" charset="0"/>
              </a:rPr>
              <a:t>Caudata</a:t>
            </a:r>
            <a:endParaRPr lang="en-US" altLang="en-US" sz="1800" dirty="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Family: </a:t>
            </a:r>
            <a:r>
              <a:rPr lang="en-US" altLang="en-US" sz="1800" dirty="0" err="1">
                <a:solidFill>
                  <a:srgbClr val="FF0000"/>
                </a:solidFill>
                <a:cs typeface="Arial" charset="0"/>
              </a:rPr>
              <a:t>Plethodontidae</a:t>
            </a:r>
            <a:endParaRPr lang="en-US" altLang="en-US" sz="1800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Genus: </a:t>
            </a:r>
            <a:r>
              <a:rPr lang="en-US" altLang="en-US" sz="1800" i="1" dirty="0">
                <a:solidFill>
                  <a:srgbClr val="FF0000"/>
                </a:solidFill>
                <a:cs typeface="Arial" charset="0"/>
              </a:rPr>
              <a:t>Plethodon</a:t>
            </a:r>
            <a:endParaRPr lang="en-US" altLang="en-US" sz="1800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charset="0"/>
              </a:rPr>
              <a:t>Species: </a:t>
            </a:r>
            <a:r>
              <a:rPr lang="en-US" altLang="en-US" sz="1800" i="1" dirty="0" err="1">
                <a:solidFill>
                  <a:srgbClr val="FF0000"/>
                </a:solidFill>
                <a:cs typeface="Arial" charset="0"/>
              </a:rPr>
              <a:t>stormi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>
          <a:xfrm>
            <a:off x="481876" y="119614"/>
            <a:ext cx="65532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Background</a:t>
            </a:r>
            <a:endParaRPr lang="en-US" altLang="en-US" sz="6600" dirty="0"/>
          </a:p>
        </p:txBody>
      </p:sp>
      <p:pic>
        <p:nvPicPr>
          <p:cNvPr id="8" name="Picture 11" descr="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51" y="4588384"/>
            <a:ext cx="4973656" cy="20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7498307" y="505879"/>
            <a:ext cx="4202112" cy="4876799"/>
            <a:chOff x="6019800" y="700088"/>
            <a:chExt cx="2830512" cy="3095625"/>
          </a:xfrm>
        </p:grpSpPr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7839075" y="3276600"/>
              <a:ext cx="923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7839075" y="3733800"/>
              <a:ext cx="923925" cy="0"/>
            </a:xfrm>
            <a:prstGeom prst="line">
              <a:avLst/>
            </a:prstGeom>
            <a:noFill/>
            <a:ln w="38100">
              <a:solidFill>
                <a:srgbClr val="225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7839075" y="32766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6019800" y="700088"/>
              <a:ext cx="2830512" cy="3095625"/>
              <a:chOff x="6019800" y="700087"/>
              <a:chExt cx="2829718" cy="3095626"/>
            </a:xfrm>
          </p:grpSpPr>
          <p:grpSp>
            <p:nvGrpSpPr>
              <p:cNvPr id="14" name="Group 11"/>
              <p:cNvGrpSpPr>
                <a:grpSpLocks noChangeAspect="1"/>
              </p:cNvGrpSpPr>
              <p:nvPr/>
            </p:nvGrpSpPr>
            <p:grpSpPr bwMode="auto">
              <a:xfrm>
                <a:off x="6019800" y="990600"/>
                <a:ext cx="2819400" cy="2590800"/>
                <a:chOff x="3792" y="624"/>
                <a:chExt cx="1776" cy="1632"/>
              </a:xfrm>
            </p:grpSpPr>
            <p:sp>
              <p:nvSpPr>
                <p:cNvPr id="21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92" y="624"/>
                  <a:ext cx="1776" cy="1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808" y="92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4096" y="640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4384" y="107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4816" y="784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>
                  <a:off x="4816" y="784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auto">
                <a:xfrm>
                  <a:off x="4816" y="121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>
                  <a:off x="5104" y="1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19"/>
                <p:cNvSpPr>
                  <a:spLocks noChangeShapeType="1"/>
                </p:cNvSpPr>
                <p:nvPr/>
              </p:nvSpPr>
              <p:spPr bwMode="auto">
                <a:xfrm>
                  <a:off x="5104" y="107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Line 20"/>
                <p:cNvSpPr>
                  <a:spLocks noChangeShapeType="1"/>
                </p:cNvSpPr>
                <p:nvPr/>
              </p:nvSpPr>
              <p:spPr bwMode="auto">
                <a:xfrm>
                  <a:off x="5104" y="1360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>
                  <a:off x="4096" y="1504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Line 22"/>
                <p:cNvSpPr>
                  <a:spLocks noChangeShapeType="1"/>
                </p:cNvSpPr>
                <p:nvPr/>
              </p:nvSpPr>
              <p:spPr bwMode="auto">
                <a:xfrm>
                  <a:off x="4384" y="1072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23"/>
                <p:cNvSpPr>
                  <a:spLocks noChangeShapeType="1"/>
                </p:cNvSpPr>
                <p:nvPr/>
              </p:nvSpPr>
              <p:spPr bwMode="auto">
                <a:xfrm>
                  <a:off x="4384" y="193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Line 24"/>
                <p:cNvSpPr>
                  <a:spLocks noChangeShapeType="1"/>
                </p:cNvSpPr>
                <p:nvPr/>
              </p:nvSpPr>
              <p:spPr bwMode="auto">
                <a:xfrm>
                  <a:off x="4672" y="1792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Line 25"/>
                <p:cNvSpPr>
                  <a:spLocks noChangeShapeType="1"/>
                </p:cNvSpPr>
                <p:nvPr/>
              </p:nvSpPr>
              <p:spPr bwMode="auto">
                <a:xfrm>
                  <a:off x="4672" y="1792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Line 26"/>
                <p:cNvSpPr>
                  <a:spLocks noChangeShapeType="1"/>
                </p:cNvSpPr>
                <p:nvPr/>
              </p:nvSpPr>
              <p:spPr bwMode="auto">
                <a:xfrm>
                  <a:off x="4672" y="2224"/>
                  <a:ext cx="26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6400800" y="700087"/>
                <a:ext cx="857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cs typeface="Arial" charset="0"/>
                  </a:rPr>
                  <a:t>Fishes</a:t>
                </a:r>
                <a:endParaRPr lang="en-US" altLang="en-US" sz="2400">
                  <a:cs typeface="Arial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696199" y="928687"/>
                <a:ext cx="11464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cs typeface="Arial" charset="0"/>
                  </a:rPr>
                  <a:t>Amphibia</a:t>
                </a:r>
                <a:endParaRPr lang="en-US" altLang="en-US" sz="1800">
                  <a:cs typeface="Arial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7611268" y="2528887"/>
                <a:ext cx="1238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cs typeface="Arial" charset="0"/>
                  </a:rPr>
                  <a:t>Mammalia</a:t>
                </a: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7848600" y="3429000"/>
                <a:ext cx="9461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  <a:cs typeface="Arial" charset="0"/>
                  </a:rPr>
                  <a:t>Reptilia</a:t>
                </a: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7839869" y="3276600"/>
                <a:ext cx="0" cy="457200"/>
              </a:xfrm>
              <a:prstGeom prst="line">
                <a:avLst/>
              </a:prstGeom>
              <a:noFill/>
              <a:ln w="38100">
                <a:solidFill>
                  <a:srgbClr val="225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7924800" y="2971800"/>
                <a:ext cx="6934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cs typeface="Arial" charset="0"/>
                  </a:rPr>
                  <a:t>Aves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97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54102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What will we cover?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2570"/>
            <a:ext cx="5661025" cy="47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9712" r="22855" b="34184"/>
          <a:stretch>
            <a:fillRect/>
          </a:stretch>
        </p:blipFill>
        <p:spPr bwMode="auto">
          <a:xfrm>
            <a:off x="7119556" y="1040392"/>
            <a:ext cx="1958975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 descr="EDB014-Shistometopum thom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2890" r="13380" b="16104"/>
          <a:stretch>
            <a:fillRect/>
          </a:stretch>
        </p:blipFill>
        <p:spPr bwMode="auto">
          <a:xfrm>
            <a:off x="5867400" y="3200401"/>
            <a:ext cx="44196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18971" r="17224"/>
          <a:stretch>
            <a:fillRect/>
          </a:stretch>
        </p:blipFill>
        <p:spPr bwMode="auto">
          <a:xfrm>
            <a:off x="9078531" y="228600"/>
            <a:ext cx="2961069" cy="287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Rectangle 3"/>
          <p:cNvSpPr txBox="1">
            <a:spLocks noChangeArrowheads="1"/>
          </p:cNvSpPr>
          <p:nvPr/>
        </p:nvSpPr>
        <p:spPr bwMode="auto">
          <a:xfrm>
            <a:off x="535207" y="5945430"/>
            <a:ext cx="5546725" cy="7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r>
              <a:rPr lang="en-US" altLang="en-US" sz="3000" dirty="0">
                <a:solidFill>
                  <a:srgbClr val="FF9900"/>
                </a:solidFill>
                <a:cs typeface="Arial" charset="0"/>
              </a:rPr>
              <a:t>What is an amphibian?</a:t>
            </a: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304800" y="5105400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FF00"/>
                </a:solidFill>
                <a:cs typeface="Arial" charset="0"/>
              </a:rPr>
              <a:t>Ensatina</a:t>
            </a:r>
            <a:endParaRPr lang="en-US" altLang="en-US" sz="2400" b="1" i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9241483" y="2507273"/>
            <a:ext cx="1595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dirty="0" err="1">
                <a:solidFill>
                  <a:srgbClr val="FFFF00"/>
                </a:solidFill>
                <a:cs typeface="Arial" charset="0"/>
              </a:rPr>
              <a:t>Dendrobates</a:t>
            </a:r>
            <a:endParaRPr lang="en-US" altLang="en-US" sz="1600" b="1" i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5872163" y="6046789"/>
            <a:ext cx="1084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cs typeface="Arial" charset="0"/>
              </a:rPr>
              <a:t>Caecilian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l\Pictures\Herps\IMG_3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4"/>
          <a:stretch>
            <a:fillRect/>
          </a:stretch>
        </p:blipFill>
        <p:spPr bwMode="auto">
          <a:xfrm>
            <a:off x="5913439" y="2295525"/>
            <a:ext cx="308133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 b="4382"/>
          <a:stretch>
            <a:fillRect/>
          </a:stretch>
        </p:blipFill>
        <p:spPr bwMode="auto">
          <a:xfrm>
            <a:off x="131763" y="2882710"/>
            <a:ext cx="5410200" cy="2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6" b="31183"/>
          <a:stretch>
            <a:fillRect/>
          </a:stretch>
        </p:blipFill>
        <p:spPr bwMode="auto">
          <a:xfrm>
            <a:off x="1635126" y="5283200"/>
            <a:ext cx="41497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57" y="125321"/>
            <a:ext cx="31400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4" descr="Sphen_punc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4679950"/>
            <a:ext cx="2514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615157" y="1581665"/>
            <a:ext cx="4495800" cy="51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solidFill>
                  <a:srgbClr val="FF9900"/>
                </a:solidFill>
                <a:cs typeface="Arial" charset="0"/>
              </a:rPr>
              <a:t>What is a reptile?</a:t>
            </a: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7358856" y="53650"/>
            <a:ext cx="2044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cs typeface="Arial" charset="0"/>
              </a:rPr>
              <a:t>Galapagos tortoise</a:t>
            </a:r>
          </a:p>
        </p:txBody>
      </p:sp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373099" y="3002196"/>
            <a:ext cx="1735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cs typeface="Arial" charset="0"/>
              </a:rPr>
              <a:t>Skink (</a:t>
            </a:r>
            <a:r>
              <a:rPr lang="en-US" altLang="en-US" sz="1600" i="1">
                <a:solidFill>
                  <a:srgbClr val="FF0000"/>
                </a:solidFill>
                <a:cs typeface="Arial" charset="0"/>
              </a:rPr>
              <a:t>Eumeces</a:t>
            </a:r>
            <a:r>
              <a:rPr lang="en-US" altLang="en-US" sz="160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4106" name="TextBox 3"/>
          <p:cNvSpPr txBox="1">
            <a:spLocks noChangeArrowheads="1"/>
          </p:cNvSpPr>
          <p:nvPr/>
        </p:nvSpPr>
        <p:spPr bwMode="auto">
          <a:xfrm>
            <a:off x="7875588" y="4679951"/>
            <a:ext cx="2106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Tuatara (</a:t>
            </a:r>
            <a:r>
              <a:rPr lang="en-US" altLang="en-US" sz="1600" b="1" i="1">
                <a:solidFill>
                  <a:srgbClr val="FF0000"/>
                </a:solidFill>
                <a:cs typeface="Arial" charset="0"/>
              </a:rPr>
              <a:t>Spenodon</a:t>
            </a: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4107" name="TextBox 4"/>
          <p:cNvSpPr txBox="1">
            <a:spLocks noChangeArrowheads="1"/>
          </p:cNvSpPr>
          <p:nvPr/>
        </p:nvSpPr>
        <p:spPr bwMode="auto">
          <a:xfrm>
            <a:off x="5832476" y="4210050"/>
            <a:ext cx="2703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Kingsnake (</a:t>
            </a:r>
            <a:r>
              <a:rPr lang="en-US" altLang="en-US" sz="1600" b="1" i="1">
                <a:solidFill>
                  <a:srgbClr val="FF0000"/>
                </a:solidFill>
                <a:cs typeface="Arial" charset="0"/>
              </a:rPr>
              <a:t>Lampropeltis</a:t>
            </a: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4108" name="TextBox 5"/>
          <p:cNvSpPr txBox="1">
            <a:spLocks noChangeArrowheads="1"/>
          </p:cNvSpPr>
          <p:nvPr/>
        </p:nvSpPr>
        <p:spPr bwMode="auto">
          <a:xfrm>
            <a:off x="1647826" y="6443664"/>
            <a:ext cx="925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FFFF00"/>
                </a:solidFill>
                <a:cs typeface="Arial" charset="0"/>
              </a:rPr>
              <a:t>Caiman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09013" y="222718"/>
            <a:ext cx="54102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What will we cover?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b="12225"/>
          <a:stretch>
            <a:fillRect/>
          </a:stretch>
        </p:blipFill>
        <p:spPr bwMode="auto">
          <a:xfrm>
            <a:off x="7075488" y="0"/>
            <a:ext cx="35925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2514"/>
          <a:stretch>
            <a:fillRect/>
          </a:stretch>
        </p:blipFill>
        <p:spPr bwMode="auto">
          <a:xfrm>
            <a:off x="7613651" y="3810000"/>
            <a:ext cx="30273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057401"/>
            <a:ext cx="31464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1600200" y="327026"/>
            <a:ext cx="46482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>
                <a:cs typeface="Arial" charset="0"/>
              </a:rPr>
              <a:t>The study of amphibians and reptiles</a:t>
            </a:r>
          </a:p>
          <a:p>
            <a:pPr lvl="1">
              <a:lnSpc>
                <a:spcPct val="90000"/>
              </a:lnSpc>
            </a:pPr>
            <a:endParaRPr lang="en-US" altLang="en-US" sz="300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Evolution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Systematics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Morphology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Physiology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Antipredator Behavior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Foraging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Ecology</a:t>
            </a:r>
          </a:p>
          <a:p>
            <a:pPr lvl="1">
              <a:lnSpc>
                <a:spcPct val="90000"/>
              </a:lnSpc>
            </a:pPr>
            <a:r>
              <a:rPr lang="en-US" altLang="en-US" sz="3000">
                <a:cs typeface="Arial" charset="0"/>
              </a:rPr>
              <a:t>Conservation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5565775" y="2098676"/>
            <a:ext cx="253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FF0000"/>
                </a:solidFill>
                <a:cs typeface="Arial" charset="0"/>
              </a:rPr>
              <a:t>Cryptobranchus alleganiensis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7800976" y="6500814"/>
            <a:ext cx="2652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cs typeface="Arial" charset="0"/>
              </a:rPr>
              <a:t>Giant Girdled Lizard (</a:t>
            </a:r>
            <a:r>
              <a:rPr lang="en-US" altLang="en-US" sz="1400" i="1">
                <a:solidFill>
                  <a:srgbClr val="FF0000"/>
                </a:solidFill>
                <a:cs typeface="Arial" charset="0"/>
              </a:rPr>
              <a:t>Cordylas</a:t>
            </a:r>
            <a:r>
              <a:rPr lang="en-US" altLang="en-US" sz="140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2222" r="11667" b="37778"/>
          <a:stretch/>
        </p:blipFill>
        <p:spPr>
          <a:xfrm>
            <a:off x="5943600" y="1114425"/>
            <a:ext cx="4495800" cy="470490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/>
          <a:lstStyle/>
          <a:p>
            <a:r>
              <a:rPr lang="en-US" altLang="en-US"/>
              <a:t>How do I use Herpetology?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114425"/>
            <a:ext cx="40767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859089" y="6396038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cs typeface="Arial" charset="0"/>
              </a:rPr>
              <a:t>Andrias sp.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7900" y="5862638"/>
            <a:ext cx="422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  <a:cs typeface="Arial" charset="0"/>
              </a:rPr>
              <a:t>Cryptobranchus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Arial" charset="0"/>
              </a:rPr>
              <a:t>alleganiensis</a:t>
            </a:r>
            <a:endParaRPr lang="en-US" altLang="en-US" sz="2400" i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362200" y="220664"/>
            <a:ext cx="736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Evolution and Herpetology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03325"/>
            <a:ext cx="3427413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36663"/>
            <a:ext cx="4360863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503489" y="525463"/>
            <a:ext cx="2600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charset="0"/>
              </a:rPr>
              <a:t>Behavior</a:t>
            </a:r>
          </a:p>
        </p:txBody>
      </p:sp>
      <p:pic>
        <p:nvPicPr>
          <p:cNvPr id="9219" name="Picture 2" descr="http://bio.davidson.edu/herpcons/herps_of_NC/salamanders/Gyrpor/Gyrinophilus%20porphyticus%20-%20Mecklenburg%20County%20-%20eating%20Desmognathus%20fuscus%20-%20Steve%20Pr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905000"/>
            <a:ext cx="43735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gall\Documents\Hanover\Research\2014 - Local Enhancement in Amphibians\Photos\DSC_5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6257"/>
          <a:stretch>
            <a:fillRect/>
          </a:stretch>
        </p:blipFill>
        <p:spPr bwMode="auto">
          <a:xfrm>
            <a:off x="6245226" y="3962400"/>
            <a:ext cx="44227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68" y="546245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10101</TotalTime>
  <Words>728</Words>
  <Application>Microsoft Office PowerPoint</Application>
  <PresentationFormat>Widescreen</PresentationFormat>
  <Paragraphs>170</Paragraphs>
  <Slides>13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Blank Presentation</vt:lpstr>
      <vt:lpstr>PowerPoint Presentation</vt:lpstr>
      <vt:lpstr>PowerPoint Presentation</vt:lpstr>
      <vt:lpstr>Background</vt:lpstr>
      <vt:lpstr>What will we cover?</vt:lpstr>
      <vt:lpstr>What will we cover?</vt:lpstr>
      <vt:lpstr>PowerPoint Presentation</vt:lpstr>
      <vt:lpstr>How do I use Herpetology?</vt:lpstr>
      <vt:lpstr>PowerPoint Presentation</vt:lpstr>
      <vt:lpstr>PowerPoint Presentation</vt:lpstr>
      <vt:lpstr>History of Herpetology</vt:lpstr>
      <vt:lpstr>ACADEMIC LINEAGE</vt:lpstr>
      <vt:lpstr>PowerPoint Presentation</vt:lpstr>
      <vt:lpstr>Distribution of STORM students and their students</vt:lpstr>
    </vt:vector>
  </TitlesOfParts>
  <Company>Biology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Biology User</dc:creator>
  <cp:lastModifiedBy>Brian Gall</cp:lastModifiedBy>
  <cp:revision>204</cp:revision>
  <dcterms:created xsi:type="dcterms:W3CDTF">2009-12-28T22:33:10Z</dcterms:created>
  <dcterms:modified xsi:type="dcterms:W3CDTF">2025-04-28T12:06:32Z</dcterms:modified>
</cp:coreProperties>
</file>