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300" r:id="rId2"/>
    <p:sldId id="263" r:id="rId3"/>
    <p:sldId id="264" r:id="rId4"/>
    <p:sldId id="331" r:id="rId5"/>
    <p:sldId id="330" r:id="rId6"/>
    <p:sldId id="332" r:id="rId7"/>
    <p:sldId id="333" r:id="rId8"/>
    <p:sldId id="327" r:id="rId9"/>
    <p:sldId id="334" r:id="rId10"/>
    <p:sldId id="335" r:id="rId11"/>
    <p:sldId id="336" r:id="rId12"/>
    <p:sldId id="337" r:id="rId13"/>
    <p:sldId id="338" r:id="rId14"/>
    <p:sldId id="339" r:id="rId15"/>
    <p:sldId id="340" r:id="rId16"/>
    <p:sldId id="341" r:id="rId17"/>
    <p:sldId id="342" r:id="rId18"/>
    <p:sldId id="343" r:id="rId19"/>
    <p:sldId id="328" r:id="rId20"/>
    <p:sldId id="329" r:id="rId21"/>
    <p:sldId id="344" r:id="rId22"/>
    <p:sldId id="345" r:id="rId23"/>
    <p:sldId id="347" r:id="rId24"/>
    <p:sldId id="302" r:id="rId25"/>
    <p:sldId id="267" r:id="rId26"/>
    <p:sldId id="273" r:id="rId27"/>
    <p:sldId id="269" r:id="rId28"/>
    <p:sldId id="261" r:id="rId29"/>
    <p:sldId id="279" r:id="rId30"/>
    <p:sldId id="299" r:id="rId31"/>
    <p:sldId id="266" r:id="rId32"/>
    <p:sldId id="287" r:id="rId33"/>
    <p:sldId id="290" r:id="rId34"/>
    <p:sldId id="289" r:id="rId35"/>
    <p:sldId id="294" r:id="rId36"/>
    <p:sldId id="295" r:id="rId37"/>
    <p:sldId id="288" r:id="rId38"/>
    <p:sldId id="301" r:id="rId39"/>
    <p:sldId id="303" r:id="rId40"/>
    <p:sldId id="325" r:id="rId41"/>
    <p:sldId id="324" r:id="rId42"/>
    <p:sldId id="320" r:id="rId43"/>
    <p:sldId id="321" r:id="rId44"/>
    <p:sldId id="322"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77520" autoAdjust="0"/>
  </p:normalViewPr>
  <p:slideViewPr>
    <p:cSldViewPr snapToGrid="0" snapToObjects="1">
      <p:cViewPr varScale="1">
        <p:scale>
          <a:sx n="64" d="100"/>
          <a:sy n="64" d="100"/>
        </p:scale>
        <p:origin x="1062"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A6D2903-B052-482E-9098-95B55763BA06}" type="datetimeFigureOut">
              <a:rPr lang="en-US" smtClean="0"/>
              <a:pPr/>
              <a:t>12/2/2024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EFF9A02-EC93-4E53-AAD0-F74401E4E0CC}" type="slidenum">
              <a:rPr lang="en-US" smtClean="0"/>
              <a:pPr/>
              <a:t>‹#›</a:t>
            </a:fld>
            <a:endParaRPr lang="en-US"/>
          </a:p>
        </p:txBody>
      </p:sp>
    </p:spTree>
    <p:extLst>
      <p:ext uri="{BB962C8B-B14F-4D97-AF65-F5344CB8AC3E}">
        <p14:creationId xmlns:p14="http://schemas.microsoft.com/office/powerpoint/2010/main" val="1404499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479BFE-F501-F24D-A484-61B1509F19EB}" type="datetimeFigureOut">
              <a:rPr lang="en-US" smtClean="0"/>
              <a:pPr/>
              <a:t>12/2/2024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9B6A75-3EE3-4B46-A7EF-78196B974446}" type="slidenum">
              <a:rPr lang="en-US" smtClean="0"/>
              <a:pPr/>
              <a:t>‹#›</a:t>
            </a:fld>
            <a:endParaRPr lang="en-US"/>
          </a:p>
        </p:txBody>
      </p:sp>
    </p:spTree>
    <p:extLst>
      <p:ext uri="{BB962C8B-B14F-4D97-AF65-F5344CB8AC3E}">
        <p14:creationId xmlns:p14="http://schemas.microsoft.com/office/powerpoint/2010/main" val="42719695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bwMode="auto">
          <a:noFill/>
          <a:ln>
            <a:miter lim="800000"/>
            <a:headEnd/>
            <a:tailEnd/>
          </a:ln>
        </p:spPr>
        <p:txBody>
          <a:bodyPr/>
          <a:lstStyle/>
          <a:p>
            <a:fld id="{B2E7DFE6-5F57-4D42-9001-E6A4890A9436}" type="slidenum">
              <a:rPr lang="en-US"/>
              <a:pPr/>
              <a:t>2</a:t>
            </a:fld>
            <a:endParaRPr lang="en-US"/>
          </a:p>
        </p:txBody>
      </p:sp>
      <p:sp>
        <p:nvSpPr>
          <p:cNvPr id="17411" name="Rectangle 1026"/>
          <p:cNvSpPr>
            <a:spLocks noGrp="1" noRot="1" noChangeAspect="1" noChangeArrowheads="1" noTextEdit="1"/>
          </p:cNvSpPr>
          <p:nvPr>
            <p:ph type="sldImg"/>
          </p:nvPr>
        </p:nvSpPr>
        <p:spPr bwMode="auto">
          <a:xfrm>
            <a:off x="406400" y="698500"/>
            <a:ext cx="6197600" cy="3486150"/>
          </a:xfrm>
          <a:noFill/>
          <a:ln>
            <a:solidFill>
              <a:srgbClr val="000000"/>
            </a:solidFill>
            <a:miter lim="800000"/>
            <a:headEnd/>
            <a:tailEnd/>
          </a:ln>
        </p:spPr>
      </p:sp>
      <p:sp>
        <p:nvSpPr>
          <p:cNvPr id="17412" name="Rectangle 1027"/>
          <p:cNvSpPr>
            <a:spLocks noGrp="1" noChangeArrowheads="1"/>
          </p:cNvSpPr>
          <p:nvPr>
            <p:ph type="body" idx="1"/>
          </p:nvPr>
        </p:nvSpPr>
        <p:spPr bwMode="auto">
          <a:xfrm>
            <a:off x="933098" y="4415790"/>
            <a:ext cx="5144206" cy="4181767"/>
          </a:xfrm>
          <a:noFill/>
        </p:spPr>
        <p:txBody>
          <a:bodyPr wrap="square" lIns="93163" tIns="46583" rIns="93163" bIns="46583" numCol="1" anchor="t" anchorCtr="0" compatLnSpc="1">
            <a:prstTxWarp prst="textNoShape">
              <a:avLst/>
            </a:prstTxWarp>
          </a:bodyPr>
          <a:lstStyle/>
          <a:p>
            <a:pPr eaLnBrk="1" hangingPunct="1">
              <a:spcBef>
                <a:spcPct val="0"/>
              </a:spcBef>
            </a:pPr>
            <a:r>
              <a:rPr lang="el-GR" b="1">
                <a:solidFill>
                  <a:srgbClr val="231A06"/>
                </a:solidFill>
                <a:ea typeface="Arial" pitchFamily="-110" charset="0"/>
                <a:cs typeface="Arial" pitchFamily="-110" charset="0"/>
              </a:rPr>
              <a:t>Figure 22.2: Primate evolution</a:t>
            </a:r>
            <a:r>
              <a:rPr lang="en-US" b="1">
                <a:solidFill>
                  <a:srgbClr val="231A06"/>
                </a:solidFill>
                <a:ea typeface="Arial" pitchFamily="-110" charset="0"/>
                <a:cs typeface="Arial" pitchFamily="-110" charset="0"/>
              </a:rPr>
              <a:t>.</a:t>
            </a:r>
            <a:r>
              <a:rPr lang="el-GR" b="1">
                <a:solidFill>
                  <a:srgbClr val="231A06"/>
                </a:solidFill>
                <a:ea typeface="Arial" pitchFamily="-110" charset="0"/>
                <a:cs typeface="Arial" pitchFamily="-110" charset="0"/>
              </a:rPr>
              <a:t> </a:t>
            </a:r>
            <a:endParaRPr lang="en-US" b="1">
              <a:solidFill>
                <a:srgbClr val="7F1B47"/>
              </a:solidFill>
              <a:ea typeface="Arial" pitchFamily="-110" charset="0"/>
              <a:cs typeface="Arial" pitchFamily="-110" charset="0"/>
            </a:endParaRPr>
          </a:p>
          <a:p>
            <a:pPr eaLnBrk="1" hangingPunct="1">
              <a:spcBef>
                <a:spcPct val="0"/>
              </a:spcBef>
            </a:pPr>
            <a:r>
              <a:rPr lang="el-GR">
                <a:solidFill>
                  <a:srgbClr val="231A06"/>
                </a:solidFill>
                <a:ea typeface="Arial" pitchFamily="-110" charset="0"/>
                <a:cs typeface="Arial" pitchFamily="-110" charset="0"/>
              </a:rPr>
              <a:t>This branching diagram, called a cladogram, shows evolutionary relationships among living primates, based on current scientific evidence. The nodes (</a:t>
            </a:r>
            <a:r>
              <a:rPr lang="el-GR" i="1">
                <a:solidFill>
                  <a:srgbClr val="231A06"/>
                </a:solidFill>
                <a:ea typeface="Arial" pitchFamily="-110" charset="0"/>
                <a:cs typeface="Arial" pitchFamily="-110" charset="0"/>
              </a:rPr>
              <a:t>circles</a:t>
            </a:r>
            <a:r>
              <a:rPr lang="el-GR">
                <a:solidFill>
                  <a:srgbClr val="231A06"/>
                </a:solidFill>
                <a:ea typeface="Arial" pitchFamily="-110" charset="0"/>
                <a:cs typeface="Arial" pitchFamily="-110" charset="0"/>
              </a:rPr>
              <a:t>) represent branch points where a species splits into two or more lineages. </a:t>
            </a:r>
            <a:r>
              <a:rPr lang="el-GR">
                <a:solidFill>
                  <a:srgbClr val="5083C8"/>
                </a:solidFill>
                <a:ea typeface="Arial" pitchFamily="-110" charset="0"/>
                <a:cs typeface="Arial" pitchFamily="-110" charset="0"/>
              </a:rPr>
              <a:t>●</a:t>
            </a:r>
            <a:r>
              <a:rPr lang="el-GR">
                <a:solidFill>
                  <a:srgbClr val="FFF9E5"/>
                </a:solidFill>
                <a:ea typeface="Arial" pitchFamily="-110" charset="0"/>
                <a:cs typeface="Arial" pitchFamily="-110" charset="0"/>
              </a:rPr>
              <a:t>1 </a:t>
            </a:r>
            <a:r>
              <a:rPr lang="el-GR">
                <a:solidFill>
                  <a:srgbClr val="231A06"/>
                </a:solidFill>
                <a:ea typeface="Arial" pitchFamily="-110" charset="0"/>
                <a:cs typeface="Arial" pitchFamily="-110" charset="0"/>
              </a:rPr>
              <a:t>The divergence of orangutans from the ape/hominid line occurred some 12 mya to 16 mya. </a:t>
            </a:r>
            <a:r>
              <a:rPr lang="el-GR">
                <a:solidFill>
                  <a:srgbClr val="5083C8"/>
                </a:solidFill>
                <a:ea typeface="Arial" pitchFamily="-110" charset="0"/>
                <a:cs typeface="Arial" pitchFamily="-110" charset="0"/>
              </a:rPr>
              <a:t>●</a:t>
            </a:r>
            <a:r>
              <a:rPr lang="el-GR">
                <a:solidFill>
                  <a:srgbClr val="FFF9E5"/>
                </a:solidFill>
                <a:ea typeface="Arial" pitchFamily="-110" charset="0"/>
                <a:cs typeface="Arial" pitchFamily="-110" charset="0"/>
              </a:rPr>
              <a:t>2 </a:t>
            </a:r>
            <a:r>
              <a:rPr lang="el-GR">
                <a:solidFill>
                  <a:srgbClr val="231A06"/>
                </a:solidFill>
                <a:ea typeface="Arial" pitchFamily="-110" charset="0"/>
                <a:cs typeface="Arial" pitchFamily="-110" charset="0"/>
              </a:rPr>
              <a:t>Gorillas separated from the chimpanzee/hominid line an estimated 8 mya, and </a:t>
            </a:r>
            <a:r>
              <a:rPr lang="el-GR">
                <a:solidFill>
                  <a:srgbClr val="5083C8"/>
                </a:solidFill>
                <a:ea typeface="Arial" pitchFamily="-110" charset="0"/>
                <a:cs typeface="Arial" pitchFamily="-110" charset="0"/>
              </a:rPr>
              <a:t>●</a:t>
            </a:r>
            <a:r>
              <a:rPr lang="el-GR">
                <a:solidFill>
                  <a:srgbClr val="FFF9E5"/>
                </a:solidFill>
                <a:ea typeface="Arial" pitchFamily="-110" charset="0"/>
                <a:cs typeface="Arial" pitchFamily="-110" charset="0"/>
              </a:rPr>
              <a:t>3 </a:t>
            </a:r>
            <a:r>
              <a:rPr lang="el-GR">
                <a:solidFill>
                  <a:srgbClr val="231A06"/>
                </a:solidFill>
                <a:ea typeface="Arial" pitchFamily="-110" charset="0"/>
                <a:cs typeface="Arial" pitchFamily="-110" charset="0"/>
              </a:rPr>
              <a:t>the hominid (human) lineage diverged from that of chimpanzees about 6 mya. (</a:t>
            </a:r>
            <a:r>
              <a:rPr lang="el-GR" i="1">
                <a:solidFill>
                  <a:srgbClr val="231A06"/>
                </a:solidFill>
                <a:ea typeface="Arial" pitchFamily="-110" charset="0"/>
                <a:cs typeface="Arial" pitchFamily="-110" charset="0"/>
              </a:rPr>
              <a:t>Figures not drawn to scale.</a:t>
            </a:r>
            <a:r>
              <a:rPr lang="el-GR">
                <a:solidFill>
                  <a:srgbClr val="231A06"/>
                </a:solidFill>
                <a:ea typeface="Arial" pitchFamily="-110" charset="0"/>
                <a:cs typeface="Arial" pitchFamily="-110"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Dryopithocines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large number of fossil species have been found from approximately 15 MYA</a:t>
            </a:r>
          </a:p>
          <a:p>
            <a:pPr lvl="0"/>
            <a:r>
              <a:rPr lang="en-US" sz="1200" kern="1200" dirty="0">
                <a:solidFill>
                  <a:schemeClr val="tx1"/>
                </a:solidFill>
                <a:effectLst/>
                <a:latin typeface="+mn-lt"/>
                <a:ea typeface="+mn-ea"/>
                <a:cs typeface="+mn-cs"/>
              </a:rPr>
              <a:t>Much more ape-like than previous examples</a:t>
            </a:r>
          </a:p>
          <a:p>
            <a:pPr lvl="1"/>
            <a:r>
              <a:rPr lang="en-US" sz="1200" kern="1200" dirty="0">
                <a:solidFill>
                  <a:schemeClr val="tx1"/>
                </a:solidFill>
                <a:effectLst/>
                <a:latin typeface="+mn-lt"/>
                <a:ea typeface="+mn-ea"/>
                <a:cs typeface="+mn-cs"/>
              </a:rPr>
              <a:t>Skeletons suggest shift to terrestrial life style</a:t>
            </a:r>
          </a:p>
          <a:p>
            <a:pPr lvl="1"/>
            <a:r>
              <a:rPr lang="en-US" sz="1200" kern="1200" dirty="0">
                <a:solidFill>
                  <a:schemeClr val="tx1"/>
                </a:solidFill>
                <a:effectLst/>
                <a:latin typeface="+mn-lt"/>
                <a:ea typeface="+mn-ea"/>
                <a:cs typeface="+mn-cs"/>
              </a:rPr>
              <a:t>Same dentition as modern apes (including humans)</a:t>
            </a:r>
          </a:p>
          <a:p>
            <a:pPr lvl="2"/>
            <a:r>
              <a:rPr lang="en-US" sz="1200" b="1" kern="1200" dirty="0">
                <a:solidFill>
                  <a:schemeClr val="tx1"/>
                </a:solidFill>
                <a:effectLst/>
                <a:latin typeface="+mn-lt"/>
                <a:ea typeface="+mn-ea"/>
                <a:cs typeface="+mn-cs"/>
              </a:rPr>
              <a:t>2:1:2:3 on both jaws</a:t>
            </a:r>
            <a:r>
              <a:rPr lang="en-US" sz="1200" kern="1200" dirty="0">
                <a:solidFill>
                  <a:schemeClr val="tx1"/>
                </a:solidFill>
                <a:effectLst/>
                <a:latin typeface="+mn-lt"/>
                <a:ea typeface="+mn-ea"/>
                <a:cs typeface="+mn-cs"/>
              </a:rPr>
              <a:t> (incisors, canines, premolars, molars)</a:t>
            </a:r>
          </a:p>
          <a:p>
            <a:pPr lvl="0"/>
            <a:r>
              <a:rPr lang="en-US" sz="1200" kern="1200" dirty="0">
                <a:solidFill>
                  <a:schemeClr val="tx1"/>
                </a:solidFill>
                <a:effectLst/>
                <a:latin typeface="+mn-lt"/>
                <a:ea typeface="+mn-ea"/>
                <a:cs typeface="+mn-cs"/>
              </a:rPr>
              <a:t>Likely the ancestor of all modern hominoids</a:t>
            </a:r>
          </a:p>
        </p:txBody>
      </p:sp>
      <p:sp>
        <p:nvSpPr>
          <p:cNvPr id="4" name="Slide Number Placeholder 3"/>
          <p:cNvSpPr>
            <a:spLocks noGrp="1"/>
          </p:cNvSpPr>
          <p:nvPr>
            <p:ph type="sldNum" sz="quarter" idx="10"/>
          </p:nvPr>
        </p:nvSpPr>
        <p:spPr/>
        <p:txBody>
          <a:bodyPr/>
          <a:lstStyle/>
          <a:p>
            <a:fld id="{149B6A75-3EE3-4B46-A7EF-78196B974446}" type="slidenum">
              <a:rPr lang="en-US" smtClean="0"/>
              <a:pPr/>
              <a:t>6</a:t>
            </a:fld>
            <a:endParaRPr lang="en-US"/>
          </a:p>
        </p:txBody>
      </p:sp>
    </p:spTree>
    <p:extLst>
      <p:ext uri="{BB962C8B-B14F-4D97-AF65-F5344CB8AC3E}">
        <p14:creationId xmlns:p14="http://schemas.microsoft.com/office/powerpoint/2010/main" val="354843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9B6A75-3EE3-4B46-A7EF-78196B974446}" type="slidenum">
              <a:rPr lang="en-US" smtClean="0"/>
              <a:pPr/>
              <a:t>14</a:t>
            </a:fld>
            <a:endParaRPr lang="en-US"/>
          </a:p>
        </p:txBody>
      </p:sp>
    </p:spTree>
    <p:extLst>
      <p:ext uri="{BB962C8B-B14F-4D97-AF65-F5344CB8AC3E}">
        <p14:creationId xmlns:p14="http://schemas.microsoft.com/office/powerpoint/2010/main" val="2279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Homo </a:t>
            </a:r>
            <a:r>
              <a:rPr lang="en-US" sz="1200" b="1" kern="1200" dirty="0" err="1">
                <a:solidFill>
                  <a:schemeClr val="tx1"/>
                </a:solidFill>
                <a:effectLst/>
                <a:latin typeface="+mn-lt"/>
                <a:ea typeface="+mn-ea"/>
                <a:cs typeface="+mn-cs"/>
              </a:rPr>
              <a:t>floresiensis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One interesting evolutionary offshoot from homo erectus - 2004</a:t>
            </a:r>
          </a:p>
          <a:p>
            <a:pPr lvl="0"/>
            <a:r>
              <a:rPr lang="en-US" sz="1200" b="1" i="1" kern="1200" dirty="0">
                <a:solidFill>
                  <a:schemeClr val="tx1"/>
                </a:solidFill>
                <a:effectLst/>
                <a:latin typeface="+mn-lt"/>
                <a:ea typeface="+mn-ea"/>
                <a:cs typeface="+mn-cs"/>
              </a:rPr>
              <a:t>Homo </a:t>
            </a:r>
            <a:r>
              <a:rPr lang="en-US" sz="1200" b="1" i="1" kern="1200" dirty="0" err="1">
                <a:solidFill>
                  <a:schemeClr val="tx1"/>
                </a:solidFill>
                <a:effectLst/>
                <a:latin typeface="+mn-lt"/>
                <a:ea typeface="+mn-ea"/>
                <a:cs typeface="+mn-cs"/>
              </a:rPr>
              <a:t>floresiensis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Found on the island of Flores in Indonesia in 2004</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Adult measures only 3 </a:t>
            </a:r>
            <a:r>
              <a:rPr lang="en-US" sz="1200" kern="1200" dirty="0" err="1">
                <a:solidFill>
                  <a:schemeClr val="tx1"/>
                </a:solidFill>
                <a:effectLst/>
                <a:latin typeface="+mn-lt"/>
                <a:ea typeface="+mn-ea"/>
                <a:cs typeface="+mn-cs"/>
              </a:rPr>
              <a:t>ft</a:t>
            </a:r>
            <a:r>
              <a:rPr lang="en-US" sz="1200" kern="1200" dirty="0">
                <a:solidFill>
                  <a:schemeClr val="tx1"/>
                </a:solidFill>
                <a:effectLst/>
                <a:latin typeface="+mn-lt"/>
                <a:ea typeface="+mn-ea"/>
                <a:cs typeface="+mn-cs"/>
              </a:rPr>
              <a:t> tall</a:t>
            </a:r>
          </a:p>
          <a:p>
            <a:pPr lvl="0"/>
            <a:r>
              <a:rPr lang="en-US" sz="1200" kern="1200" dirty="0">
                <a:solidFill>
                  <a:schemeClr val="tx1"/>
                </a:solidFill>
                <a:effectLst/>
                <a:latin typeface="+mn-lt"/>
                <a:ea typeface="+mn-ea"/>
                <a:cs typeface="+mn-cs"/>
              </a:rPr>
              <a:t>May be a dwarf species of hominid that lived as recently as 12,000 </a:t>
            </a:r>
            <a:r>
              <a:rPr lang="en-US" sz="1200" kern="1200" dirty="0" err="1">
                <a:solidFill>
                  <a:schemeClr val="tx1"/>
                </a:solidFill>
                <a:effectLst/>
                <a:latin typeface="+mn-lt"/>
                <a:ea typeface="+mn-ea"/>
                <a:cs typeface="+mn-cs"/>
              </a:rPr>
              <a:t>yrs</a:t>
            </a:r>
            <a:r>
              <a:rPr lang="en-US" sz="1200" kern="1200" dirty="0">
                <a:solidFill>
                  <a:schemeClr val="tx1"/>
                </a:solidFill>
                <a:effectLst/>
                <a:latin typeface="+mn-lt"/>
                <a:ea typeface="+mn-ea"/>
                <a:cs typeface="+mn-cs"/>
              </a:rPr>
              <a:t> ago</a:t>
            </a:r>
          </a:p>
          <a:p>
            <a:pPr lvl="0"/>
            <a:r>
              <a:rPr lang="en-US" sz="1200" kern="1200" dirty="0">
                <a:solidFill>
                  <a:schemeClr val="tx1"/>
                </a:solidFill>
                <a:effectLst/>
                <a:latin typeface="+mn-lt"/>
                <a:ea typeface="+mn-ea"/>
                <a:cs typeface="+mn-cs"/>
              </a:rPr>
              <a:t>Capable of making tools and using fire</a:t>
            </a:r>
          </a:p>
          <a:p>
            <a:pPr lvl="0"/>
            <a:r>
              <a:rPr lang="en-US" sz="1200" kern="1200" dirty="0">
                <a:solidFill>
                  <a:schemeClr val="tx1"/>
                </a:solidFill>
                <a:effectLst/>
                <a:latin typeface="+mn-lt"/>
                <a:ea typeface="+mn-ea"/>
                <a:cs typeface="+mn-cs"/>
              </a:rPr>
              <a:t>Size may be the result of:</a:t>
            </a:r>
          </a:p>
          <a:p>
            <a:pPr lvl="1"/>
            <a:r>
              <a:rPr lang="en-US" sz="1200" kern="1200" dirty="0">
                <a:solidFill>
                  <a:schemeClr val="tx1"/>
                </a:solidFill>
                <a:effectLst/>
                <a:latin typeface="+mn-lt"/>
                <a:ea typeface="+mn-ea"/>
                <a:cs typeface="+mn-cs"/>
              </a:rPr>
              <a:t>Island dwarfism – large mammals evolve smaller</a:t>
            </a:r>
          </a:p>
          <a:p>
            <a:pPr lvl="2"/>
            <a:r>
              <a:rPr lang="en-US" sz="1200" kern="1200" dirty="0">
                <a:solidFill>
                  <a:schemeClr val="tx1"/>
                </a:solidFill>
                <a:effectLst/>
                <a:latin typeface="+mn-lt"/>
                <a:ea typeface="+mn-ea"/>
                <a:cs typeface="+mn-cs"/>
              </a:rPr>
              <a:t>Hunted pigmy elephants</a:t>
            </a:r>
          </a:p>
          <a:p>
            <a:pPr lvl="1"/>
            <a:r>
              <a:rPr lang="en-US" sz="1200" kern="1200" dirty="0">
                <a:solidFill>
                  <a:schemeClr val="tx1"/>
                </a:solidFill>
                <a:effectLst/>
                <a:latin typeface="+mn-lt"/>
                <a:ea typeface="+mn-ea"/>
                <a:cs typeface="+mn-cs"/>
              </a:rPr>
              <a:t>Genetic defect causes microcephaly – small brain and body</a:t>
            </a:r>
          </a:p>
          <a:p>
            <a:pPr lvl="2"/>
            <a:r>
              <a:rPr lang="en-US" sz="1200" kern="1200" dirty="0">
                <a:solidFill>
                  <a:schemeClr val="tx1"/>
                </a:solidFill>
                <a:effectLst/>
                <a:latin typeface="+mn-lt"/>
                <a:ea typeface="+mn-ea"/>
                <a:cs typeface="+mn-cs"/>
              </a:rPr>
              <a:t>Current evidence does not support this hypothesis</a:t>
            </a:r>
          </a:p>
        </p:txBody>
      </p:sp>
      <p:sp>
        <p:nvSpPr>
          <p:cNvPr id="4" name="Slide Number Placeholder 3"/>
          <p:cNvSpPr>
            <a:spLocks noGrp="1"/>
          </p:cNvSpPr>
          <p:nvPr>
            <p:ph type="sldNum" sz="quarter" idx="10"/>
          </p:nvPr>
        </p:nvSpPr>
        <p:spPr/>
        <p:txBody>
          <a:bodyPr/>
          <a:lstStyle/>
          <a:p>
            <a:fld id="{149B6A75-3EE3-4B46-A7EF-78196B974446}" type="slidenum">
              <a:rPr lang="en-US" smtClean="0"/>
              <a:pPr/>
              <a:t>16</a:t>
            </a:fld>
            <a:endParaRPr lang="en-US"/>
          </a:p>
        </p:txBody>
      </p:sp>
    </p:spTree>
    <p:extLst>
      <p:ext uri="{BB962C8B-B14F-4D97-AF65-F5344CB8AC3E}">
        <p14:creationId xmlns:p14="http://schemas.microsoft.com/office/powerpoint/2010/main" val="1109074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99D1C-5635-4283-8F24-77804616ED6A}" type="slidenum">
              <a:rPr lang="en-US"/>
              <a:pPr/>
              <a:t>19</a:t>
            </a:fld>
            <a:endParaRPr lang="en-US"/>
          </a:p>
        </p:txBody>
      </p:sp>
      <p:sp>
        <p:nvSpPr>
          <p:cNvPr id="49154" name="Rectangle 2"/>
          <p:cNvSpPr>
            <a:spLocks noGrp="1" noRot="1" noChangeAspect="1" noChangeArrowheads="1" noTextEdit="1"/>
          </p:cNvSpPr>
          <p:nvPr>
            <p:ph type="sldImg"/>
          </p:nvPr>
        </p:nvSpPr>
        <p:spPr>
          <a:xfrm>
            <a:off x="406400" y="698500"/>
            <a:ext cx="6197600" cy="3486150"/>
          </a:xfrm>
          <a:ln/>
        </p:spPr>
      </p:sp>
      <p:sp>
        <p:nvSpPr>
          <p:cNvPr id="49155" name="Rectangle 3"/>
          <p:cNvSpPr>
            <a:spLocks noGrp="1" noChangeArrowheads="1"/>
          </p:cNvSpPr>
          <p:nvPr>
            <p:ph type="body" idx="1"/>
          </p:nvPr>
        </p:nvSpPr>
        <p:spPr>
          <a:xfrm>
            <a:off x="933098" y="4415790"/>
            <a:ext cx="5144206" cy="4181767"/>
          </a:xfrm>
        </p:spPr>
        <p:txBody>
          <a:bodyPr lIns="93163" tIns="46583" rIns="93163" bIns="46583"/>
          <a:lstStyle/>
          <a:p>
            <a:r>
              <a:rPr lang="el-GR" b="1" dirty="0">
                <a:solidFill>
                  <a:srgbClr val="1A33FF"/>
                </a:solidFill>
              </a:rPr>
              <a:t>Figure 22.9:</a:t>
            </a:r>
            <a:r>
              <a:rPr lang="el-GR" dirty="0">
                <a:solidFill>
                  <a:srgbClr val="1A33FF"/>
                </a:solidFill>
              </a:rPr>
              <a:t> </a:t>
            </a:r>
            <a:r>
              <a:rPr lang="el-GR" b="1" dirty="0">
                <a:solidFill>
                  <a:srgbClr val="1A33FF"/>
                </a:solidFill>
              </a:rPr>
              <a:t>One interpretation of human evolution.</a:t>
            </a:r>
            <a:r>
              <a:rPr lang="el-GR" dirty="0">
                <a:solidFill>
                  <a:srgbClr val="1A33FF"/>
                </a:solidFill>
              </a:rPr>
              <a:t> </a:t>
            </a:r>
          </a:p>
          <a:p>
            <a:r>
              <a:rPr lang="el-GR" dirty="0">
                <a:solidFill>
                  <a:srgbClr val="000000"/>
                </a:solidFill>
              </a:rPr>
              <a:t>This interpretation, compiled by the author from multiple sources, will likely change as new evidence comes to light.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99D1C-5635-4283-8F24-77804616ED6A}" type="slidenum">
              <a:rPr lang="en-US"/>
              <a:pPr/>
              <a:t>24</a:t>
            </a:fld>
            <a:endParaRPr lang="en-US"/>
          </a:p>
        </p:txBody>
      </p:sp>
      <p:sp>
        <p:nvSpPr>
          <p:cNvPr id="49154" name="Rectangle 2"/>
          <p:cNvSpPr>
            <a:spLocks noGrp="1" noRot="1" noChangeAspect="1" noChangeArrowheads="1" noTextEdit="1"/>
          </p:cNvSpPr>
          <p:nvPr>
            <p:ph type="sldImg"/>
          </p:nvPr>
        </p:nvSpPr>
        <p:spPr>
          <a:xfrm>
            <a:off x="406400" y="698500"/>
            <a:ext cx="6197600" cy="3486150"/>
          </a:xfrm>
          <a:ln/>
        </p:spPr>
      </p:sp>
      <p:sp>
        <p:nvSpPr>
          <p:cNvPr id="49155" name="Rectangle 3"/>
          <p:cNvSpPr>
            <a:spLocks noGrp="1" noChangeArrowheads="1"/>
          </p:cNvSpPr>
          <p:nvPr>
            <p:ph type="body" idx="1"/>
          </p:nvPr>
        </p:nvSpPr>
        <p:spPr>
          <a:xfrm>
            <a:off x="933098" y="4415790"/>
            <a:ext cx="5144206" cy="4181767"/>
          </a:xfrm>
        </p:spPr>
        <p:txBody>
          <a:bodyPr lIns="93163" tIns="46583" rIns="93163" bIns="46583"/>
          <a:lstStyle/>
          <a:p>
            <a:r>
              <a:rPr lang="el-GR" b="1">
                <a:solidFill>
                  <a:srgbClr val="1A33FF"/>
                </a:solidFill>
              </a:rPr>
              <a:t>Figure 22.9:</a:t>
            </a:r>
            <a:r>
              <a:rPr lang="el-GR">
                <a:solidFill>
                  <a:srgbClr val="1A33FF"/>
                </a:solidFill>
              </a:rPr>
              <a:t> </a:t>
            </a:r>
            <a:r>
              <a:rPr lang="el-GR" b="1">
                <a:solidFill>
                  <a:srgbClr val="1A33FF"/>
                </a:solidFill>
              </a:rPr>
              <a:t>One interpretation of human evolution.</a:t>
            </a:r>
            <a:r>
              <a:rPr lang="el-GR">
                <a:solidFill>
                  <a:srgbClr val="1A33FF"/>
                </a:solidFill>
              </a:rPr>
              <a:t> </a:t>
            </a:r>
          </a:p>
          <a:p>
            <a:r>
              <a:rPr lang="el-GR">
                <a:solidFill>
                  <a:srgbClr val="000000"/>
                </a:solidFill>
              </a:rPr>
              <a:t>This interpretation, compiled by the author from multiple sources, will likely change as new evidence comes to light.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96258"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7C366D-6132-4132-95B4-669ACDA4256E}" type="slidenum">
              <a:rPr lang="en-US" smtClean="0"/>
              <a:pPr fontAlgn="base">
                <a:spcBef>
                  <a:spcPct val="0"/>
                </a:spcBef>
                <a:spcAft>
                  <a:spcPct val="0"/>
                </a:spcAft>
                <a:defRPr/>
              </a:pPr>
              <a:t>34</a:t>
            </a:fld>
            <a:endParaRPr lang="en-US"/>
          </a:p>
        </p:txBody>
      </p:sp>
      <p:sp>
        <p:nvSpPr>
          <p:cNvPr id="104451" name="Rectangle 2"/>
          <p:cNvSpPr>
            <a:spLocks noGrp="1" noRot="1" noChangeAspect="1" noChangeArrowheads="1" noTextEdit="1"/>
          </p:cNvSpPr>
          <p:nvPr>
            <p:ph type="sldImg"/>
          </p:nvPr>
        </p:nvSpPr>
        <p:spPr bwMode="auto">
          <a:xfrm>
            <a:off x="406400" y="698500"/>
            <a:ext cx="6197600" cy="3486150"/>
          </a:xfrm>
          <a:noFill/>
          <a:ln>
            <a:solidFill>
              <a:srgbClr val="000000"/>
            </a:solidFill>
            <a:miter lim="800000"/>
            <a:headEnd/>
            <a:tailEnd/>
          </a:ln>
        </p:spPr>
      </p:sp>
      <p:sp>
        <p:nvSpPr>
          <p:cNvPr id="104452" name="Rectangle 3"/>
          <p:cNvSpPr>
            <a:spLocks noGrp="1" noChangeArrowheads="1"/>
          </p:cNvSpPr>
          <p:nvPr>
            <p:ph type="body" idx="1"/>
          </p:nvPr>
        </p:nvSpPr>
        <p:spPr bwMode="auto">
          <a:xfrm>
            <a:off x="933098" y="4415790"/>
            <a:ext cx="5144206" cy="4181767"/>
          </a:xfrm>
          <a:noFill/>
        </p:spPr>
        <p:txBody>
          <a:bodyPr wrap="square" lIns="93163" tIns="46583" rIns="93163" bIns="46583" numCol="1" anchor="t" anchorCtr="0" compatLnSpc="1">
            <a:prstTxWarp prst="textNoShape">
              <a:avLst/>
            </a:prstTxWarp>
          </a:bodyPr>
          <a:lstStyle/>
          <a:p>
            <a:pPr eaLnBrk="1" hangingPunct="1">
              <a:spcBef>
                <a:spcPct val="0"/>
              </a:spcBef>
            </a:pPr>
            <a:r>
              <a:rPr lang="el-GR" b="1">
                <a:solidFill>
                  <a:srgbClr val="231A06"/>
                </a:solidFill>
                <a:cs typeface="Arial" charset="0"/>
              </a:rPr>
              <a:t>Studying human evolution. </a:t>
            </a:r>
            <a:endParaRPr lang="en-US" b="1">
              <a:solidFill>
                <a:srgbClr val="231A06"/>
              </a:solidFill>
              <a:cs typeface="Arial" charset="0"/>
            </a:endParaRPr>
          </a:p>
          <a:p>
            <a:pPr eaLnBrk="1" hangingPunct="1">
              <a:spcBef>
                <a:spcPct val="0"/>
              </a:spcBef>
            </a:pPr>
            <a:r>
              <a:rPr lang="el-GR">
                <a:solidFill>
                  <a:srgbClr val="231A06"/>
                </a:solidFill>
                <a:cs typeface="Arial" charset="0"/>
              </a:rPr>
              <a:t>The late Drs. Mary and Louis Leakey studied fossil teeth from </a:t>
            </a:r>
            <a:r>
              <a:rPr lang="el-GR" i="1">
                <a:solidFill>
                  <a:srgbClr val="231A06"/>
                </a:solidFill>
                <a:cs typeface="Arial" charset="0"/>
              </a:rPr>
              <a:t>Australopithecus boisei, </a:t>
            </a:r>
            <a:r>
              <a:rPr lang="el-GR">
                <a:solidFill>
                  <a:srgbClr val="231A06"/>
                </a:solidFill>
                <a:cs typeface="Arial" charset="0"/>
              </a:rPr>
              <a:t>an early hominid (human) that lived in Africa. This photo was taken in Olduvai Gorge in Tanzania. The Leakey family has contributed much of what we know about human evolution. Son Richard, daughter-in-law Meave, and granddaughter Louise have followed in the footsteps of Mary and Louis.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A4647-E486-483E-ACF0-545B6D459643}" type="slidenum">
              <a:rPr lang="en-US"/>
              <a:pPr/>
              <a:t>38</a:t>
            </a:fld>
            <a:endParaRPr lang="en-US"/>
          </a:p>
        </p:txBody>
      </p:sp>
      <p:sp>
        <p:nvSpPr>
          <p:cNvPr id="96258" name="Rectangle 2"/>
          <p:cNvSpPr>
            <a:spLocks noGrp="1" noRot="1" noChangeAspect="1" noChangeArrowheads="1" noTextEdit="1"/>
          </p:cNvSpPr>
          <p:nvPr>
            <p:ph type="sldImg"/>
          </p:nvPr>
        </p:nvSpPr>
        <p:spPr>
          <a:xfrm>
            <a:off x="406400" y="698500"/>
            <a:ext cx="6197600" cy="3486150"/>
          </a:xfrm>
          <a:ln/>
        </p:spPr>
      </p:sp>
      <p:sp>
        <p:nvSpPr>
          <p:cNvPr id="96259" name="Rectangle 3"/>
          <p:cNvSpPr>
            <a:spLocks noGrp="1" noChangeArrowheads="1"/>
          </p:cNvSpPr>
          <p:nvPr>
            <p:ph type="body" idx="1"/>
          </p:nvPr>
        </p:nvSpPr>
        <p:spPr>
          <a:xfrm>
            <a:off x="933098" y="4415790"/>
            <a:ext cx="5144206" cy="4181767"/>
          </a:xfrm>
        </p:spPr>
        <p:txBody>
          <a:bodyPr lIns="93163" tIns="46583" rIns="93163" bIns="46583"/>
          <a:lstStyle/>
          <a:p>
            <a:r>
              <a:rPr lang="el-GR" b="1">
                <a:solidFill>
                  <a:srgbClr val="000000"/>
                </a:solidFill>
              </a:rPr>
              <a:t>Figure 22.7:</a:t>
            </a:r>
            <a:r>
              <a:rPr lang="el-GR">
                <a:solidFill>
                  <a:srgbClr val="000000"/>
                </a:solidFill>
              </a:rPr>
              <a:t> </a:t>
            </a:r>
            <a:r>
              <a:rPr lang="el-GR" b="1">
                <a:solidFill>
                  <a:srgbClr val="000000"/>
                </a:solidFill>
              </a:rPr>
              <a:t>Gorilla and human skeletons.</a:t>
            </a:r>
            <a:r>
              <a:rPr lang="el-GR">
                <a:solidFill>
                  <a:srgbClr val="000000"/>
                </a:solidFill>
              </a:rPr>
              <a:t> </a:t>
            </a:r>
          </a:p>
          <a:p>
            <a:r>
              <a:rPr lang="el-GR">
                <a:solidFill>
                  <a:srgbClr val="000000"/>
                </a:solidFill>
              </a:rPr>
              <a:t>When gorilla and human skeletons are compared, the skeletal adaptations for bipedalism in humans become apparent.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99D1C-5635-4283-8F24-77804616ED6A}" type="slidenum">
              <a:rPr lang="en-US"/>
              <a:pPr/>
              <a:t>44</a:t>
            </a:fld>
            <a:endParaRPr lang="en-US"/>
          </a:p>
        </p:txBody>
      </p:sp>
      <p:sp>
        <p:nvSpPr>
          <p:cNvPr id="49154" name="Rectangle 2"/>
          <p:cNvSpPr>
            <a:spLocks noGrp="1" noRot="1" noChangeAspect="1" noChangeArrowheads="1" noTextEdit="1"/>
          </p:cNvSpPr>
          <p:nvPr>
            <p:ph type="sldImg"/>
          </p:nvPr>
        </p:nvSpPr>
        <p:spPr>
          <a:xfrm>
            <a:off x="406400" y="698500"/>
            <a:ext cx="6197600" cy="3486150"/>
          </a:xfrm>
          <a:ln/>
        </p:spPr>
      </p:sp>
      <p:sp>
        <p:nvSpPr>
          <p:cNvPr id="49155" name="Rectangle 3"/>
          <p:cNvSpPr>
            <a:spLocks noGrp="1" noChangeArrowheads="1"/>
          </p:cNvSpPr>
          <p:nvPr>
            <p:ph type="body" idx="1"/>
          </p:nvPr>
        </p:nvSpPr>
        <p:spPr>
          <a:xfrm>
            <a:off x="933098" y="4415790"/>
            <a:ext cx="5144206" cy="4181767"/>
          </a:xfrm>
        </p:spPr>
        <p:txBody>
          <a:bodyPr lIns="93163" tIns="46583" rIns="93163" bIns="46583"/>
          <a:lstStyle/>
          <a:p>
            <a:r>
              <a:rPr lang="el-GR" b="1">
                <a:solidFill>
                  <a:srgbClr val="1A33FF"/>
                </a:solidFill>
              </a:rPr>
              <a:t>Figure 22.9:</a:t>
            </a:r>
            <a:r>
              <a:rPr lang="el-GR">
                <a:solidFill>
                  <a:srgbClr val="1A33FF"/>
                </a:solidFill>
              </a:rPr>
              <a:t> </a:t>
            </a:r>
            <a:r>
              <a:rPr lang="el-GR" b="1">
                <a:solidFill>
                  <a:srgbClr val="1A33FF"/>
                </a:solidFill>
              </a:rPr>
              <a:t>One interpretation of human evolution.</a:t>
            </a:r>
            <a:r>
              <a:rPr lang="el-GR">
                <a:solidFill>
                  <a:srgbClr val="1A33FF"/>
                </a:solidFill>
              </a:rPr>
              <a:t> </a:t>
            </a:r>
          </a:p>
          <a:p>
            <a:r>
              <a:rPr lang="el-GR">
                <a:solidFill>
                  <a:srgbClr val="000000"/>
                </a:solidFill>
              </a:rPr>
              <a:t>This interpretation, compiled by the author from multiple sources, will likely change as new evidence comes to light.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350F03-6412-224F-8D0D-BEF8552BE8AC}"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5553D-BD03-B44A-9C44-8C9B009A14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350F03-6412-224F-8D0D-BEF8552BE8AC}"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5553D-BD03-B44A-9C44-8C9B009A14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350F03-6412-224F-8D0D-BEF8552BE8AC}"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5553D-BD03-B44A-9C44-8C9B009A14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350F03-6412-224F-8D0D-BEF8552BE8AC}"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5553D-BD03-B44A-9C44-8C9B009A14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350F03-6412-224F-8D0D-BEF8552BE8AC}"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5553D-BD03-B44A-9C44-8C9B009A14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350F03-6412-224F-8D0D-BEF8552BE8AC}"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5553D-BD03-B44A-9C44-8C9B009A14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350F03-6412-224F-8D0D-BEF8552BE8AC}"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5553D-BD03-B44A-9C44-8C9B009A14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350F03-6412-224F-8D0D-BEF8552BE8AC}"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5553D-BD03-B44A-9C44-8C9B009A14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50F03-6412-224F-8D0D-BEF8552BE8AC}"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5553D-BD03-B44A-9C44-8C9B009A14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350F03-6412-224F-8D0D-BEF8552BE8AC}"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5553D-BD03-B44A-9C44-8C9B009A14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350F03-6412-224F-8D0D-BEF8552BE8AC}"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5553D-BD03-B44A-9C44-8C9B009A14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50F03-6412-224F-8D0D-BEF8552BE8AC}" type="datetimeFigureOut">
              <a:rPr lang="en-US" smtClean="0"/>
              <a:pPr/>
              <a:t>12/2/2024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5553D-BD03-B44A-9C44-8C9B009A14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hyperlink" Target="http://www.youtube.com/watch?v=6Jz0JcQYtqo" TargetMode="External"/><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4.xml"/><Relationship Id="rId4" Type="http://schemas.openxmlformats.org/officeDocument/2006/relationships/image" Target="../media/image66.jpeg"/></Relationships>
</file>

<file path=ppt/slides/_rels/slide3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www.guardian.co.uk/science/gallery/2009/oct/01/?picture=353687835" TargetMode="Externa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hyperlink" Target="http://www.guardian.co.uk/science/gallery/2009/oct/01/?picture=35368783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42.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image" Target="../media/image75.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310" y="912586"/>
            <a:ext cx="5047983" cy="1143000"/>
          </a:xfrm>
        </p:spPr>
        <p:txBody>
          <a:bodyPr>
            <a:normAutofit/>
          </a:bodyPr>
          <a:lstStyle/>
          <a:p>
            <a:r>
              <a:rPr lang="en-US" dirty="0">
                <a:solidFill>
                  <a:schemeClr val="accent6">
                    <a:lumMod val="75000"/>
                  </a:schemeClr>
                </a:solidFill>
                <a:latin typeface="Arial" pitchFamily="34" charset="0"/>
                <a:cs typeface="Arial" pitchFamily="34" charset="0"/>
              </a:rPr>
              <a:t>What are you?</a:t>
            </a:r>
          </a:p>
        </p:txBody>
      </p:sp>
      <p:pic>
        <p:nvPicPr>
          <p:cNvPr id="1026" name="Picture 2" descr="http://upload.wikimedia.org/wikipedia/commons/thumb/a/a2/Mammal_Diversity_2011.png/275px-Mammal_Diversity_2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165" y="7628"/>
            <a:ext cx="4867835" cy="685037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6554532-C51D-BD6B-8592-B644AF31268A}"/>
              </a:ext>
            </a:extLst>
          </p:cNvPr>
          <p:cNvSpPr txBox="1">
            <a:spLocks/>
          </p:cNvSpPr>
          <p:nvPr/>
        </p:nvSpPr>
        <p:spPr>
          <a:xfrm>
            <a:off x="1300309" y="3719287"/>
            <a:ext cx="5047983"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latin typeface="Arial" pitchFamily="34" charset="0"/>
                <a:cs typeface="Arial" pitchFamily="34" charset="0"/>
              </a:rPr>
              <a:t>What does that mean?</a:t>
            </a:r>
          </a:p>
        </p:txBody>
      </p:sp>
    </p:spTree>
    <p:extLst>
      <p:ext uri="{BB962C8B-B14F-4D97-AF65-F5344CB8AC3E}">
        <p14:creationId xmlns:p14="http://schemas.microsoft.com/office/powerpoint/2010/main" val="138942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88686" y="94129"/>
            <a:ext cx="5813470" cy="1143000"/>
          </a:xfrm>
        </p:spPr>
        <p:txBody>
          <a:bodyPr>
            <a:normAutofit/>
          </a:bodyPr>
          <a:lstStyle/>
          <a:p>
            <a:pPr eaLnBrk="1" hangingPunct="1"/>
            <a:r>
              <a:rPr lang="en-US" sz="3600" i="1" dirty="0">
                <a:latin typeface="Arial" pitchFamily="34" charset="0"/>
                <a:cs typeface="Arial" pitchFamily="34" charset="0"/>
              </a:rPr>
              <a:t>Australopithecus</a:t>
            </a:r>
          </a:p>
        </p:txBody>
      </p:sp>
      <p:sp>
        <p:nvSpPr>
          <p:cNvPr id="45059" name="Rectangle 3"/>
          <p:cNvSpPr>
            <a:spLocks noGrp="1" noChangeArrowheads="1"/>
          </p:cNvSpPr>
          <p:nvPr>
            <p:ph type="body" idx="1"/>
          </p:nvPr>
        </p:nvSpPr>
        <p:spPr>
          <a:xfrm>
            <a:off x="326837" y="1121015"/>
            <a:ext cx="5675319" cy="5056094"/>
          </a:xfrm>
        </p:spPr>
        <p:txBody>
          <a:bodyPr>
            <a:normAutofit/>
          </a:bodyPr>
          <a:lstStyle/>
          <a:p>
            <a:pPr eaLnBrk="1" hangingPunct="1"/>
            <a:r>
              <a:rPr lang="en-US" sz="2800" dirty="0">
                <a:latin typeface="Arial" pitchFamily="34" charset="0"/>
                <a:cs typeface="Arial" pitchFamily="34" charset="0"/>
              </a:rPr>
              <a:t>4.0-1.2 MYA, Africa</a:t>
            </a:r>
          </a:p>
          <a:p>
            <a:pPr eaLnBrk="1" hangingPunct="1"/>
            <a:r>
              <a:rPr lang="en-US" sz="2800" dirty="0">
                <a:latin typeface="Arial" pitchFamily="34" charset="0"/>
                <a:cs typeface="Arial" pitchFamily="34" charset="0"/>
              </a:rPr>
              <a:t>Morphology:</a:t>
            </a:r>
          </a:p>
          <a:p>
            <a:pPr lvl="1"/>
            <a:r>
              <a:rPr lang="en-US" sz="2000" dirty="0">
                <a:latin typeface="Arial" pitchFamily="34" charset="0"/>
                <a:cs typeface="Arial" pitchFamily="34" charset="0"/>
              </a:rPr>
              <a:t>Small body</a:t>
            </a:r>
          </a:p>
          <a:p>
            <a:pPr lvl="1"/>
            <a:r>
              <a:rPr lang="en-US" sz="2000" dirty="0">
                <a:latin typeface="Arial" pitchFamily="34" charset="0"/>
                <a:cs typeface="Arial" pitchFamily="34" charset="0"/>
              </a:rPr>
              <a:t>small brains 500 cc</a:t>
            </a:r>
          </a:p>
          <a:p>
            <a:pPr eaLnBrk="1" hangingPunct="1"/>
            <a:r>
              <a:rPr lang="en-US" sz="2800" dirty="0">
                <a:latin typeface="Arial" pitchFamily="34" charset="0"/>
                <a:cs typeface="Arial" pitchFamily="34" charset="0"/>
              </a:rPr>
              <a:t>‘Lucy’, famous fossil</a:t>
            </a:r>
          </a:p>
          <a:p>
            <a:r>
              <a:rPr lang="en-US" sz="2800" dirty="0">
                <a:latin typeface="Arial" pitchFamily="34" charset="0"/>
                <a:cs typeface="Arial" pitchFamily="34" charset="0"/>
              </a:rPr>
              <a:t>Sexually dimorphic - </a:t>
            </a:r>
            <a:r>
              <a:rPr lang="en-US" sz="2800" dirty="0">
                <a:solidFill>
                  <a:schemeClr val="accent6">
                    <a:lumMod val="75000"/>
                  </a:schemeClr>
                </a:solidFill>
                <a:latin typeface="Arial" pitchFamily="34" charset="0"/>
                <a:cs typeface="Arial" pitchFamily="34" charset="0"/>
              </a:rPr>
              <a:t>?</a:t>
            </a:r>
            <a:r>
              <a:rPr lang="en-US" sz="2800" dirty="0">
                <a:latin typeface="Arial" pitchFamily="34" charset="0"/>
                <a:cs typeface="Arial" pitchFamily="34" charset="0"/>
              </a:rPr>
              <a:t> </a:t>
            </a:r>
            <a:endParaRPr lang="en-US" sz="2800" i="1" dirty="0">
              <a:latin typeface="Arial" pitchFamily="34" charset="0"/>
              <a:cs typeface="Arial" pitchFamily="34" charset="0"/>
            </a:endParaRPr>
          </a:p>
        </p:txBody>
      </p:sp>
      <p:pic>
        <p:nvPicPr>
          <p:cNvPr id="4" name="Picture 2" descr="http://anthropology.si.edu/humanorigins/ha/images/afarcomp3.jpg"/>
          <p:cNvPicPr>
            <a:picLocks noChangeAspect="1" noChangeArrowheads="1"/>
          </p:cNvPicPr>
          <p:nvPr/>
        </p:nvPicPr>
        <p:blipFill rotWithShape="1">
          <a:blip r:embed="rId2" cstate="print"/>
          <a:srcRect l="5567"/>
          <a:stretch/>
        </p:blipFill>
        <p:spPr bwMode="auto">
          <a:xfrm>
            <a:off x="8803301" y="17929"/>
            <a:ext cx="3200013" cy="2846617"/>
          </a:xfrm>
          <a:prstGeom prst="rect">
            <a:avLst/>
          </a:prstGeom>
          <a:noFill/>
          <a:ln w="9525">
            <a:noFill/>
            <a:miter lim="800000"/>
            <a:headEnd/>
            <a:tailEnd/>
          </a:ln>
        </p:spPr>
      </p:pic>
      <p:pic>
        <p:nvPicPr>
          <p:cNvPr id="5" name="Picture 6" descr="http://www.detectingdesign.com/images/EarlyMan/Australopithecus%20africanus.jpg"/>
          <p:cNvPicPr>
            <a:picLocks noChangeAspect="1" noChangeArrowheads="1"/>
          </p:cNvPicPr>
          <p:nvPr/>
        </p:nvPicPr>
        <p:blipFill rotWithShape="1">
          <a:blip r:embed="rId3" cstate="print"/>
          <a:srcRect l="3754"/>
          <a:stretch/>
        </p:blipFill>
        <p:spPr bwMode="auto">
          <a:xfrm>
            <a:off x="9126162" y="2846616"/>
            <a:ext cx="3079884" cy="4007224"/>
          </a:xfrm>
          <a:prstGeom prst="rect">
            <a:avLst/>
          </a:prstGeom>
          <a:noFill/>
          <a:ln w="9525">
            <a:noFill/>
            <a:miter lim="800000"/>
            <a:headEnd/>
            <a:tailEnd/>
          </a:ln>
        </p:spPr>
      </p:pic>
      <p:pic>
        <p:nvPicPr>
          <p:cNvPr id="1026" name="Picture 2" descr="http://upload.wikimedia.org/wikipedia/commons/thumb/3/31/Lucy_blackbg.jpg/220px-Lucy_blackb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9949" y="258323"/>
            <a:ext cx="2726108" cy="65798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hominid.renecanales.com/Hominids/Australopithecus%20Afarensi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635" y="3936107"/>
            <a:ext cx="4094070" cy="282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86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0520al"/>
          <p:cNvPicPr>
            <a:picLocks noChangeAspect="1" noChangeArrowheads="1"/>
          </p:cNvPicPr>
          <p:nvPr/>
        </p:nvPicPr>
        <p:blipFill>
          <a:blip r:embed="rId2" cstate="print"/>
          <a:srcRect t="27681" r="42492" b="6443"/>
          <a:stretch>
            <a:fillRect/>
          </a:stretch>
        </p:blipFill>
        <p:spPr bwMode="auto">
          <a:xfrm>
            <a:off x="1746974" y="762001"/>
            <a:ext cx="2901227" cy="2483009"/>
          </a:xfrm>
          <a:prstGeom prst="rect">
            <a:avLst/>
          </a:prstGeom>
          <a:noFill/>
          <a:ln w="9525">
            <a:noFill/>
            <a:miter lim="800000"/>
            <a:headEnd/>
            <a:tailEnd/>
          </a:ln>
        </p:spPr>
      </p:pic>
      <p:pic>
        <p:nvPicPr>
          <p:cNvPr id="3" name="Picture 3" descr="erde12"/>
          <p:cNvPicPr>
            <a:picLocks noChangeAspect="1" noChangeArrowheads="1"/>
          </p:cNvPicPr>
          <p:nvPr/>
        </p:nvPicPr>
        <p:blipFill>
          <a:blip r:embed="rId3" cstate="print"/>
          <a:srcRect/>
          <a:stretch>
            <a:fillRect/>
          </a:stretch>
        </p:blipFill>
        <p:spPr bwMode="auto">
          <a:xfrm>
            <a:off x="4739100" y="762001"/>
            <a:ext cx="1509300" cy="2483009"/>
          </a:xfrm>
          <a:prstGeom prst="rect">
            <a:avLst/>
          </a:prstGeom>
          <a:noFill/>
          <a:ln w="9525">
            <a:noFill/>
            <a:miter lim="800000"/>
            <a:headEnd/>
            <a:tailEnd/>
          </a:ln>
        </p:spPr>
      </p:pic>
      <p:sp>
        <p:nvSpPr>
          <p:cNvPr id="4" name="TextBox 3"/>
          <p:cNvSpPr txBox="1"/>
          <p:nvPr/>
        </p:nvSpPr>
        <p:spPr>
          <a:xfrm>
            <a:off x="870857" y="3630614"/>
            <a:ext cx="4353843" cy="1815882"/>
          </a:xfrm>
          <a:prstGeom prst="rect">
            <a:avLst/>
          </a:prstGeom>
          <a:noFill/>
        </p:spPr>
        <p:txBody>
          <a:bodyPr wrap="square" rtlCol="0">
            <a:spAutoFit/>
          </a:bodyPr>
          <a:lstStyle/>
          <a:p>
            <a:pPr marL="342900" indent="-342900">
              <a:buFont typeface="Arial" pitchFamily="34" charset="0"/>
              <a:buChar char="•"/>
            </a:pPr>
            <a:r>
              <a:rPr lang="en-US" sz="2400" dirty="0">
                <a:latin typeface="Arial" pitchFamily="34" charset="0"/>
                <a:cs typeface="Arial" pitchFamily="34" charset="0"/>
              </a:rPr>
              <a:t>Two major lineages</a:t>
            </a:r>
          </a:p>
          <a:p>
            <a:pPr marL="800100" lvl="1" indent="-342900">
              <a:buFont typeface="Arial" panose="020B0604020202020204" pitchFamily="34" charset="0"/>
              <a:buChar char="–"/>
            </a:pPr>
            <a:r>
              <a:rPr lang="en-US" sz="2000" dirty="0">
                <a:latin typeface="Arial" pitchFamily="34" charset="0"/>
                <a:cs typeface="Arial" pitchFamily="34" charset="0"/>
              </a:rPr>
              <a:t>Small and thin lineage</a:t>
            </a:r>
          </a:p>
          <a:p>
            <a:pPr marL="800100" lvl="1" indent="-342900">
              <a:buFont typeface="Arial" panose="020B0604020202020204" pitchFamily="34" charset="0"/>
              <a:buChar char="–"/>
            </a:pPr>
            <a:r>
              <a:rPr lang="en-US" sz="2000" dirty="0">
                <a:latin typeface="Arial" pitchFamily="34" charset="0"/>
                <a:cs typeface="Arial" pitchFamily="34" charset="0"/>
              </a:rPr>
              <a:t>Large and robust group</a:t>
            </a:r>
          </a:p>
          <a:p>
            <a:pPr marL="342900" indent="-342900">
              <a:buFont typeface="Arial" pitchFamily="34" charset="0"/>
              <a:buChar char="•"/>
            </a:pPr>
            <a:endParaRPr lang="en-US" sz="2400" dirty="0">
              <a:latin typeface="Arial" pitchFamily="34" charset="0"/>
              <a:cs typeface="Arial" pitchFamily="34" charset="0"/>
            </a:endParaRPr>
          </a:p>
          <a:p>
            <a:pPr marL="342900" indent="-342900">
              <a:buFont typeface="Arial" pitchFamily="34" charset="0"/>
              <a:buChar char="•"/>
            </a:pPr>
            <a:r>
              <a:rPr lang="en-US" sz="2400" dirty="0">
                <a:latin typeface="Arial" pitchFamily="34" charset="0"/>
                <a:cs typeface="Arial" pitchFamily="34" charset="0"/>
              </a:rPr>
              <a:t>Evolutionary “off-shoots”</a:t>
            </a:r>
          </a:p>
        </p:txBody>
      </p:sp>
      <p:pic>
        <p:nvPicPr>
          <p:cNvPr id="5" name="Picture 5" descr="paranthropus"/>
          <p:cNvPicPr>
            <a:picLocks noChangeAspect="1" noChangeArrowheads="1"/>
          </p:cNvPicPr>
          <p:nvPr/>
        </p:nvPicPr>
        <p:blipFill>
          <a:blip r:embed="rId4" cstate="print"/>
          <a:srcRect/>
          <a:stretch>
            <a:fillRect/>
          </a:stretch>
        </p:blipFill>
        <p:spPr bwMode="auto">
          <a:xfrm>
            <a:off x="6397375" y="762000"/>
            <a:ext cx="4267200" cy="2532298"/>
          </a:xfrm>
          <a:prstGeom prst="rect">
            <a:avLst/>
          </a:prstGeom>
          <a:noFill/>
          <a:ln w="9525">
            <a:noFill/>
            <a:miter lim="800000"/>
            <a:headEnd/>
            <a:tailEnd/>
          </a:ln>
        </p:spPr>
      </p:pic>
      <p:pic>
        <p:nvPicPr>
          <p:cNvPr id="6" name="Picture 2" descr="0520bl"/>
          <p:cNvPicPr>
            <a:picLocks noChangeAspect="1" noChangeArrowheads="1"/>
          </p:cNvPicPr>
          <p:nvPr/>
        </p:nvPicPr>
        <p:blipFill rotWithShape="1">
          <a:blip r:embed="rId5" cstate="print"/>
          <a:srcRect t="23704" b="10508"/>
          <a:stretch/>
        </p:blipFill>
        <p:spPr bwMode="auto">
          <a:xfrm>
            <a:off x="5278488" y="3602530"/>
            <a:ext cx="6623226" cy="3255469"/>
          </a:xfrm>
          <a:prstGeom prst="rect">
            <a:avLst/>
          </a:prstGeom>
          <a:noFill/>
          <a:ln w="9525">
            <a:noFill/>
            <a:miter lim="800000"/>
            <a:headEnd/>
            <a:tailEnd/>
          </a:ln>
        </p:spPr>
      </p:pic>
      <p:sp>
        <p:nvSpPr>
          <p:cNvPr id="2" name="TextBox 1"/>
          <p:cNvSpPr txBox="1"/>
          <p:nvPr/>
        </p:nvSpPr>
        <p:spPr>
          <a:xfrm>
            <a:off x="5276395" y="6477000"/>
            <a:ext cx="1192699" cy="369332"/>
          </a:xfrm>
          <a:prstGeom prst="rect">
            <a:avLst/>
          </a:prstGeom>
          <a:noFill/>
        </p:spPr>
        <p:txBody>
          <a:bodyPr wrap="none" rtlCol="0">
            <a:spAutoFit/>
          </a:bodyPr>
          <a:lstStyle/>
          <a:p>
            <a:r>
              <a:rPr lang="en-US" i="1" dirty="0">
                <a:solidFill>
                  <a:schemeClr val="bg1"/>
                </a:solidFill>
              </a:rPr>
              <a:t>P. </a:t>
            </a:r>
            <a:r>
              <a:rPr lang="en-US" i="1" dirty="0" err="1">
                <a:solidFill>
                  <a:schemeClr val="bg1"/>
                </a:solidFill>
              </a:rPr>
              <a:t>robustus</a:t>
            </a:r>
            <a:endParaRPr lang="en-US" i="1" dirty="0">
              <a:solidFill>
                <a:schemeClr val="bg1"/>
              </a:solidFill>
            </a:endParaRPr>
          </a:p>
        </p:txBody>
      </p:sp>
      <p:sp>
        <p:nvSpPr>
          <p:cNvPr id="8" name="TextBox 7"/>
          <p:cNvSpPr txBox="1"/>
          <p:nvPr/>
        </p:nvSpPr>
        <p:spPr>
          <a:xfrm>
            <a:off x="8925913" y="6364050"/>
            <a:ext cx="929165" cy="369332"/>
          </a:xfrm>
          <a:prstGeom prst="rect">
            <a:avLst/>
          </a:prstGeom>
          <a:noFill/>
        </p:spPr>
        <p:txBody>
          <a:bodyPr wrap="none" rtlCol="0">
            <a:spAutoFit/>
          </a:bodyPr>
          <a:lstStyle/>
          <a:p>
            <a:r>
              <a:rPr lang="en-US" i="1" dirty="0">
                <a:solidFill>
                  <a:schemeClr val="bg1"/>
                </a:solidFill>
              </a:rPr>
              <a:t>P. </a:t>
            </a:r>
            <a:r>
              <a:rPr lang="en-US" i="1" dirty="0" err="1">
                <a:solidFill>
                  <a:schemeClr val="bg1"/>
                </a:solidFill>
              </a:rPr>
              <a:t>boisei</a:t>
            </a:r>
            <a:endParaRPr lang="en-US" i="1" dirty="0">
              <a:solidFill>
                <a:schemeClr val="bg1"/>
              </a:solidFill>
            </a:endParaRPr>
          </a:p>
        </p:txBody>
      </p:sp>
      <p:sp>
        <p:nvSpPr>
          <p:cNvPr id="7" name="Rectangle 6"/>
          <p:cNvSpPr/>
          <p:nvPr/>
        </p:nvSpPr>
        <p:spPr>
          <a:xfrm>
            <a:off x="3255770" y="124618"/>
            <a:ext cx="5670143" cy="584775"/>
          </a:xfrm>
          <a:prstGeom prst="rect">
            <a:avLst/>
          </a:prstGeom>
        </p:spPr>
        <p:txBody>
          <a:bodyPr wrap="none">
            <a:spAutoFit/>
          </a:bodyPr>
          <a:lstStyle/>
          <a:p>
            <a:pPr algn="ctr"/>
            <a:r>
              <a:rPr lang="en-US" sz="3200" b="1" dirty="0" err="1">
                <a:latin typeface="Arial" pitchFamily="34" charset="0"/>
                <a:cs typeface="Arial" pitchFamily="34" charset="0"/>
              </a:rPr>
              <a:t>Australopithicus</a:t>
            </a:r>
            <a:r>
              <a:rPr lang="en-US" sz="3200" b="1" dirty="0">
                <a:latin typeface="Arial" pitchFamily="34" charset="0"/>
                <a:cs typeface="Arial" pitchFamily="34" charset="0"/>
              </a:rPr>
              <a:t> derivatives</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60139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qa2c05f2"/>
          <p:cNvPicPr>
            <a:picLocks noChangeAspect="1" noChangeArrowheads="1"/>
          </p:cNvPicPr>
          <p:nvPr/>
        </p:nvPicPr>
        <p:blipFill rotWithShape="1">
          <a:blip r:embed="rId2" cstate="print"/>
          <a:srcRect l="4822" r="12679"/>
          <a:stretch/>
        </p:blipFill>
        <p:spPr bwMode="auto">
          <a:xfrm flipH="1">
            <a:off x="8339138" y="98482"/>
            <a:ext cx="3664666" cy="6759518"/>
          </a:xfrm>
          <a:prstGeom prst="rect">
            <a:avLst/>
          </a:prstGeom>
          <a:noFill/>
          <a:ln w="9525">
            <a:noFill/>
            <a:miter lim="800000"/>
            <a:headEnd/>
            <a:tailEnd/>
          </a:ln>
        </p:spPr>
      </p:pic>
      <p:sp>
        <p:nvSpPr>
          <p:cNvPr id="237570" name="Rectangle 2"/>
          <p:cNvSpPr>
            <a:spLocks noGrp="1" noChangeArrowheads="1"/>
          </p:cNvSpPr>
          <p:nvPr>
            <p:ph type="title"/>
          </p:nvPr>
        </p:nvSpPr>
        <p:spPr>
          <a:xfrm>
            <a:off x="0" y="49242"/>
            <a:ext cx="8229600" cy="914399"/>
          </a:xfrm>
        </p:spPr>
        <p:txBody>
          <a:bodyPr/>
          <a:lstStyle/>
          <a:p>
            <a:r>
              <a:rPr lang="en-US" i="1" dirty="0">
                <a:latin typeface="Arial" pitchFamily="34" charset="0"/>
                <a:cs typeface="Arial" pitchFamily="34" charset="0"/>
              </a:rPr>
              <a:t>Homo </a:t>
            </a:r>
            <a:r>
              <a:rPr lang="en-US" i="1" dirty="0" err="1">
                <a:latin typeface="Arial" pitchFamily="34" charset="0"/>
                <a:cs typeface="Arial" pitchFamily="34" charset="0"/>
              </a:rPr>
              <a:t>habilis</a:t>
            </a:r>
            <a:endParaRPr lang="en-US" i="1" dirty="0">
              <a:latin typeface="Arial" pitchFamily="34" charset="0"/>
              <a:cs typeface="Arial" pitchFamily="34" charset="0"/>
            </a:endParaRPr>
          </a:p>
        </p:txBody>
      </p:sp>
      <p:sp>
        <p:nvSpPr>
          <p:cNvPr id="237571" name="Rectangle 3"/>
          <p:cNvSpPr>
            <a:spLocks noGrp="1" noChangeArrowheads="1"/>
          </p:cNvSpPr>
          <p:nvPr>
            <p:ph type="body" idx="1"/>
          </p:nvPr>
        </p:nvSpPr>
        <p:spPr>
          <a:xfrm>
            <a:off x="388669" y="881781"/>
            <a:ext cx="9349548" cy="4525963"/>
          </a:xfrm>
        </p:spPr>
        <p:txBody>
          <a:bodyPr/>
          <a:lstStyle/>
          <a:p>
            <a:r>
              <a:rPr lang="en-US" dirty="0">
                <a:latin typeface="Arial" pitchFamily="34" charset="0"/>
                <a:cs typeface="Arial" pitchFamily="34" charset="0"/>
              </a:rPr>
              <a:t>2.5-0.9 MYA, Africa</a:t>
            </a:r>
          </a:p>
          <a:p>
            <a:r>
              <a:rPr lang="en-US" dirty="0">
                <a:solidFill>
                  <a:schemeClr val="accent6">
                    <a:lumMod val="75000"/>
                  </a:schemeClr>
                </a:solidFill>
                <a:latin typeface="Arial" pitchFamily="34" charset="0"/>
                <a:cs typeface="Arial" pitchFamily="34" charset="0"/>
              </a:rPr>
              <a:t>Why the change in genus? </a:t>
            </a:r>
          </a:p>
          <a:p>
            <a:pPr lvl="1"/>
            <a:r>
              <a:rPr lang="en-US" sz="2400" dirty="0">
                <a:latin typeface="Arial" pitchFamily="34" charset="0"/>
                <a:cs typeface="Arial" pitchFamily="34" charset="0"/>
              </a:rPr>
              <a:t>Slightly larger brain (600cc)</a:t>
            </a:r>
          </a:p>
          <a:p>
            <a:pPr lvl="1"/>
            <a:r>
              <a:rPr lang="en-US" sz="2400" dirty="0">
                <a:latin typeface="Arial" pitchFamily="34" charset="0"/>
                <a:cs typeface="Arial" pitchFamily="34" charset="0"/>
              </a:rPr>
              <a:t>Different molar / premolar structure</a:t>
            </a:r>
          </a:p>
          <a:p>
            <a:r>
              <a:rPr lang="en-US" dirty="0">
                <a:latin typeface="Arial" pitchFamily="34" charset="0"/>
                <a:cs typeface="Arial" pitchFamily="34" charset="0"/>
              </a:rPr>
              <a:t>Fashioned crude tools from stone</a:t>
            </a:r>
          </a:p>
        </p:txBody>
      </p:sp>
      <p:pic>
        <p:nvPicPr>
          <p:cNvPr id="4" name="Picture 7" descr="im17"/>
          <p:cNvPicPr>
            <a:picLocks noChangeAspect="1" noChangeArrowheads="1"/>
          </p:cNvPicPr>
          <p:nvPr/>
        </p:nvPicPr>
        <p:blipFill>
          <a:blip r:embed="rId3" cstate="print"/>
          <a:srcRect/>
          <a:stretch>
            <a:fillRect/>
          </a:stretch>
        </p:blipFill>
        <p:spPr bwMode="auto">
          <a:xfrm>
            <a:off x="3261629" y="3713237"/>
            <a:ext cx="4663171" cy="3068563"/>
          </a:xfrm>
          <a:prstGeom prst="rect">
            <a:avLst/>
          </a:prstGeom>
          <a:noFill/>
          <a:ln w="9525">
            <a:noFill/>
            <a:miter lim="800000"/>
            <a:headEnd/>
            <a:tailEnd/>
          </a:ln>
        </p:spPr>
      </p:pic>
      <p:pic>
        <p:nvPicPr>
          <p:cNvPr id="2050" name="Picture 2" descr="http://1.bp.blogspot.com/_tBqi5ja-dgs/THP7c9MMHvI/AAAAAAAADC0/zWxOf8L-saE/s320/Homo+habil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15" y="3769953"/>
            <a:ext cx="2527976" cy="301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472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26" descr="0524l"/>
          <p:cNvPicPr>
            <a:picLocks noChangeAspect="1" noChangeArrowheads="1"/>
          </p:cNvPicPr>
          <p:nvPr/>
        </p:nvPicPr>
        <p:blipFill rotWithShape="1">
          <a:blip r:embed="rId2" cstate="print"/>
          <a:srcRect l="29464" t="2000" r="3285"/>
          <a:stretch/>
        </p:blipFill>
        <p:spPr bwMode="auto">
          <a:xfrm>
            <a:off x="8712856" y="22599"/>
            <a:ext cx="3328986" cy="3624396"/>
          </a:xfrm>
          <a:prstGeom prst="rect">
            <a:avLst/>
          </a:prstGeom>
          <a:noFill/>
          <a:ln w="9525">
            <a:noFill/>
            <a:miter lim="800000"/>
            <a:headEnd/>
            <a:tailEnd/>
          </a:ln>
        </p:spPr>
      </p:pic>
      <p:sp>
        <p:nvSpPr>
          <p:cNvPr id="3" name="TextBox 2"/>
          <p:cNvSpPr txBox="1"/>
          <p:nvPr/>
        </p:nvSpPr>
        <p:spPr>
          <a:xfrm>
            <a:off x="378828" y="1181398"/>
            <a:ext cx="5822149" cy="2616101"/>
          </a:xfrm>
          <a:prstGeom prst="rect">
            <a:avLst/>
          </a:prstGeom>
          <a:noFill/>
        </p:spPr>
        <p:txBody>
          <a:bodyPr wrap="square" rtlCol="0">
            <a:spAutoFit/>
          </a:bodyPr>
          <a:lstStyle/>
          <a:p>
            <a:pPr marL="349250" indent="-349250">
              <a:buFont typeface="Arial" pitchFamily="34" charset="0"/>
              <a:buChar char="•"/>
            </a:pPr>
            <a:r>
              <a:rPr lang="en-US" sz="2400" dirty="0">
                <a:latin typeface="Arial" pitchFamily="34" charset="0"/>
                <a:cs typeface="Arial" pitchFamily="34" charset="0"/>
              </a:rPr>
              <a:t>Possible ancestor to </a:t>
            </a:r>
            <a:r>
              <a:rPr lang="en-US" sz="2400" i="1" dirty="0">
                <a:latin typeface="Arial" pitchFamily="34" charset="0"/>
                <a:cs typeface="Arial" pitchFamily="34" charset="0"/>
              </a:rPr>
              <a:t>Homo sapiens</a:t>
            </a:r>
          </a:p>
          <a:p>
            <a:pPr marL="349250" indent="-349250">
              <a:buFont typeface="Arial" pitchFamily="34" charset="0"/>
              <a:buChar char="•"/>
            </a:pPr>
            <a:r>
              <a:rPr lang="en-US" sz="2400" dirty="0">
                <a:latin typeface="Arial" pitchFamily="34" charset="0"/>
                <a:cs typeface="Arial" pitchFamily="34" charset="0"/>
              </a:rPr>
              <a:t>Turkana boy (Kenya)</a:t>
            </a:r>
          </a:p>
          <a:p>
            <a:pPr marL="806450" lvl="1" indent="-349250">
              <a:buFont typeface="Arial" pitchFamily="34" charset="0"/>
              <a:buChar char="–"/>
            </a:pPr>
            <a:r>
              <a:rPr lang="en-US" sz="2000" dirty="0">
                <a:latin typeface="Arial" pitchFamily="34" charset="0"/>
                <a:cs typeface="Arial" pitchFamily="34" charset="0"/>
              </a:rPr>
              <a:t>11 – 12 years old, fossil dates to 1.6 MYA</a:t>
            </a:r>
          </a:p>
          <a:p>
            <a:pPr marL="349250" indent="-349250">
              <a:buFont typeface="Arial" pitchFamily="34" charset="0"/>
              <a:buChar char="•"/>
            </a:pPr>
            <a:r>
              <a:rPr lang="en-US" sz="2400" dirty="0">
                <a:latin typeface="Arial" pitchFamily="34" charset="0"/>
                <a:cs typeface="Arial" pitchFamily="34" charset="0"/>
              </a:rPr>
              <a:t>Larger brain size (880 cc)</a:t>
            </a:r>
          </a:p>
          <a:p>
            <a:pPr marL="349250" indent="-349250">
              <a:buFont typeface="Arial" pitchFamily="34" charset="0"/>
              <a:buChar char="•"/>
            </a:pPr>
            <a:r>
              <a:rPr lang="en-US" sz="2400" dirty="0">
                <a:latin typeface="Arial" pitchFamily="34" charset="0"/>
                <a:cs typeface="Arial" pitchFamily="34" charset="0"/>
              </a:rPr>
              <a:t>More advanced tools</a:t>
            </a:r>
          </a:p>
          <a:p>
            <a:pPr marL="349250" indent="-349250">
              <a:buFont typeface="Arial" pitchFamily="34" charset="0"/>
              <a:buChar char="•"/>
            </a:pPr>
            <a:r>
              <a:rPr lang="en-US" sz="2400" dirty="0">
                <a:latin typeface="Arial" pitchFamily="34" charset="0"/>
                <a:cs typeface="Arial" pitchFamily="34" charset="0"/>
              </a:rPr>
              <a:t>Social structure?</a:t>
            </a:r>
          </a:p>
          <a:p>
            <a:pPr marL="349250" indent="-349250">
              <a:buFont typeface="Arial" pitchFamily="34" charset="0"/>
              <a:buChar char="•"/>
            </a:pPr>
            <a:r>
              <a:rPr lang="en-US" sz="2400" dirty="0">
                <a:latin typeface="Arial" pitchFamily="34" charset="0"/>
                <a:cs typeface="Arial" pitchFamily="34" charset="0"/>
              </a:rPr>
              <a:t>Language skills?</a:t>
            </a:r>
          </a:p>
        </p:txBody>
      </p:sp>
      <p:pic>
        <p:nvPicPr>
          <p:cNvPr id="4"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19403" t="4090" r="13102"/>
          <a:stretch/>
        </p:blipFill>
        <p:spPr>
          <a:xfrm>
            <a:off x="6529857" y="2114340"/>
            <a:ext cx="2122018" cy="4743660"/>
          </a:xfrm>
          <a:prstGeom prst="rect">
            <a:avLst/>
          </a:prstGeom>
        </p:spPr>
      </p:pic>
      <p:pic>
        <p:nvPicPr>
          <p:cNvPr id="5"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0755" y="3648075"/>
            <a:ext cx="3061087" cy="3070224"/>
          </a:xfrm>
          <a:prstGeom prst="rect">
            <a:avLst/>
          </a:prstGeom>
        </p:spPr>
      </p:pic>
      <p:pic>
        <p:nvPicPr>
          <p:cNvPr id="3074" name="Picture 2" descr="NYC - AMNH: Spitzer Hall of Human Origins - Homo Erg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543" y="4023404"/>
            <a:ext cx="4256151" cy="283459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www.paleodirect.com/imgset4/ach146.jpg"/>
          <p:cNvSpPr>
            <a:spLocks noChangeAspect="1" noChangeArrowheads="1"/>
          </p:cNvSpPr>
          <p:nvPr/>
        </p:nvSpPr>
        <p:spPr bwMode="auto">
          <a:xfrm>
            <a:off x="1679575" y="-3086100"/>
            <a:ext cx="6667500" cy="642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www.paleodirect.com/imgset4/ach146.jpg"/>
          <p:cNvSpPr>
            <a:spLocks noChangeAspect="1" noChangeArrowheads="1"/>
          </p:cNvSpPr>
          <p:nvPr/>
        </p:nvSpPr>
        <p:spPr bwMode="auto">
          <a:xfrm>
            <a:off x="1984375" y="-2781300"/>
            <a:ext cx="6667500" cy="642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3033" y="128586"/>
            <a:ext cx="2122018" cy="1868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noChangeArrowheads="1"/>
          </p:cNvSpPr>
          <p:nvPr/>
        </p:nvSpPr>
        <p:spPr>
          <a:xfrm>
            <a:off x="669578" y="266999"/>
            <a:ext cx="4914900" cy="91439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a:latin typeface="Arial" pitchFamily="34" charset="0"/>
                <a:cs typeface="Arial" pitchFamily="34" charset="0"/>
              </a:rPr>
              <a:t>Homo </a:t>
            </a:r>
            <a:r>
              <a:rPr lang="en-US" i="1" dirty="0" err="1">
                <a:latin typeface="Arial" pitchFamily="34" charset="0"/>
                <a:cs typeface="Arial" pitchFamily="34" charset="0"/>
              </a:rPr>
              <a:t>ergaster</a:t>
            </a:r>
            <a:endParaRPr lang="en-US" i="1" dirty="0">
              <a:latin typeface="Arial" pitchFamily="34" charset="0"/>
              <a:cs typeface="Arial" pitchFamily="34" charset="0"/>
            </a:endParaRPr>
          </a:p>
        </p:txBody>
      </p:sp>
    </p:spTree>
    <p:extLst>
      <p:ext uri="{BB962C8B-B14F-4D97-AF65-F5344CB8AC3E}">
        <p14:creationId xmlns:p14="http://schemas.microsoft.com/office/powerpoint/2010/main" val="4030700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2510118" y="330387"/>
            <a:ext cx="3657600" cy="826059"/>
          </a:xfrm>
        </p:spPr>
        <p:txBody>
          <a:bodyPr>
            <a:normAutofit/>
          </a:bodyPr>
          <a:lstStyle/>
          <a:p>
            <a:r>
              <a:rPr lang="en-US" sz="3600" i="1" dirty="0">
                <a:latin typeface="Arial" pitchFamily="34" charset="0"/>
                <a:cs typeface="Arial" pitchFamily="34" charset="0"/>
              </a:rPr>
              <a:t>Homo erectus</a:t>
            </a:r>
            <a:endParaRPr lang="en-US" sz="3600" dirty="0">
              <a:latin typeface="Arial" pitchFamily="34" charset="0"/>
              <a:cs typeface="Arial" pitchFamily="34" charset="0"/>
            </a:endParaRPr>
          </a:p>
        </p:txBody>
      </p:sp>
      <p:sp>
        <p:nvSpPr>
          <p:cNvPr id="238595" name="Rectangle 3"/>
          <p:cNvSpPr>
            <a:spLocks noGrp="1" noChangeArrowheads="1"/>
          </p:cNvSpPr>
          <p:nvPr>
            <p:ph type="body" idx="1"/>
          </p:nvPr>
        </p:nvSpPr>
        <p:spPr>
          <a:xfrm>
            <a:off x="435429" y="1295400"/>
            <a:ext cx="5231951" cy="5334000"/>
          </a:xfrm>
        </p:spPr>
        <p:txBody>
          <a:bodyPr>
            <a:noAutofit/>
          </a:bodyPr>
          <a:lstStyle/>
          <a:p>
            <a:r>
              <a:rPr lang="en-US" sz="2400" dirty="0">
                <a:latin typeface="Arial" pitchFamily="34" charset="0"/>
                <a:cs typeface="Arial" pitchFamily="34" charset="0"/>
              </a:rPr>
              <a:t>Offshoot from </a:t>
            </a:r>
            <a:r>
              <a:rPr lang="en-US" sz="2400" i="1" dirty="0">
                <a:latin typeface="Arial" pitchFamily="34" charset="0"/>
                <a:cs typeface="Arial" pitchFamily="34" charset="0"/>
              </a:rPr>
              <a:t>H. </a:t>
            </a:r>
            <a:r>
              <a:rPr lang="en-US" sz="2400" i="1" dirty="0" err="1">
                <a:latin typeface="Arial" pitchFamily="34" charset="0"/>
                <a:cs typeface="Arial" pitchFamily="34" charset="0"/>
              </a:rPr>
              <a:t>ergaster</a:t>
            </a:r>
            <a:endParaRPr lang="en-US" sz="2400" i="1" dirty="0">
              <a:latin typeface="Arial" pitchFamily="34" charset="0"/>
              <a:cs typeface="Arial" pitchFamily="34" charset="0"/>
            </a:endParaRPr>
          </a:p>
          <a:p>
            <a:r>
              <a:rPr lang="en-US" sz="2400" dirty="0">
                <a:latin typeface="Arial" pitchFamily="34" charset="0"/>
                <a:cs typeface="Arial" pitchFamily="34" charset="0"/>
              </a:rPr>
              <a:t>1.5 – 0.3 MYA</a:t>
            </a:r>
          </a:p>
          <a:p>
            <a:r>
              <a:rPr lang="en-US" sz="2400" dirty="0">
                <a:latin typeface="Arial" pitchFamily="34" charset="0"/>
                <a:cs typeface="Arial" pitchFamily="34" charset="0"/>
              </a:rPr>
              <a:t>Larger brain &amp; body:</a:t>
            </a:r>
          </a:p>
          <a:p>
            <a:pPr lvl="1"/>
            <a:r>
              <a:rPr lang="en-US" sz="1800" dirty="0">
                <a:latin typeface="Arial" pitchFamily="34" charset="0"/>
                <a:cs typeface="Arial" pitchFamily="34" charset="0"/>
              </a:rPr>
              <a:t>~5ft</a:t>
            </a:r>
          </a:p>
          <a:p>
            <a:pPr lvl="1"/>
            <a:r>
              <a:rPr lang="en-US" sz="1800" dirty="0">
                <a:latin typeface="Arial" pitchFamily="34" charset="0"/>
                <a:cs typeface="Arial" pitchFamily="34" charset="0"/>
              </a:rPr>
              <a:t>1000 cc</a:t>
            </a:r>
          </a:p>
          <a:p>
            <a:r>
              <a:rPr lang="en-US" sz="2400" dirty="0">
                <a:latin typeface="Arial" pitchFamily="34" charset="0"/>
                <a:cs typeface="Arial" pitchFamily="34" charset="0"/>
              </a:rPr>
              <a:t>Left Africa and migrated to Europe &amp; Asia</a:t>
            </a:r>
          </a:p>
          <a:p>
            <a:r>
              <a:rPr lang="en-US" sz="2400" dirty="0">
                <a:latin typeface="Arial" pitchFamily="34" charset="0"/>
                <a:cs typeface="Arial" pitchFamily="34" charset="0"/>
              </a:rPr>
              <a:t>More sophisticated tools (</a:t>
            </a:r>
            <a:r>
              <a:rPr lang="en-US" sz="2400" dirty="0" err="1">
                <a:latin typeface="Arial" pitchFamily="34" charset="0"/>
                <a:cs typeface="Arial" pitchFamily="34" charset="0"/>
              </a:rPr>
              <a:t>Acheulean</a:t>
            </a:r>
            <a:r>
              <a:rPr lang="en-US" sz="2400" dirty="0">
                <a:latin typeface="Arial" pitchFamily="34" charset="0"/>
                <a:cs typeface="Arial" pitchFamily="34" charset="0"/>
              </a:rPr>
              <a:t>)</a:t>
            </a:r>
          </a:p>
          <a:p>
            <a:r>
              <a:rPr lang="en-US" sz="2400" dirty="0">
                <a:latin typeface="Arial" pitchFamily="34" charset="0"/>
                <a:cs typeface="Arial" pitchFamily="34" charset="0"/>
              </a:rPr>
              <a:t>May have worn clothing, built fires, lived in caves or shelters</a:t>
            </a:r>
          </a:p>
        </p:txBody>
      </p:sp>
      <p:pic>
        <p:nvPicPr>
          <p:cNvPr id="238596" name="Picture 4" descr="2210"/>
          <p:cNvPicPr>
            <a:picLocks noChangeAspect="1" noChangeArrowheads="1"/>
          </p:cNvPicPr>
          <p:nvPr/>
        </p:nvPicPr>
        <p:blipFill rotWithShape="1">
          <a:blip r:embed="rId3" cstate="print"/>
          <a:srcRect l="7935" t="15260" r="5838" b="15056"/>
          <a:stretch/>
        </p:blipFill>
        <p:spPr bwMode="auto">
          <a:xfrm>
            <a:off x="8575495" y="76200"/>
            <a:ext cx="3616505" cy="3616504"/>
          </a:xfrm>
          <a:prstGeom prst="rect">
            <a:avLst/>
          </a:prstGeom>
          <a:noFill/>
          <a:ln w="9525">
            <a:noFill/>
            <a:miter lim="800000"/>
            <a:headEnd/>
            <a:tailEnd/>
          </a:ln>
          <a:effectLst/>
        </p:spPr>
      </p:pic>
      <p:pic>
        <p:nvPicPr>
          <p:cNvPr id="5" name="Picture 3" descr="01homohab"/>
          <p:cNvPicPr>
            <a:picLocks noChangeAspect="1" noChangeArrowheads="1"/>
          </p:cNvPicPr>
          <p:nvPr/>
        </p:nvPicPr>
        <p:blipFill>
          <a:blip r:embed="rId4" cstate="print"/>
          <a:srcRect/>
          <a:stretch>
            <a:fillRect/>
          </a:stretch>
        </p:blipFill>
        <p:spPr bwMode="auto">
          <a:xfrm>
            <a:off x="6096000" y="3762829"/>
            <a:ext cx="2818309" cy="2965013"/>
          </a:xfrm>
          <a:prstGeom prst="rect">
            <a:avLst/>
          </a:prstGeom>
          <a:noFill/>
          <a:ln w="9525">
            <a:noFill/>
            <a:miter lim="800000"/>
            <a:headEnd/>
            <a:tailEnd/>
          </a:ln>
        </p:spPr>
      </p:pic>
      <p:pic>
        <p:nvPicPr>
          <p:cNvPr id="6" name="Picture 4" descr="221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895" r="3273" b="15948"/>
          <a:stretch/>
        </p:blipFill>
        <p:spPr bwMode="auto">
          <a:xfrm>
            <a:off x="9137514" y="3762829"/>
            <a:ext cx="2619057" cy="304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23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490" name="Picture 2" descr="http://www.lonelyplanet.com/maps/asia/indonesia/map_of_indonesia.jpg"/>
          <p:cNvPicPr>
            <a:picLocks noChangeAspect="1" noChangeArrowheads="1"/>
          </p:cNvPicPr>
          <p:nvPr/>
        </p:nvPicPr>
        <p:blipFill>
          <a:blip r:embed="rId2" cstate="print"/>
          <a:srcRect/>
          <a:stretch>
            <a:fillRect/>
          </a:stretch>
        </p:blipFill>
        <p:spPr bwMode="auto">
          <a:xfrm>
            <a:off x="1524001" y="0"/>
            <a:ext cx="9129713" cy="6858000"/>
          </a:xfrm>
          <a:prstGeom prst="rect">
            <a:avLst/>
          </a:prstGeom>
          <a:noFill/>
          <a:ln w="9525">
            <a:noFill/>
            <a:miter lim="800000"/>
            <a:headEnd/>
            <a:tailEnd/>
          </a:ln>
        </p:spPr>
      </p:pic>
      <p:sp>
        <p:nvSpPr>
          <p:cNvPr id="63491" name="TextBox 2"/>
          <p:cNvSpPr txBox="1">
            <a:spLocks noChangeArrowheads="1"/>
          </p:cNvSpPr>
          <p:nvPr/>
        </p:nvSpPr>
        <p:spPr bwMode="auto">
          <a:xfrm>
            <a:off x="6248400" y="4876800"/>
            <a:ext cx="762000" cy="369888"/>
          </a:xfrm>
          <a:prstGeom prst="rect">
            <a:avLst/>
          </a:prstGeom>
          <a:noFill/>
          <a:ln w="38100">
            <a:solidFill>
              <a:srgbClr val="FF0000"/>
            </a:solidFill>
            <a:miter lim="800000"/>
            <a:headEnd/>
            <a:tailEnd/>
          </a:ln>
        </p:spPr>
        <p:txBody>
          <a:bodyPr>
            <a:spAutoFit/>
          </a:bodyPr>
          <a:lstStyle/>
          <a:p>
            <a:endParaRPr lang="en-US"/>
          </a:p>
        </p:txBody>
      </p:sp>
    </p:spTree>
    <p:extLst>
      <p:ext uri="{BB962C8B-B14F-4D97-AF65-F5344CB8AC3E}">
        <p14:creationId xmlns:p14="http://schemas.microsoft.com/office/powerpoint/2010/main" val="4287772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52662" y="76200"/>
            <a:ext cx="3386138" cy="1143000"/>
          </a:xfrm>
        </p:spPr>
        <p:txBody>
          <a:bodyPr/>
          <a:lstStyle/>
          <a:p>
            <a:pPr algn="l"/>
            <a:r>
              <a:rPr lang="en-US" dirty="0">
                <a:latin typeface="Arial" pitchFamily="34" charset="0"/>
                <a:cs typeface="Arial" pitchFamily="34" charset="0"/>
              </a:rPr>
              <a:t>The hobbits</a:t>
            </a:r>
          </a:p>
        </p:txBody>
      </p:sp>
      <p:sp>
        <p:nvSpPr>
          <p:cNvPr id="3" name="Content Placeholder 2"/>
          <p:cNvSpPr>
            <a:spLocks noGrp="1"/>
          </p:cNvSpPr>
          <p:nvPr>
            <p:ph sz="half" idx="1"/>
          </p:nvPr>
        </p:nvSpPr>
        <p:spPr>
          <a:xfrm>
            <a:off x="1566864" y="1357320"/>
            <a:ext cx="4038600" cy="4975412"/>
          </a:xfrm>
        </p:spPr>
        <p:txBody>
          <a:bodyPr>
            <a:normAutofit fontScale="92500" lnSpcReduction="10000"/>
          </a:bodyPr>
          <a:lstStyle/>
          <a:p>
            <a:r>
              <a:rPr lang="en-US" i="1" dirty="0">
                <a:latin typeface="Arial" pitchFamily="34" charset="0"/>
                <a:cs typeface="Arial" pitchFamily="34" charset="0"/>
              </a:rPr>
              <a:t>Homo </a:t>
            </a:r>
            <a:r>
              <a:rPr lang="en-US" i="1" dirty="0" err="1">
                <a:latin typeface="Arial" pitchFamily="34" charset="0"/>
                <a:cs typeface="Arial" pitchFamily="34" charset="0"/>
              </a:rPr>
              <a:t>floresiensis</a:t>
            </a:r>
            <a:r>
              <a:rPr lang="en-US" i="1" dirty="0">
                <a:latin typeface="Arial" pitchFamily="34" charset="0"/>
                <a:cs typeface="Arial" pitchFamily="34" charset="0"/>
              </a:rPr>
              <a:t> </a:t>
            </a:r>
          </a:p>
          <a:p>
            <a:endParaRPr lang="en-US" dirty="0">
              <a:latin typeface="Arial" pitchFamily="34" charset="0"/>
              <a:cs typeface="Arial" pitchFamily="34" charset="0"/>
            </a:endParaRPr>
          </a:p>
          <a:p>
            <a:r>
              <a:rPr lang="en-US" dirty="0">
                <a:latin typeface="Arial" pitchFamily="34" charset="0"/>
                <a:cs typeface="Arial" pitchFamily="34" charset="0"/>
              </a:rPr>
              <a:t>Adult measured 3 </a:t>
            </a:r>
            <a:r>
              <a:rPr lang="en-US" dirty="0" err="1">
                <a:latin typeface="Arial" pitchFamily="34" charset="0"/>
                <a:cs typeface="Arial" pitchFamily="34" charset="0"/>
              </a:rPr>
              <a:t>ft</a:t>
            </a:r>
            <a:r>
              <a:rPr lang="en-US" dirty="0">
                <a:latin typeface="Arial" pitchFamily="34" charset="0"/>
                <a:cs typeface="Arial" pitchFamily="34" charset="0"/>
              </a:rPr>
              <a:t> tall</a:t>
            </a:r>
          </a:p>
          <a:p>
            <a:pPr lvl="1"/>
            <a:r>
              <a:rPr lang="en-US" dirty="0">
                <a:latin typeface="Arial" pitchFamily="34" charset="0"/>
                <a:cs typeface="Arial" pitchFamily="34" charset="0"/>
              </a:rPr>
              <a:t>A dwarf hominid species?</a:t>
            </a:r>
          </a:p>
          <a:p>
            <a:r>
              <a:rPr lang="en-US" dirty="0">
                <a:latin typeface="Arial" pitchFamily="34" charset="0"/>
                <a:cs typeface="Arial" pitchFamily="34" charset="0"/>
              </a:rPr>
              <a:t>~40,000</a:t>
            </a:r>
            <a:r>
              <a:rPr lang="en-US" dirty="0">
                <a:latin typeface="Arial" pitchFamily="34" charset="0"/>
                <a:cs typeface="Arial" pitchFamily="34" charset="0"/>
                <a:sym typeface="Wingdings" pitchFamily="2" charset="2"/>
              </a:rPr>
              <a:t> - 12,000 YA </a:t>
            </a:r>
            <a:endParaRPr lang="en-US" dirty="0">
              <a:latin typeface="Arial" pitchFamily="34" charset="0"/>
              <a:cs typeface="Arial" pitchFamily="34" charset="0"/>
            </a:endParaRPr>
          </a:p>
          <a:p>
            <a:r>
              <a:rPr lang="en-US" dirty="0">
                <a:latin typeface="Arial" pitchFamily="34" charset="0"/>
                <a:cs typeface="Arial" pitchFamily="34" charset="0"/>
              </a:rPr>
              <a:t>Capable of both fire and tool use</a:t>
            </a:r>
          </a:p>
          <a:p>
            <a:r>
              <a:rPr lang="en-US" dirty="0">
                <a:latin typeface="Arial" pitchFamily="34" charset="0"/>
                <a:cs typeface="Arial" pitchFamily="34" charset="0"/>
              </a:rPr>
              <a:t>Size may be attributable to phenomenon known as ‘island dwarfism’</a:t>
            </a:r>
          </a:p>
        </p:txBody>
      </p:sp>
      <p:pic>
        <p:nvPicPr>
          <p:cNvPr id="5" name="Picture 6" descr="http://anthropologynet.files.wordpress.com/2007/06/homo-floresiensis-skeleton-from-liang-bua.jpg"/>
          <p:cNvPicPr>
            <a:picLocks noGrp="1" noChangeAspect="1" noChangeArrowheads="1"/>
          </p:cNvPicPr>
          <p:nvPr>
            <p:ph sz="half" idx="2"/>
          </p:nvPr>
        </p:nvPicPr>
        <p:blipFill>
          <a:blip r:embed="rId3" cstate="print"/>
          <a:srcRect/>
          <a:stretch>
            <a:fillRect/>
          </a:stretch>
        </p:blipFill>
        <p:spPr bwMode="auto">
          <a:xfrm>
            <a:off x="8915400" y="76201"/>
            <a:ext cx="1676400" cy="4185013"/>
          </a:xfrm>
          <a:prstGeom prst="rect">
            <a:avLst/>
          </a:prstGeom>
          <a:noFill/>
          <a:ln w="9525">
            <a:noFill/>
            <a:miter lim="800000"/>
            <a:headEnd/>
            <a:tailEnd/>
          </a:ln>
        </p:spPr>
      </p:pic>
      <p:pic>
        <p:nvPicPr>
          <p:cNvPr id="6" name="Picture 4" descr="22p476"/>
          <p:cNvPicPr>
            <a:picLocks noChangeAspect="1" noChangeArrowheads="1"/>
          </p:cNvPicPr>
          <p:nvPr/>
        </p:nvPicPr>
        <p:blipFill>
          <a:blip r:embed="rId4" cstate="print"/>
          <a:srcRect/>
          <a:stretch>
            <a:fillRect/>
          </a:stretch>
        </p:blipFill>
        <p:spPr bwMode="auto">
          <a:xfrm>
            <a:off x="6172201" y="0"/>
            <a:ext cx="1905954" cy="3663346"/>
          </a:xfrm>
          <a:prstGeom prst="rect">
            <a:avLst/>
          </a:prstGeom>
          <a:noFill/>
          <a:ln w="9525">
            <a:noFill/>
            <a:miter lim="800000"/>
            <a:headEnd/>
            <a:tailEnd/>
          </a:ln>
        </p:spPr>
      </p:pic>
      <p:pic>
        <p:nvPicPr>
          <p:cNvPr id="7" name="Picture 4" descr="http://metamedia.stanford.edu/imagebin/homo-floresiensis.jpg"/>
          <p:cNvPicPr>
            <a:picLocks noChangeAspect="1" noChangeArrowheads="1"/>
          </p:cNvPicPr>
          <p:nvPr/>
        </p:nvPicPr>
        <p:blipFill rotWithShape="1">
          <a:blip r:embed="rId5" cstate="print"/>
          <a:srcRect b="33045"/>
          <a:stretch/>
        </p:blipFill>
        <p:spPr bwMode="auto">
          <a:xfrm>
            <a:off x="5638800" y="3581400"/>
            <a:ext cx="3200400" cy="3239144"/>
          </a:xfrm>
          <a:prstGeom prst="rect">
            <a:avLst/>
          </a:prstGeom>
          <a:noFill/>
          <a:ln w="9525">
            <a:noFill/>
            <a:miter lim="800000"/>
            <a:headEnd/>
            <a:tailEnd/>
          </a:ln>
        </p:spPr>
      </p:pic>
    </p:spTree>
    <p:extLst>
      <p:ext uri="{BB962C8B-B14F-4D97-AF65-F5344CB8AC3E}">
        <p14:creationId xmlns:p14="http://schemas.microsoft.com/office/powerpoint/2010/main" val="3316970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ylertretsven.files.wordpress.com/2012/03/neanderthals53680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413" y="3731177"/>
            <a:ext cx="4700587" cy="3126823"/>
          </a:xfrm>
          <a:prstGeom prst="rect">
            <a:avLst/>
          </a:prstGeom>
          <a:noFill/>
          <a:extLst>
            <a:ext uri="{909E8E84-426E-40DD-AFC4-6F175D3DCCD1}">
              <a14:hiddenFill xmlns:a14="http://schemas.microsoft.com/office/drawing/2010/main">
                <a:solidFill>
                  <a:srgbClr val="FFFFFF"/>
                </a:solidFill>
              </a14:hiddenFill>
            </a:ext>
          </a:extLst>
        </p:spPr>
      </p:pic>
      <p:sp>
        <p:nvSpPr>
          <p:cNvPr id="240642" name="Rectangle 2"/>
          <p:cNvSpPr>
            <a:spLocks noGrp="1" noChangeArrowheads="1"/>
          </p:cNvSpPr>
          <p:nvPr>
            <p:ph type="title"/>
          </p:nvPr>
        </p:nvSpPr>
        <p:spPr>
          <a:xfrm>
            <a:off x="1982881" y="264629"/>
            <a:ext cx="5311588" cy="1143000"/>
          </a:xfrm>
        </p:spPr>
        <p:txBody>
          <a:bodyPr/>
          <a:lstStyle/>
          <a:p>
            <a:r>
              <a:rPr lang="en-US" dirty="0">
                <a:latin typeface="Arial" pitchFamily="34" charset="0"/>
                <a:cs typeface="Arial" pitchFamily="34" charset="0"/>
              </a:rPr>
              <a:t>Neanderthals</a:t>
            </a:r>
          </a:p>
        </p:txBody>
      </p:sp>
      <p:pic>
        <p:nvPicPr>
          <p:cNvPr id="5" name="Picture 5" descr="2211"/>
          <p:cNvPicPr>
            <a:picLocks noChangeAspect="1" noChangeArrowheads="1"/>
          </p:cNvPicPr>
          <p:nvPr/>
        </p:nvPicPr>
        <p:blipFill rotWithShape="1">
          <a:blip r:embed="rId3" cstate="print"/>
          <a:srcRect t="6395" b="4524"/>
          <a:stretch/>
        </p:blipFill>
        <p:spPr bwMode="auto">
          <a:xfrm>
            <a:off x="7710489" y="0"/>
            <a:ext cx="2957512" cy="3611580"/>
          </a:xfrm>
          <a:prstGeom prst="rect">
            <a:avLst/>
          </a:prstGeom>
          <a:noFill/>
          <a:ln w="9525">
            <a:noFill/>
            <a:miter lim="800000"/>
            <a:headEnd/>
            <a:tailEnd/>
          </a:ln>
          <a:effectLst/>
        </p:spPr>
      </p:pic>
      <p:sp>
        <p:nvSpPr>
          <p:cNvPr id="6" name="Content Placeholder 2"/>
          <p:cNvSpPr>
            <a:spLocks noGrp="1"/>
          </p:cNvSpPr>
          <p:nvPr>
            <p:ph sz="half" idx="1"/>
          </p:nvPr>
        </p:nvSpPr>
        <p:spPr>
          <a:xfrm>
            <a:off x="798286" y="1407629"/>
            <a:ext cx="5169127" cy="4975412"/>
          </a:xfrm>
        </p:spPr>
        <p:txBody>
          <a:bodyPr>
            <a:normAutofit/>
          </a:bodyPr>
          <a:lstStyle/>
          <a:p>
            <a:r>
              <a:rPr lang="en-US" dirty="0">
                <a:latin typeface="Arial" pitchFamily="34" charset="0"/>
                <a:cs typeface="Arial" pitchFamily="34" charset="0"/>
              </a:rPr>
              <a:t>250,000 – 28,000 </a:t>
            </a:r>
            <a:r>
              <a:rPr lang="en-US" dirty="0" err="1">
                <a:latin typeface="Arial" pitchFamily="34" charset="0"/>
                <a:cs typeface="Arial" pitchFamily="34" charset="0"/>
              </a:rPr>
              <a:t>yrs</a:t>
            </a:r>
            <a:r>
              <a:rPr lang="en-US" dirty="0">
                <a:latin typeface="Arial" pitchFamily="34" charset="0"/>
                <a:cs typeface="Arial" pitchFamily="34" charset="0"/>
              </a:rPr>
              <a:t> ago</a:t>
            </a:r>
          </a:p>
          <a:p>
            <a:endParaRPr lang="en-US" dirty="0">
              <a:latin typeface="Arial" pitchFamily="34" charset="0"/>
              <a:cs typeface="Arial" pitchFamily="34" charset="0"/>
            </a:endParaRPr>
          </a:p>
          <a:p>
            <a:r>
              <a:rPr lang="en-US" dirty="0">
                <a:latin typeface="Arial" pitchFamily="34" charset="0"/>
                <a:cs typeface="Arial" pitchFamily="34" charset="0"/>
              </a:rPr>
              <a:t>Huge skull</a:t>
            </a:r>
          </a:p>
          <a:p>
            <a:r>
              <a:rPr lang="en-US" dirty="0">
                <a:latin typeface="Arial" pitchFamily="34" charset="0"/>
                <a:cs typeface="Arial" pitchFamily="34" charset="0"/>
              </a:rPr>
              <a:t>Short &amp; stout</a:t>
            </a:r>
          </a:p>
          <a:p>
            <a:r>
              <a:rPr lang="en-US" dirty="0">
                <a:latin typeface="Arial" pitchFamily="34" charset="0"/>
                <a:cs typeface="Arial" pitchFamily="34" charset="0"/>
              </a:rPr>
              <a:t>Abrupt disappearance</a:t>
            </a:r>
          </a:p>
          <a:p>
            <a:r>
              <a:rPr lang="en-US" dirty="0">
                <a:latin typeface="Arial" pitchFamily="34" charset="0"/>
                <a:cs typeface="Arial" pitchFamily="34" charset="0"/>
              </a:rPr>
              <a:t>Some interbreeding with humans</a:t>
            </a:r>
          </a:p>
        </p:txBody>
      </p:sp>
    </p:spTree>
    <p:extLst>
      <p:ext uri="{BB962C8B-B14F-4D97-AF65-F5344CB8AC3E}">
        <p14:creationId xmlns:p14="http://schemas.microsoft.com/office/powerpoint/2010/main" val="326401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981200" y="152400"/>
            <a:ext cx="6602506" cy="1143000"/>
          </a:xfrm>
        </p:spPr>
        <p:txBody>
          <a:bodyPr>
            <a:normAutofit/>
          </a:bodyPr>
          <a:lstStyle/>
          <a:p>
            <a:r>
              <a:rPr lang="en-US" i="1" dirty="0">
                <a:latin typeface="Arial" pitchFamily="34" charset="0"/>
                <a:cs typeface="Arial" pitchFamily="34" charset="0"/>
              </a:rPr>
              <a:t>Homo sapiens</a:t>
            </a:r>
          </a:p>
        </p:txBody>
      </p:sp>
      <p:sp>
        <p:nvSpPr>
          <p:cNvPr id="269315" name="Rectangle 3"/>
          <p:cNvSpPr>
            <a:spLocks noGrp="1" noChangeArrowheads="1"/>
          </p:cNvSpPr>
          <p:nvPr>
            <p:ph type="body" idx="1"/>
          </p:nvPr>
        </p:nvSpPr>
        <p:spPr>
          <a:xfrm>
            <a:off x="696686" y="1299882"/>
            <a:ext cx="5601020" cy="5334000"/>
          </a:xfrm>
        </p:spPr>
        <p:txBody>
          <a:bodyPr>
            <a:normAutofit/>
          </a:bodyPr>
          <a:lstStyle/>
          <a:p>
            <a:r>
              <a:rPr lang="en-US" sz="2800" dirty="0">
                <a:latin typeface="Arial" pitchFamily="34" charset="0"/>
                <a:cs typeface="Arial" pitchFamily="34" charset="0"/>
              </a:rPr>
              <a:t>Arose in Africa </a:t>
            </a:r>
          </a:p>
          <a:p>
            <a:pPr lvl="1"/>
            <a:r>
              <a:rPr lang="en-US" sz="2400" dirty="0">
                <a:latin typeface="Arial" pitchFamily="34" charset="0"/>
                <a:cs typeface="Arial" pitchFamily="34" charset="0"/>
              </a:rPr>
              <a:t>195,000 </a:t>
            </a:r>
          </a:p>
          <a:p>
            <a:r>
              <a:rPr lang="en-US" sz="2800" dirty="0">
                <a:latin typeface="Arial" pitchFamily="34" charset="0"/>
                <a:cs typeface="Arial" pitchFamily="34" charset="0"/>
              </a:rPr>
              <a:t>Left Africa – 100,000 </a:t>
            </a:r>
            <a:r>
              <a:rPr lang="en-US" sz="2800" dirty="0" err="1">
                <a:latin typeface="Arial" pitchFamily="34" charset="0"/>
                <a:cs typeface="Arial" pitchFamily="34" charset="0"/>
              </a:rPr>
              <a:t>yrs</a:t>
            </a:r>
            <a:r>
              <a:rPr lang="en-US" sz="2800" dirty="0">
                <a:latin typeface="Arial" pitchFamily="34" charset="0"/>
                <a:cs typeface="Arial" pitchFamily="34" charset="0"/>
              </a:rPr>
              <a:t> ago</a:t>
            </a:r>
          </a:p>
          <a:p>
            <a:r>
              <a:rPr lang="en-US" sz="2800" dirty="0">
                <a:latin typeface="Arial" pitchFamily="34" charset="0"/>
                <a:cs typeface="Arial" pitchFamily="34" charset="0"/>
              </a:rPr>
              <a:t>Europe - </a:t>
            </a:r>
            <a:r>
              <a:rPr lang="en-US" sz="2400" dirty="0">
                <a:latin typeface="Arial" pitchFamily="34" charset="0"/>
                <a:cs typeface="Arial" pitchFamily="34" charset="0"/>
              </a:rPr>
              <a:t>45,000 </a:t>
            </a:r>
            <a:r>
              <a:rPr lang="en-US" sz="2400" dirty="0" err="1">
                <a:latin typeface="Arial" pitchFamily="34" charset="0"/>
                <a:cs typeface="Arial" pitchFamily="34" charset="0"/>
              </a:rPr>
              <a:t>yrs</a:t>
            </a:r>
            <a:r>
              <a:rPr lang="en-US" sz="2400" dirty="0">
                <a:latin typeface="Arial" pitchFamily="34" charset="0"/>
                <a:cs typeface="Arial" pitchFamily="34" charset="0"/>
              </a:rPr>
              <a:t> ago</a:t>
            </a:r>
          </a:p>
          <a:p>
            <a:r>
              <a:rPr lang="en-US" sz="2800" dirty="0">
                <a:latin typeface="Arial" pitchFamily="34" charset="0"/>
                <a:cs typeface="Arial" pitchFamily="34" charset="0"/>
              </a:rPr>
              <a:t>Social organization</a:t>
            </a:r>
          </a:p>
          <a:p>
            <a:r>
              <a:rPr lang="en-US" sz="2800" dirty="0">
                <a:latin typeface="Arial" pitchFamily="34" charset="0"/>
                <a:cs typeface="Arial" pitchFamily="34" charset="0"/>
              </a:rPr>
              <a:t>Language</a:t>
            </a:r>
          </a:p>
          <a:p>
            <a:r>
              <a:rPr lang="en-US" sz="2800" dirty="0">
                <a:latin typeface="Arial" pitchFamily="34" charset="0"/>
                <a:cs typeface="Arial" pitchFamily="34" charset="0"/>
              </a:rPr>
              <a:t>Complex tools</a:t>
            </a:r>
          </a:p>
        </p:txBody>
      </p:sp>
      <p:pic>
        <p:nvPicPr>
          <p:cNvPr id="5" name="Picture 2" descr="0528l"/>
          <p:cNvPicPr>
            <a:picLocks noChangeAspect="1" noChangeArrowheads="1"/>
          </p:cNvPicPr>
          <p:nvPr/>
        </p:nvPicPr>
        <p:blipFill rotWithShape="1">
          <a:blip r:embed="rId2" cstate="print"/>
          <a:srcRect l="29145" t="2477" r="3659"/>
          <a:stretch/>
        </p:blipFill>
        <p:spPr bwMode="auto">
          <a:xfrm>
            <a:off x="5826046" y="1770062"/>
            <a:ext cx="4551669" cy="4935538"/>
          </a:xfrm>
          <a:prstGeom prst="rect">
            <a:avLst/>
          </a:prstGeom>
          <a:noFill/>
          <a:ln w="9525">
            <a:noFill/>
            <a:miter lim="800000"/>
            <a:headEnd/>
            <a:tailEnd/>
          </a:ln>
        </p:spPr>
      </p:pic>
      <p:pic>
        <p:nvPicPr>
          <p:cNvPr id="6" name="Picture 4" descr="erde15"/>
          <p:cNvPicPr>
            <a:picLocks noChangeAspect="1" noChangeArrowheads="1"/>
          </p:cNvPicPr>
          <p:nvPr/>
        </p:nvPicPr>
        <p:blipFill>
          <a:blip r:embed="rId3" cstate="print"/>
          <a:srcRect/>
          <a:stretch>
            <a:fillRect/>
          </a:stretch>
        </p:blipFill>
        <p:spPr bwMode="auto">
          <a:xfrm>
            <a:off x="9868221" y="1"/>
            <a:ext cx="2323780" cy="3295135"/>
          </a:xfrm>
          <a:prstGeom prst="rect">
            <a:avLst/>
          </a:prstGeom>
          <a:noFill/>
          <a:ln w="28575">
            <a:solidFill>
              <a:schemeClr val="bg1"/>
            </a:solidFill>
            <a:miter lim="800000"/>
            <a:headEnd/>
            <a:tailEnd/>
          </a:ln>
        </p:spPr>
      </p:pic>
    </p:spTree>
    <p:extLst>
      <p:ext uri="{BB962C8B-B14F-4D97-AF65-F5344CB8AC3E}">
        <p14:creationId xmlns:p14="http://schemas.microsoft.com/office/powerpoint/2010/main" val="2838684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32" name="Picture 4" descr="22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3" y="1048557"/>
            <a:ext cx="12088423" cy="580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0" name="Rectangle 2" hidden="1"/>
          <p:cNvSpPr>
            <a:spLocks noGrp="1" noChangeArrowheads="1"/>
          </p:cNvSpPr>
          <p:nvPr>
            <p:ph type="title"/>
          </p:nvPr>
        </p:nvSpPr>
        <p:spPr/>
        <p:txBody>
          <a:bodyPr/>
          <a:lstStyle/>
          <a:p>
            <a:endParaRPr lang="en-US"/>
          </a:p>
        </p:txBody>
      </p:sp>
      <p:sp>
        <p:nvSpPr>
          <p:cNvPr id="2" name="TextBox 1"/>
          <p:cNvSpPr txBox="1"/>
          <p:nvPr/>
        </p:nvSpPr>
        <p:spPr>
          <a:xfrm>
            <a:off x="2226537" y="385483"/>
            <a:ext cx="7704353" cy="523220"/>
          </a:xfrm>
          <a:prstGeom prst="rect">
            <a:avLst/>
          </a:prstGeom>
          <a:noFill/>
        </p:spPr>
        <p:txBody>
          <a:bodyPr wrap="none" rtlCol="0">
            <a:spAutoFit/>
          </a:bodyPr>
          <a:lstStyle/>
          <a:p>
            <a:r>
              <a:rPr lang="en-US" sz="2800" dirty="0">
                <a:latin typeface="Arial" pitchFamily="34" charset="0"/>
                <a:cs typeface="Arial" pitchFamily="34" charset="0"/>
              </a:rPr>
              <a:t>Picking up along the Human evolutionary bush!</a:t>
            </a:r>
          </a:p>
        </p:txBody>
      </p:sp>
    </p:spTree>
    <p:extLst>
      <p:ext uri="{BB962C8B-B14F-4D97-AF65-F5344CB8AC3E}">
        <p14:creationId xmlns:p14="http://schemas.microsoft.com/office/powerpoint/2010/main" val="156855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7" hidden="1"/>
          <p:cNvSpPr>
            <a:spLocks noGrp="1" noChangeArrowheads="1"/>
          </p:cNvSpPr>
          <p:nvPr>
            <p:ph type="title"/>
          </p:nvPr>
        </p:nvSpPr>
        <p:spPr/>
        <p:txBody>
          <a:bodyPr/>
          <a:lstStyle/>
          <a:p>
            <a:pPr eaLnBrk="1" hangingPunct="1"/>
            <a:r>
              <a:rPr lang="en-US" sz="1400"/>
              <a:t>	</a:t>
            </a:r>
          </a:p>
        </p:txBody>
      </p:sp>
      <p:pic>
        <p:nvPicPr>
          <p:cNvPr id="2" name="Picture 1">
            <a:extLst>
              <a:ext uri="{FF2B5EF4-FFF2-40B4-BE49-F238E27FC236}">
                <a16:creationId xmlns:a16="http://schemas.microsoft.com/office/drawing/2014/main" id="{6EE3F977-A7DE-A653-880E-75855DF81D6C}"/>
              </a:ext>
            </a:extLst>
          </p:cNvPr>
          <p:cNvPicPr>
            <a:picLocks noChangeAspect="1"/>
          </p:cNvPicPr>
          <p:nvPr/>
        </p:nvPicPr>
        <p:blipFill>
          <a:blip r:embed="rId3"/>
          <a:stretch>
            <a:fillRect/>
          </a:stretch>
        </p:blipFill>
        <p:spPr>
          <a:xfrm>
            <a:off x="870857" y="0"/>
            <a:ext cx="10840070" cy="701927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3799"/>
            <a:ext cx="8229600" cy="733891"/>
          </a:xfrm>
        </p:spPr>
        <p:txBody>
          <a:bodyPr>
            <a:normAutofit fontScale="90000"/>
          </a:bodyPr>
          <a:lstStyle/>
          <a:p>
            <a:r>
              <a:rPr lang="en-US" dirty="0">
                <a:latin typeface="Arial" pitchFamily="34" charset="0"/>
                <a:cs typeface="Arial" pitchFamily="34" charset="0"/>
              </a:rPr>
              <a:t>Other adaptations?</a:t>
            </a:r>
          </a:p>
        </p:txBody>
      </p:sp>
      <p:sp>
        <p:nvSpPr>
          <p:cNvPr id="3" name="TextBox 2"/>
          <p:cNvSpPr txBox="1"/>
          <p:nvPr/>
        </p:nvSpPr>
        <p:spPr>
          <a:xfrm>
            <a:off x="725714" y="1008529"/>
            <a:ext cx="9720614" cy="5509200"/>
          </a:xfrm>
          <a:prstGeom prst="rect">
            <a:avLst/>
          </a:prstGeom>
          <a:noFill/>
        </p:spPr>
        <p:txBody>
          <a:bodyPr wrap="square" rtlCol="0">
            <a:spAutoFit/>
          </a:bodyPr>
          <a:lstStyle/>
          <a:p>
            <a:pPr marL="285750" indent="-285750">
              <a:buFont typeface="Arial" pitchFamily="34" charset="0"/>
              <a:buChar char="•"/>
            </a:pPr>
            <a:r>
              <a:rPr lang="en-US" sz="2800" dirty="0">
                <a:latin typeface="Arial" pitchFamily="34" charset="0"/>
                <a:cs typeface="Arial" pitchFamily="34" charset="0"/>
              </a:rPr>
              <a:t>Many adaptations used to differentiate humans and their early ancestors</a:t>
            </a:r>
          </a:p>
          <a:p>
            <a:pPr marL="285750" indent="-285750">
              <a:buFont typeface="Arial" pitchFamily="34" charset="0"/>
              <a:buChar char="•"/>
            </a:pPr>
            <a:endParaRPr lang="en-US" sz="2800" dirty="0">
              <a:latin typeface="Arial" pitchFamily="34" charset="0"/>
              <a:cs typeface="Arial" pitchFamily="34" charset="0"/>
            </a:endParaRPr>
          </a:p>
          <a:p>
            <a:pPr marL="285750" indent="-285750">
              <a:buFont typeface="Arial" pitchFamily="34" charset="0"/>
              <a:buChar char="•"/>
            </a:pPr>
            <a:r>
              <a:rPr lang="en-US" sz="2800" dirty="0">
                <a:latin typeface="Arial" pitchFamily="34" charset="0"/>
                <a:cs typeface="Arial" pitchFamily="34" charset="0"/>
              </a:rPr>
              <a:t>Include:</a:t>
            </a:r>
          </a:p>
          <a:p>
            <a:pPr marL="800100" lvl="1" indent="-342900">
              <a:buFont typeface="Arial" pitchFamily="34" charset="0"/>
              <a:buChar char="–"/>
            </a:pPr>
            <a:r>
              <a:rPr lang="en-US" sz="2400" u="sng" dirty="0">
                <a:solidFill>
                  <a:srgbClr val="FF0000"/>
                </a:solidFill>
                <a:latin typeface="Arial" pitchFamily="34" charset="0"/>
                <a:cs typeface="Arial" pitchFamily="34" charset="0"/>
              </a:rPr>
              <a:t>Sagittal crest</a:t>
            </a:r>
            <a:r>
              <a:rPr lang="en-US" sz="2400" dirty="0">
                <a:latin typeface="Arial" pitchFamily="34" charset="0"/>
                <a:cs typeface="Arial" pitchFamily="34" charset="0"/>
              </a:rPr>
              <a:t> – prominent or reduced</a:t>
            </a:r>
          </a:p>
          <a:p>
            <a:pPr marL="800100" lvl="1" indent="-342900">
              <a:buFont typeface="Arial" pitchFamily="34" charset="0"/>
              <a:buChar char="–"/>
            </a:pPr>
            <a:r>
              <a:rPr lang="en-US" sz="2400" u="sng" dirty="0">
                <a:solidFill>
                  <a:srgbClr val="FF0000"/>
                </a:solidFill>
                <a:latin typeface="Arial" pitchFamily="34" charset="0"/>
                <a:cs typeface="Arial" pitchFamily="34" charset="0"/>
              </a:rPr>
              <a:t>Position of the thumb and big toe</a:t>
            </a:r>
          </a:p>
          <a:p>
            <a:pPr marL="800100" lvl="1" indent="-342900">
              <a:buFont typeface="Arial" pitchFamily="34" charset="0"/>
              <a:buChar char="–"/>
            </a:pPr>
            <a:r>
              <a:rPr lang="en-US" sz="2400" u="sng" dirty="0">
                <a:solidFill>
                  <a:srgbClr val="FF0000"/>
                </a:solidFill>
                <a:latin typeface="Arial" pitchFamily="34" charset="0"/>
                <a:cs typeface="Arial" pitchFamily="34" charset="0"/>
              </a:rPr>
              <a:t>Brow ridge</a:t>
            </a:r>
            <a:r>
              <a:rPr lang="en-US" sz="2400" dirty="0">
                <a:solidFill>
                  <a:srgbClr val="FF0000"/>
                </a:solidFill>
                <a:latin typeface="Arial" pitchFamily="34" charset="0"/>
                <a:cs typeface="Arial" pitchFamily="34" charset="0"/>
              </a:rPr>
              <a:t> </a:t>
            </a:r>
            <a:r>
              <a:rPr lang="en-US" sz="2400" dirty="0">
                <a:latin typeface="Arial" pitchFamily="34" charset="0"/>
                <a:cs typeface="Arial" pitchFamily="34" charset="0"/>
              </a:rPr>
              <a:t>– prominent or reduced</a:t>
            </a:r>
          </a:p>
          <a:p>
            <a:pPr marL="800100" lvl="1" indent="-342900">
              <a:buFont typeface="Arial" pitchFamily="34" charset="0"/>
              <a:buChar char="–"/>
            </a:pPr>
            <a:r>
              <a:rPr lang="en-US" sz="2400" u="sng" dirty="0">
                <a:solidFill>
                  <a:srgbClr val="FF0000"/>
                </a:solidFill>
                <a:latin typeface="Arial" pitchFamily="34" charset="0"/>
                <a:cs typeface="Arial" pitchFamily="34" charset="0"/>
              </a:rPr>
              <a:t>Foramen magnum</a:t>
            </a:r>
            <a:r>
              <a:rPr lang="en-US" sz="2400" dirty="0">
                <a:solidFill>
                  <a:srgbClr val="FF0000"/>
                </a:solidFill>
                <a:latin typeface="Arial" pitchFamily="34" charset="0"/>
                <a:cs typeface="Arial" pitchFamily="34" charset="0"/>
              </a:rPr>
              <a:t> </a:t>
            </a:r>
            <a:r>
              <a:rPr lang="en-US" sz="2400" dirty="0">
                <a:latin typeface="Arial" pitchFamily="34" charset="0"/>
                <a:cs typeface="Arial" pitchFamily="34" charset="0"/>
              </a:rPr>
              <a:t>– general position (back or under)</a:t>
            </a:r>
          </a:p>
          <a:p>
            <a:pPr marL="800100" lvl="1" indent="-342900">
              <a:buFont typeface="Arial" pitchFamily="34" charset="0"/>
              <a:buChar char="–"/>
            </a:pPr>
            <a:r>
              <a:rPr lang="en-US" sz="2400" u="sng" dirty="0" err="1">
                <a:solidFill>
                  <a:srgbClr val="FF0000"/>
                </a:solidFill>
                <a:latin typeface="Arial" pitchFamily="34" charset="0"/>
                <a:cs typeface="Arial" pitchFamily="34" charset="0"/>
              </a:rPr>
              <a:t>Prognathism</a:t>
            </a:r>
            <a:r>
              <a:rPr lang="en-US" sz="2400" u="sng" dirty="0">
                <a:solidFill>
                  <a:srgbClr val="FF0000"/>
                </a:solidFill>
                <a:latin typeface="Arial" pitchFamily="34" charset="0"/>
                <a:cs typeface="Arial" pitchFamily="34" charset="0"/>
              </a:rPr>
              <a:t> (snout)</a:t>
            </a:r>
            <a:r>
              <a:rPr lang="en-US" sz="2400" dirty="0">
                <a:solidFill>
                  <a:srgbClr val="FF0000"/>
                </a:solidFill>
                <a:latin typeface="Arial" pitchFamily="34" charset="0"/>
                <a:cs typeface="Arial" pitchFamily="34" charset="0"/>
              </a:rPr>
              <a:t> </a:t>
            </a:r>
            <a:r>
              <a:rPr lang="en-US" sz="2400" dirty="0">
                <a:latin typeface="Arial" pitchFamily="34" charset="0"/>
                <a:cs typeface="Arial" pitchFamily="34" charset="0"/>
              </a:rPr>
              <a:t>– prominent? Over or underbite?</a:t>
            </a:r>
          </a:p>
          <a:p>
            <a:pPr marL="800100" lvl="1" indent="-342900">
              <a:buFont typeface="Arial" pitchFamily="34" charset="0"/>
              <a:buChar char="–"/>
            </a:pPr>
            <a:r>
              <a:rPr lang="en-US" sz="2400" u="sng" dirty="0">
                <a:solidFill>
                  <a:srgbClr val="FF0000"/>
                </a:solidFill>
                <a:latin typeface="Arial" pitchFamily="34" charset="0"/>
                <a:cs typeface="Arial" pitchFamily="34" charset="0"/>
              </a:rPr>
              <a:t>Canines</a:t>
            </a:r>
            <a:r>
              <a:rPr lang="en-US" sz="2400" dirty="0">
                <a:latin typeface="Arial" pitchFamily="34" charset="0"/>
                <a:cs typeface="Arial" pitchFamily="34" charset="0"/>
              </a:rPr>
              <a:t> – large, medium, small?</a:t>
            </a:r>
          </a:p>
          <a:p>
            <a:pPr marL="800100" lvl="1" indent="-342900">
              <a:buFont typeface="Arial" pitchFamily="34" charset="0"/>
              <a:buChar char="–"/>
            </a:pPr>
            <a:r>
              <a:rPr lang="en-US" sz="2400" u="sng" dirty="0">
                <a:solidFill>
                  <a:srgbClr val="FF0000"/>
                </a:solidFill>
                <a:latin typeface="Arial" pitchFamily="34" charset="0"/>
                <a:cs typeface="Arial" pitchFamily="34" charset="0"/>
              </a:rPr>
              <a:t>Canine diastema</a:t>
            </a:r>
            <a:r>
              <a:rPr lang="en-US" sz="2400" dirty="0">
                <a:latin typeface="Arial" pitchFamily="34" charset="0"/>
                <a:cs typeface="Arial" pitchFamily="34" charset="0"/>
              </a:rPr>
              <a:t> – gap between canines and incisors</a:t>
            </a:r>
          </a:p>
          <a:p>
            <a:pPr marL="800100" lvl="1" indent="-342900">
              <a:buFont typeface="Arial" pitchFamily="34" charset="0"/>
              <a:buChar char="–"/>
            </a:pPr>
            <a:r>
              <a:rPr lang="en-US" sz="2400" u="sng" dirty="0">
                <a:solidFill>
                  <a:srgbClr val="FF0000"/>
                </a:solidFill>
                <a:latin typeface="Arial" pitchFamily="34" charset="0"/>
                <a:cs typeface="Arial" pitchFamily="34" charset="0"/>
              </a:rPr>
              <a:t>Incisors</a:t>
            </a:r>
            <a:r>
              <a:rPr lang="en-US" sz="2400" dirty="0">
                <a:latin typeface="Arial" pitchFamily="34" charset="0"/>
                <a:cs typeface="Arial" pitchFamily="34" charset="0"/>
              </a:rPr>
              <a:t> – present or not, prominent? angle?</a:t>
            </a:r>
          </a:p>
          <a:p>
            <a:pPr marL="800100" lvl="1" indent="-342900">
              <a:buFont typeface="Arial" pitchFamily="34" charset="0"/>
              <a:buChar char="–"/>
            </a:pPr>
            <a:r>
              <a:rPr lang="en-US" sz="2400" u="sng" dirty="0">
                <a:solidFill>
                  <a:srgbClr val="FF0000"/>
                </a:solidFill>
                <a:latin typeface="Arial" pitchFamily="34" charset="0"/>
                <a:cs typeface="Arial" pitchFamily="34" charset="0"/>
              </a:rPr>
              <a:t>Chin</a:t>
            </a:r>
            <a:r>
              <a:rPr lang="en-US" sz="2400" dirty="0">
                <a:latin typeface="Arial" pitchFamily="34" charset="0"/>
                <a:cs typeface="Arial" pitchFamily="34" charset="0"/>
              </a:rPr>
              <a:t> – protruding chin</a:t>
            </a:r>
          </a:p>
          <a:p>
            <a:pPr marL="800100" lvl="1" indent="-342900">
              <a:buFont typeface="Arial" pitchFamily="34" charset="0"/>
              <a:buChar char="–"/>
            </a:pPr>
            <a:r>
              <a:rPr lang="en-US" sz="2400" u="sng" dirty="0">
                <a:solidFill>
                  <a:srgbClr val="FF0000"/>
                </a:solidFill>
                <a:latin typeface="Arial" pitchFamily="34" charset="0"/>
                <a:cs typeface="Arial" pitchFamily="34" charset="0"/>
              </a:rPr>
              <a:t>Teeth arrangement</a:t>
            </a:r>
            <a:r>
              <a:rPr lang="en-US" sz="2400" dirty="0">
                <a:latin typeface="Arial" pitchFamily="34" charset="0"/>
                <a:cs typeface="Arial" pitchFamily="34" charset="0"/>
              </a:rPr>
              <a:t> – U-shaped or rounded</a:t>
            </a:r>
          </a:p>
        </p:txBody>
      </p:sp>
    </p:spTree>
    <p:extLst>
      <p:ext uri="{BB962C8B-B14F-4D97-AF65-F5344CB8AC3E}">
        <p14:creationId xmlns:p14="http://schemas.microsoft.com/office/powerpoint/2010/main" val="3532594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750"/>
            <a:ext cx="8229600" cy="1143000"/>
          </a:xfrm>
        </p:spPr>
        <p:txBody>
          <a:bodyPr/>
          <a:lstStyle/>
          <a:p>
            <a:r>
              <a:rPr lang="en-US" dirty="0"/>
              <a:t>Part 1: build a timeline</a:t>
            </a:r>
          </a:p>
        </p:txBody>
      </p:sp>
      <p:sp>
        <p:nvSpPr>
          <p:cNvPr id="3" name="TextBox 2"/>
          <p:cNvSpPr txBox="1"/>
          <p:nvPr/>
        </p:nvSpPr>
        <p:spPr>
          <a:xfrm>
            <a:off x="638629" y="1417638"/>
            <a:ext cx="9772197" cy="4401205"/>
          </a:xfrm>
          <a:prstGeom prst="rect">
            <a:avLst/>
          </a:prstGeom>
          <a:noFill/>
        </p:spPr>
        <p:txBody>
          <a:bodyPr wrap="square" rtlCol="0">
            <a:spAutoFit/>
          </a:bodyPr>
          <a:lstStyle/>
          <a:p>
            <a:r>
              <a:rPr lang="en-US" sz="4000" dirty="0"/>
              <a:t>Using your notes and working as a table, build a family tree showing the transition and branching of the various human ancestors leading up to modern humans (use the back of your 11x17 paper).</a:t>
            </a:r>
          </a:p>
          <a:p>
            <a:endParaRPr lang="en-US" sz="4000" dirty="0"/>
          </a:p>
          <a:p>
            <a:r>
              <a:rPr lang="en-US" sz="4000" dirty="0"/>
              <a:t>Start with </a:t>
            </a:r>
            <a:r>
              <a:rPr lang="en-US" sz="4000" i="1" dirty="0" err="1">
                <a:latin typeface="Arial" pitchFamily="34" charset="0"/>
                <a:cs typeface="Arial" pitchFamily="34" charset="0"/>
              </a:rPr>
              <a:t>Ardipithecus</a:t>
            </a:r>
            <a:endParaRPr lang="en-US" sz="4000" dirty="0"/>
          </a:p>
        </p:txBody>
      </p:sp>
    </p:spTree>
    <p:extLst>
      <p:ext uri="{BB962C8B-B14F-4D97-AF65-F5344CB8AC3E}">
        <p14:creationId xmlns:p14="http://schemas.microsoft.com/office/powerpoint/2010/main" val="2452815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750"/>
            <a:ext cx="8229600" cy="1143000"/>
          </a:xfrm>
        </p:spPr>
        <p:txBody>
          <a:bodyPr>
            <a:normAutofit/>
          </a:bodyPr>
          <a:lstStyle/>
          <a:p>
            <a:r>
              <a:rPr lang="en-US" dirty="0"/>
              <a:t>Part 2: Character assessment</a:t>
            </a:r>
          </a:p>
        </p:txBody>
      </p:sp>
      <p:sp>
        <p:nvSpPr>
          <p:cNvPr id="3" name="TextBox 2"/>
          <p:cNvSpPr txBox="1"/>
          <p:nvPr/>
        </p:nvSpPr>
        <p:spPr>
          <a:xfrm>
            <a:off x="1204687" y="1163638"/>
            <a:ext cx="9206140" cy="4832092"/>
          </a:xfrm>
          <a:prstGeom prst="rect">
            <a:avLst/>
          </a:prstGeom>
          <a:noFill/>
        </p:spPr>
        <p:txBody>
          <a:bodyPr wrap="square" rtlCol="0">
            <a:spAutoFit/>
          </a:bodyPr>
          <a:lstStyle/>
          <a:p>
            <a:r>
              <a:rPr lang="en-US" sz="4000" dirty="0"/>
              <a:t>In groups of two, use the handouts and visit each station to fill in what characteristics each species had (or likely had).  You will likely have to make comparisons between species to generate your answers.</a:t>
            </a:r>
          </a:p>
          <a:p>
            <a:endParaRPr lang="en-US" sz="3600" dirty="0"/>
          </a:p>
          <a:p>
            <a:r>
              <a:rPr lang="en-US" sz="3600" dirty="0"/>
              <a:t>Example: does proconsul have a small, medium, large, or very large sagittal crest?</a:t>
            </a:r>
          </a:p>
        </p:txBody>
      </p:sp>
    </p:spTree>
    <p:extLst>
      <p:ext uri="{BB962C8B-B14F-4D97-AF65-F5344CB8AC3E}">
        <p14:creationId xmlns:p14="http://schemas.microsoft.com/office/powerpoint/2010/main" val="1706449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750"/>
            <a:ext cx="8229600" cy="1143000"/>
          </a:xfrm>
        </p:spPr>
        <p:txBody>
          <a:bodyPr>
            <a:normAutofit/>
          </a:bodyPr>
          <a:lstStyle/>
          <a:p>
            <a:r>
              <a:rPr lang="en-US" dirty="0"/>
              <a:t>Part 3: Evaluation (homework)</a:t>
            </a:r>
          </a:p>
        </p:txBody>
      </p:sp>
      <p:sp>
        <p:nvSpPr>
          <p:cNvPr id="3" name="TextBox 2"/>
          <p:cNvSpPr txBox="1"/>
          <p:nvPr/>
        </p:nvSpPr>
        <p:spPr>
          <a:xfrm>
            <a:off x="653144" y="1163638"/>
            <a:ext cx="11234056" cy="5016758"/>
          </a:xfrm>
          <a:prstGeom prst="rect">
            <a:avLst/>
          </a:prstGeom>
          <a:noFill/>
        </p:spPr>
        <p:txBody>
          <a:bodyPr wrap="square" rtlCol="0">
            <a:spAutoFit/>
          </a:bodyPr>
          <a:lstStyle/>
          <a:p>
            <a:pPr marL="742950" indent="-742950">
              <a:buFont typeface="+mj-lt"/>
              <a:buAutoNum type="arabicPeriod"/>
            </a:pPr>
            <a:r>
              <a:rPr lang="en-US" sz="3600" dirty="0"/>
              <a:t>Between the ancestor of gorilla/chimps and modern humans, what characteristics disappear? What characteristics change and how so?</a:t>
            </a:r>
          </a:p>
          <a:p>
            <a:pPr marL="742950" indent="-742950">
              <a:buFont typeface="+mj-lt"/>
              <a:buAutoNum type="arabicPeriod"/>
            </a:pPr>
            <a:endParaRPr lang="en-US" sz="3600" dirty="0"/>
          </a:p>
          <a:p>
            <a:pPr marL="742950" indent="-742950">
              <a:buFont typeface="+mj-lt"/>
              <a:buAutoNum type="arabicPeriod"/>
            </a:pPr>
            <a:r>
              <a:rPr lang="en-US" sz="3600" dirty="0"/>
              <a:t>Who would you put in a zoo (i.e. where would you make the cut off) and why?</a:t>
            </a:r>
          </a:p>
          <a:p>
            <a:pPr marL="742950" indent="-742950">
              <a:buFont typeface="+mj-lt"/>
              <a:buAutoNum type="arabicPeriod"/>
            </a:pPr>
            <a:endParaRPr lang="en-US" sz="3600" dirty="0"/>
          </a:p>
          <a:p>
            <a:pPr marL="742950" indent="-742950">
              <a:buFont typeface="+mj-lt"/>
              <a:buAutoNum type="arabicPeriod"/>
            </a:pPr>
            <a:r>
              <a:rPr lang="en-US" sz="3600" dirty="0"/>
              <a:t>Who would you take to dinner and why?</a:t>
            </a:r>
          </a:p>
          <a:p>
            <a:pPr marL="1657350" lvl="1" indent="-457200">
              <a:buFont typeface="Calibri" panose="020F0502020204030204" pitchFamily="34" charset="0"/>
              <a:buChar char="–"/>
            </a:pPr>
            <a:r>
              <a:rPr lang="en-US" sz="3200" dirty="0"/>
              <a:t>Can’t take </a:t>
            </a:r>
            <a:r>
              <a:rPr lang="en-US" sz="3200" i="1" dirty="0"/>
              <a:t>Homo sapiens</a:t>
            </a:r>
          </a:p>
        </p:txBody>
      </p:sp>
    </p:spTree>
    <p:extLst>
      <p:ext uri="{BB962C8B-B14F-4D97-AF65-F5344CB8AC3E}">
        <p14:creationId xmlns:p14="http://schemas.microsoft.com/office/powerpoint/2010/main" val="3990654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22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68414"/>
            <a:ext cx="89916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0" name="Rectangle 2" hidden="1"/>
          <p:cNvSpPr>
            <a:spLocks noGrp="1" noChangeArrowheads="1"/>
          </p:cNvSpPr>
          <p:nvPr>
            <p:ph type="title"/>
          </p:nvPr>
        </p:nvSpPr>
        <p:spPr/>
        <p:txBody>
          <a:bodyPr/>
          <a:lstStyle/>
          <a:p>
            <a:endParaRPr lang="en-US"/>
          </a:p>
        </p:txBody>
      </p:sp>
      <p:sp>
        <p:nvSpPr>
          <p:cNvPr id="2" name="TextBox 1"/>
          <p:cNvSpPr txBox="1"/>
          <p:nvPr/>
        </p:nvSpPr>
        <p:spPr>
          <a:xfrm>
            <a:off x="2226537" y="385483"/>
            <a:ext cx="7704353" cy="523220"/>
          </a:xfrm>
          <a:prstGeom prst="rect">
            <a:avLst/>
          </a:prstGeom>
          <a:noFill/>
        </p:spPr>
        <p:txBody>
          <a:bodyPr wrap="none" rtlCol="0">
            <a:spAutoFit/>
          </a:bodyPr>
          <a:lstStyle/>
          <a:p>
            <a:r>
              <a:rPr lang="en-US" sz="2800" dirty="0">
                <a:latin typeface="Arial" pitchFamily="34" charset="0"/>
                <a:cs typeface="Arial" pitchFamily="34" charset="0"/>
              </a:rPr>
              <a:t>Picking up along the Human evolutionary bush!</a:t>
            </a:r>
          </a:p>
        </p:txBody>
      </p:sp>
    </p:spTree>
    <p:extLst>
      <p:ext uri="{BB962C8B-B14F-4D97-AF65-F5344CB8AC3E}">
        <p14:creationId xmlns:p14="http://schemas.microsoft.com/office/powerpoint/2010/main" val="3167280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524000" y="274638"/>
            <a:ext cx="3962400" cy="1143000"/>
          </a:xfrm>
        </p:spPr>
        <p:txBody>
          <a:bodyPr rtlCol="0">
            <a:normAutofit fontScale="90000"/>
          </a:bodyPr>
          <a:lstStyle/>
          <a:p>
            <a:pPr>
              <a:defRPr/>
            </a:pPr>
            <a:r>
              <a:rPr lang="en-US" dirty="0">
                <a:latin typeface="Arial" pitchFamily="34" charset="0"/>
                <a:ea typeface="+mj-ea"/>
                <a:cs typeface="Arial" pitchFamily="34" charset="0"/>
              </a:rPr>
              <a:t>Suborders </a:t>
            </a:r>
            <a:br>
              <a:rPr lang="en-US" dirty="0">
                <a:latin typeface="Arial" pitchFamily="34" charset="0"/>
                <a:ea typeface="+mj-ea"/>
                <a:cs typeface="Arial" pitchFamily="34" charset="0"/>
              </a:rPr>
            </a:br>
            <a:r>
              <a:rPr lang="en-US" dirty="0">
                <a:latin typeface="Arial" pitchFamily="34" charset="0"/>
                <a:ea typeface="+mj-ea"/>
                <a:cs typeface="Arial" pitchFamily="34" charset="0"/>
              </a:rPr>
              <a:t>of Primates</a:t>
            </a:r>
          </a:p>
        </p:txBody>
      </p:sp>
      <p:sp>
        <p:nvSpPr>
          <p:cNvPr id="221187" name="Rectangle 3"/>
          <p:cNvSpPr>
            <a:spLocks noGrp="1" noChangeArrowheads="1"/>
          </p:cNvSpPr>
          <p:nvPr>
            <p:ph type="body" idx="1"/>
          </p:nvPr>
        </p:nvSpPr>
        <p:spPr>
          <a:xfrm>
            <a:off x="1657566" y="1928824"/>
            <a:ext cx="3625065" cy="4697858"/>
          </a:xfrm>
        </p:spPr>
        <p:txBody>
          <a:bodyPr rtlCol="0">
            <a:normAutofit/>
          </a:bodyPr>
          <a:lstStyle/>
          <a:p>
            <a:pPr>
              <a:buFont typeface="Arial" pitchFamily="34" charset="0"/>
              <a:buChar char="•"/>
              <a:defRPr/>
            </a:pPr>
            <a:r>
              <a:rPr lang="en-US" dirty="0" err="1">
                <a:latin typeface="Arial" pitchFamily="34" charset="0"/>
                <a:ea typeface="+mn-ea"/>
                <a:cs typeface="Arial" pitchFamily="34" charset="0"/>
              </a:rPr>
              <a:t>Prosimii</a:t>
            </a:r>
            <a:r>
              <a:rPr lang="en-US" dirty="0">
                <a:latin typeface="Arial" pitchFamily="34" charset="0"/>
                <a:ea typeface="+mn-ea"/>
                <a:cs typeface="Arial" pitchFamily="34" charset="0"/>
              </a:rPr>
              <a:t> </a:t>
            </a:r>
          </a:p>
          <a:p>
            <a:pPr marL="457200" lvl="1" indent="0">
              <a:buNone/>
              <a:defRPr/>
            </a:pPr>
            <a:br>
              <a:rPr lang="en-US" dirty="0">
                <a:latin typeface="Arial" pitchFamily="34" charset="0"/>
                <a:ea typeface="+mn-ea"/>
                <a:cs typeface="Arial" pitchFamily="34" charset="0"/>
              </a:rPr>
            </a:br>
            <a:endParaRPr lang="en-US" dirty="0">
              <a:latin typeface="Arial" pitchFamily="34" charset="0"/>
              <a:ea typeface="+mn-ea"/>
              <a:cs typeface="Arial" pitchFamily="34" charset="0"/>
            </a:endParaRPr>
          </a:p>
          <a:p>
            <a:pPr>
              <a:buFont typeface="Arial" pitchFamily="34" charset="0"/>
              <a:buChar char="•"/>
              <a:defRPr/>
            </a:pPr>
            <a:r>
              <a:rPr lang="en-US" dirty="0" err="1">
                <a:latin typeface="Arial" pitchFamily="34" charset="0"/>
                <a:ea typeface="+mn-ea"/>
                <a:cs typeface="Arial" pitchFamily="34" charset="0"/>
              </a:rPr>
              <a:t>Tarsiiformes</a:t>
            </a:r>
            <a:endParaRPr lang="en-US" dirty="0">
              <a:latin typeface="Arial" pitchFamily="34" charset="0"/>
              <a:ea typeface="+mn-ea"/>
              <a:cs typeface="Arial" pitchFamily="34" charset="0"/>
            </a:endParaRPr>
          </a:p>
          <a:p>
            <a:pPr lvl="1">
              <a:buFont typeface="Arial" pitchFamily="34" charset="0"/>
              <a:buChar char="–"/>
              <a:defRPr/>
            </a:pPr>
            <a:endParaRPr lang="en-US" dirty="0">
              <a:latin typeface="Arial" pitchFamily="34" charset="0"/>
              <a:ea typeface="+mn-ea"/>
              <a:cs typeface="Arial" pitchFamily="34" charset="0"/>
            </a:endParaRPr>
          </a:p>
          <a:p>
            <a:pPr lvl="1">
              <a:buFont typeface="Arial" pitchFamily="34" charset="0"/>
              <a:buChar char="–"/>
              <a:defRPr/>
            </a:pPr>
            <a:endParaRPr lang="en-US" dirty="0">
              <a:latin typeface="Arial" pitchFamily="34" charset="0"/>
              <a:ea typeface="+mn-ea"/>
              <a:cs typeface="Arial" pitchFamily="34" charset="0"/>
            </a:endParaRPr>
          </a:p>
          <a:p>
            <a:pPr>
              <a:buFont typeface="Arial" pitchFamily="34" charset="0"/>
              <a:buChar char="•"/>
              <a:defRPr/>
            </a:pPr>
            <a:r>
              <a:rPr lang="en-US" dirty="0" err="1">
                <a:latin typeface="Arial" pitchFamily="34" charset="0"/>
                <a:ea typeface="+mn-ea"/>
                <a:cs typeface="Arial" pitchFamily="34" charset="0"/>
              </a:rPr>
              <a:t>Anthropoidea</a:t>
            </a:r>
            <a:endParaRPr lang="en-US" dirty="0">
              <a:latin typeface="Arial" pitchFamily="34" charset="0"/>
              <a:ea typeface="+mn-ea"/>
              <a:cs typeface="Arial" pitchFamily="34" charset="0"/>
            </a:endParaRPr>
          </a:p>
        </p:txBody>
      </p:sp>
      <p:pic>
        <p:nvPicPr>
          <p:cNvPr id="18436" name="Picture 4" descr="lemur"/>
          <p:cNvPicPr>
            <a:picLocks noChangeAspect="1" noChangeArrowheads="1"/>
          </p:cNvPicPr>
          <p:nvPr/>
        </p:nvPicPr>
        <p:blipFill>
          <a:blip r:embed="rId2"/>
          <a:srcRect/>
          <a:stretch>
            <a:fillRect/>
          </a:stretch>
        </p:blipFill>
        <p:spPr bwMode="auto">
          <a:xfrm>
            <a:off x="5562600" y="228600"/>
            <a:ext cx="1828800" cy="2501900"/>
          </a:xfrm>
          <a:prstGeom prst="rect">
            <a:avLst/>
          </a:prstGeom>
          <a:noFill/>
          <a:ln w="9525">
            <a:noFill/>
            <a:miter lim="800000"/>
            <a:headEnd/>
            <a:tailEnd/>
          </a:ln>
        </p:spPr>
      </p:pic>
      <p:pic>
        <p:nvPicPr>
          <p:cNvPr id="18437" name="Picture 4" descr="2203"/>
          <p:cNvPicPr>
            <a:picLocks noChangeAspect="1" noChangeArrowheads="1"/>
          </p:cNvPicPr>
          <p:nvPr/>
        </p:nvPicPr>
        <p:blipFill>
          <a:blip r:embed="rId3"/>
          <a:srcRect/>
          <a:stretch>
            <a:fillRect/>
          </a:stretch>
        </p:blipFill>
        <p:spPr bwMode="auto">
          <a:xfrm>
            <a:off x="7772400" y="3048000"/>
            <a:ext cx="2725738" cy="3619500"/>
          </a:xfrm>
          <a:prstGeom prst="rect">
            <a:avLst/>
          </a:prstGeom>
          <a:noFill/>
          <a:ln w="9525">
            <a:noFill/>
            <a:miter lim="800000"/>
            <a:headEnd/>
            <a:tailEnd/>
          </a:ln>
        </p:spPr>
      </p:pic>
      <p:pic>
        <p:nvPicPr>
          <p:cNvPr id="18438" name="Picture 2" descr="http://images.google.com/url?q=http://pin.primate.wisc.edu/fs/sheets/images/617med.jpg&amp;usg=AFQjCNE-tDHAxAqz7qzJYTYoJiRnCwU3xg"/>
          <p:cNvPicPr>
            <a:picLocks noChangeAspect="1" noChangeArrowheads="1"/>
          </p:cNvPicPr>
          <p:nvPr/>
        </p:nvPicPr>
        <p:blipFill>
          <a:blip r:embed="rId4"/>
          <a:srcRect/>
          <a:stretch>
            <a:fillRect/>
          </a:stretch>
        </p:blipFill>
        <p:spPr bwMode="auto">
          <a:xfrm>
            <a:off x="7543800" y="228601"/>
            <a:ext cx="2381250" cy="2562225"/>
          </a:xfrm>
          <a:prstGeom prst="rect">
            <a:avLst/>
          </a:prstGeom>
          <a:noFill/>
          <a:ln w="9525">
            <a:noFill/>
            <a:miter lim="800000"/>
            <a:headEnd/>
            <a:tailEnd/>
          </a:ln>
        </p:spPr>
      </p:pic>
      <p:pic>
        <p:nvPicPr>
          <p:cNvPr id="18439" name="Picture 4" descr="http://www.cadem.com/pictures/loris2.jpg"/>
          <p:cNvPicPr>
            <a:picLocks noChangeAspect="1" noChangeArrowheads="1"/>
          </p:cNvPicPr>
          <p:nvPr/>
        </p:nvPicPr>
        <p:blipFill>
          <a:blip r:embed="rId5"/>
          <a:srcRect/>
          <a:stretch>
            <a:fillRect/>
          </a:stretch>
        </p:blipFill>
        <p:spPr bwMode="auto">
          <a:xfrm>
            <a:off x="5334000" y="3200400"/>
            <a:ext cx="2286000" cy="3436938"/>
          </a:xfrm>
          <a:prstGeom prst="rect">
            <a:avLst/>
          </a:prstGeom>
          <a:noFill/>
          <a:ln w="9525">
            <a:noFill/>
            <a:miter lim="800000"/>
            <a:headEnd/>
            <a:tailEnd/>
          </a:ln>
        </p:spPr>
      </p:pic>
      <p:sp>
        <p:nvSpPr>
          <p:cNvPr id="2" name="Rectangle 1"/>
          <p:cNvSpPr/>
          <p:nvPr/>
        </p:nvSpPr>
        <p:spPr>
          <a:xfrm>
            <a:off x="2009775" y="4105961"/>
            <a:ext cx="2914650" cy="646331"/>
          </a:xfrm>
          <a:prstGeom prst="rect">
            <a:avLst/>
          </a:prstGeom>
        </p:spPr>
        <p:txBody>
          <a:bodyPr wrap="square">
            <a:spAutoFit/>
          </a:bodyPr>
          <a:lstStyle/>
          <a:p>
            <a:r>
              <a:rPr lang="en-US" dirty="0">
                <a:hlinkClick r:id="rId6"/>
              </a:rPr>
              <a:t>http://www.youtube.com/watch?v=6Jz0JcQYtqo</a:t>
            </a:r>
            <a:r>
              <a:rPr lang="en-US"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1981200" y="59486"/>
            <a:ext cx="8229600" cy="1143000"/>
          </a:xfrm>
        </p:spPr>
        <p:txBody>
          <a:bodyPr/>
          <a:lstStyle/>
          <a:p>
            <a:r>
              <a:rPr lang="en-US" sz="3600" dirty="0">
                <a:latin typeface="Arial" pitchFamily="34" charset="0"/>
                <a:cs typeface="Arial" pitchFamily="34" charset="0"/>
              </a:rPr>
              <a:t>New World and Old World Monkeys</a:t>
            </a:r>
          </a:p>
        </p:txBody>
      </p:sp>
      <p:pic>
        <p:nvPicPr>
          <p:cNvPr id="262148" name="Picture 4" descr="2204a"/>
          <p:cNvPicPr>
            <a:picLocks noChangeAspect="1" noChangeArrowheads="1"/>
          </p:cNvPicPr>
          <p:nvPr/>
        </p:nvPicPr>
        <p:blipFill rotWithShape="1">
          <a:blip r:embed="rId2"/>
          <a:srcRect r="2563" b="3752"/>
          <a:stretch/>
        </p:blipFill>
        <p:spPr bwMode="auto">
          <a:xfrm>
            <a:off x="1524001" y="1171576"/>
            <a:ext cx="2593721" cy="3064249"/>
          </a:xfrm>
          <a:prstGeom prst="rect">
            <a:avLst/>
          </a:prstGeom>
          <a:noFill/>
        </p:spPr>
      </p:pic>
      <p:pic>
        <p:nvPicPr>
          <p:cNvPr id="262150" name="Picture 6" descr="2204b"/>
          <p:cNvPicPr>
            <a:picLocks noChangeAspect="1" noChangeArrowheads="1"/>
          </p:cNvPicPr>
          <p:nvPr/>
        </p:nvPicPr>
        <p:blipFill rotWithShape="1">
          <a:blip r:embed="rId3"/>
          <a:srcRect b="3464"/>
          <a:stretch/>
        </p:blipFill>
        <p:spPr bwMode="auto">
          <a:xfrm>
            <a:off x="8336264" y="1158969"/>
            <a:ext cx="2331737" cy="3064249"/>
          </a:xfrm>
          <a:prstGeom prst="rect">
            <a:avLst/>
          </a:prstGeom>
          <a:noFill/>
        </p:spPr>
      </p:pic>
      <p:pic>
        <p:nvPicPr>
          <p:cNvPr id="6" name="Picture 5" descr="marmoset.jpg"/>
          <p:cNvPicPr>
            <a:picLocks noChangeAspect="1"/>
          </p:cNvPicPr>
          <p:nvPr/>
        </p:nvPicPr>
        <p:blipFill>
          <a:blip r:embed="rId4"/>
          <a:srcRect l="7083" r="4409" b="6633"/>
          <a:stretch>
            <a:fillRect/>
          </a:stretch>
        </p:blipFill>
        <p:spPr>
          <a:xfrm>
            <a:off x="1524001" y="4235824"/>
            <a:ext cx="3445600" cy="2640672"/>
          </a:xfrm>
          <a:prstGeom prst="rect">
            <a:avLst/>
          </a:prstGeom>
        </p:spPr>
      </p:pic>
      <p:pic>
        <p:nvPicPr>
          <p:cNvPr id="7" name="Picture 6" descr="howler-monkey-pictures_3.jpg"/>
          <p:cNvPicPr>
            <a:picLocks noChangeAspect="1"/>
          </p:cNvPicPr>
          <p:nvPr/>
        </p:nvPicPr>
        <p:blipFill>
          <a:blip r:embed="rId5"/>
          <a:stretch>
            <a:fillRect/>
          </a:stretch>
        </p:blipFill>
        <p:spPr>
          <a:xfrm>
            <a:off x="4117721" y="1722906"/>
            <a:ext cx="1703758" cy="2512918"/>
          </a:xfrm>
          <a:prstGeom prst="rect">
            <a:avLst/>
          </a:prstGeom>
        </p:spPr>
      </p:pic>
      <p:pic>
        <p:nvPicPr>
          <p:cNvPr id="8" name="Picture 7" descr="the_macaques_or_snow_monkeys_soak_in_the_hot_springs.jpg"/>
          <p:cNvPicPr>
            <a:picLocks noChangeAspect="1"/>
          </p:cNvPicPr>
          <p:nvPr/>
        </p:nvPicPr>
        <p:blipFill>
          <a:blip r:embed="rId6"/>
          <a:stretch>
            <a:fillRect/>
          </a:stretch>
        </p:blipFill>
        <p:spPr>
          <a:xfrm>
            <a:off x="6345494" y="4041372"/>
            <a:ext cx="4322506" cy="2788714"/>
          </a:xfrm>
          <a:prstGeom prst="rect">
            <a:avLst/>
          </a:prstGeom>
        </p:spPr>
      </p:pic>
      <p:sp>
        <p:nvSpPr>
          <p:cNvPr id="9" name="TextBox 8"/>
          <p:cNvSpPr txBox="1"/>
          <p:nvPr/>
        </p:nvSpPr>
        <p:spPr>
          <a:xfrm>
            <a:off x="6331540" y="6488668"/>
            <a:ext cx="1308371" cy="369332"/>
          </a:xfrm>
          <a:prstGeom prst="rect">
            <a:avLst/>
          </a:prstGeom>
          <a:noFill/>
        </p:spPr>
        <p:txBody>
          <a:bodyPr wrap="none" rtlCol="0">
            <a:spAutoFit/>
          </a:bodyPr>
          <a:lstStyle/>
          <a:p>
            <a:r>
              <a:rPr lang="en-US" dirty="0">
                <a:latin typeface="Century Gothic" pitchFamily="34" charset="0"/>
              </a:rPr>
              <a:t>Macaque</a:t>
            </a:r>
          </a:p>
        </p:txBody>
      </p:sp>
      <p:pic>
        <p:nvPicPr>
          <p:cNvPr id="10" name="Picture 9" descr="golden_langur.jpg"/>
          <p:cNvPicPr>
            <a:picLocks noChangeAspect="1"/>
          </p:cNvPicPr>
          <p:nvPr/>
        </p:nvPicPr>
        <p:blipFill>
          <a:blip r:embed="rId7"/>
          <a:srcRect l="6884" t="13139" r="16465"/>
          <a:stretch>
            <a:fillRect/>
          </a:stretch>
        </p:blipFill>
        <p:spPr>
          <a:xfrm>
            <a:off x="6317761" y="2501154"/>
            <a:ext cx="2042894" cy="1540218"/>
          </a:xfrm>
          <a:prstGeom prst="rect">
            <a:avLst/>
          </a:prstGeom>
        </p:spPr>
      </p:pic>
      <p:sp>
        <p:nvSpPr>
          <p:cNvPr id="11" name="TextBox 10"/>
          <p:cNvSpPr txBox="1"/>
          <p:nvPr/>
        </p:nvSpPr>
        <p:spPr>
          <a:xfrm>
            <a:off x="6223135" y="2519033"/>
            <a:ext cx="955711" cy="369332"/>
          </a:xfrm>
          <a:prstGeom prst="rect">
            <a:avLst/>
          </a:prstGeom>
          <a:noFill/>
        </p:spPr>
        <p:txBody>
          <a:bodyPr wrap="none" rtlCol="0">
            <a:spAutoFit/>
          </a:bodyPr>
          <a:lstStyle/>
          <a:p>
            <a:r>
              <a:rPr lang="en-US" dirty="0" err="1">
                <a:solidFill>
                  <a:schemeClr val="bg1"/>
                </a:solidFill>
                <a:latin typeface="Century Gothic" pitchFamily="34" charset="0"/>
              </a:rPr>
              <a:t>Langur</a:t>
            </a:r>
            <a:endParaRPr lang="en-US" dirty="0">
              <a:solidFill>
                <a:schemeClr val="bg1"/>
              </a:solidFill>
              <a:latin typeface="Century Gothic" pitchFamily="34" charset="0"/>
            </a:endParaRPr>
          </a:p>
        </p:txBody>
      </p:sp>
      <p:sp>
        <p:nvSpPr>
          <p:cNvPr id="12" name="TextBox 11"/>
          <p:cNvSpPr txBox="1"/>
          <p:nvPr/>
        </p:nvSpPr>
        <p:spPr>
          <a:xfrm>
            <a:off x="1556838" y="6481387"/>
            <a:ext cx="1308371" cy="369332"/>
          </a:xfrm>
          <a:prstGeom prst="rect">
            <a:avLst/>
          </a:prstGeom>
          <a:noFill/>
        </p:spPr>
        <p:txBody>
          <a:bodyPr wrap="none" rtlCol="0">
            <a:spAutoFit/>
          </a:bodyPr>
          <a:lstStyle/>
          <a:p>
            <a:r>
              <a:rPr lang="en-US" dirty="0">
                <a:solidFill>
                  <a:schemeClr val="bg1"/>
                </a:solidFill>
                <a:latin typeface="Century Gothic" pitchFamily="34" charset="0"/>
              </a:rPr>
              <a:t>Marmoset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881"/>
          <a:stretch/>
        </p:blipFill>
        <p:spPr bwMode="auto">
          <a:xfrm>
            <a:off x="4347882" y="2474259"/>
            <a:ext cx="6182006" cy="4155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52598" y="1083824"/>
            <a:ext cx="2850779" cy="5262979"/>
          </a:xfrm>
          <a:prstGeom prst="rect">
            <a:avLst/>
          </a:prstGeom>
        </p:spPr>
        <p:txBody>
          <a:bodyPr wrap="square">
            <a:spAutoFit/>
          </a:bodyPr>
          <a:lstStyle/>
          <a:p>
            <a:pPr marL="342900" indent="-342900">
              <a:buFont typeface="Arial" pitchFamily="34" charset="0"/>
              <a:buChar char="•"/>
            </a:pPr>
            <a:r>
              <a:rPr lang="en-US" sz="2400" dirty="0">
                <a:latin typeface="Arial" pitchFamily="34" charset="0"/>
                <a:cs typeface="Arial" pitchFamily="34" charset="0"/>
              </a:rPr>
              <a:t>Fossil evidence indicates </a:t>
            </a:r>
            <a:r>
              <a:rPr lang="en-US" sz="2400" b="1" dirty="0">
                <a:latin typeface="Arial" pitchFamily="34" charset="0"/>
                <a:cs typeface="Arial" pitchFamily="34" charset="0"/>
              </a:rPr>
              <a:t>old world monkeys and apes diverged ~25 MYA</a:t>
            </a:r>
            <a:endParaRPr lang="en-US" sz="2400" dirty="0">
              <a:latin typeface="Arial" pitchFamily="34" charset="0"/>
              <a:cs typeface="Arial" pitchFamily="34" charset="0"/>
            </a:endParaRPr>
          </a:p>
          <a:p>
            <a:pPr marL="342900" indent="-342900">
              <a:buFont typeface="Arial" pitchFamily="34" charset="0"/>
              <a:buChar char="•"/>
            </a:pPr>
            <a:endParaRPr lang="en-US" sz="2400" dirty="0">
              <a:latin typeface="Arial" pitchFamily="34" charset="0"/>
              <a:cs typeface="Arial" pitchFamily="34" charset="0"/>
            </a:endParaRPr>
          </a:p>
          <a:p>
            <a:pPr marL="342900" indent="-342900">
              <a:buFont typeface="Arial" pitchFamily="34" charset="0"/>
              <a:buChar char="•"/>
            </a:pPr>
            <a:r>
              <a:rPr lang="en-US" sz="2400" dirty="0">
                <a:latin typeface="Arial" pitchFamily="34" charset="0"/>
                <a:cs typeface="Arial" pitchFamily="34" charset="0"/>
              </a:rPr>
              <a:t>Closest living relatives to humans are the apes</a:t>
            </a:r>
          </a:p>
          <a:p>
            <a:pPr marL="342900" indent="-342900">
              <a:buFont typeface="Arial" pitchFamily="34" charset="0"/>
              <a:buChar char="•"/>
            </a:pPr>
            <a:endParaRPr lang="en-US" sz="2400" dirty="0">
              <a:latin typeface="Arial" pitchFamily="34" charset="0"/>
              <a:cs typeface="Arial" pitchFamily="34" charset="0"/>
            </a:endParaRPr>
          </a:p>
          <a:p>
            <a:pPr marL="342900" indent="-342900">
              <a:buFont typeface="Arial" pitchFamily="34" charset="0"/>
              <a:buChar char="•"/>
            </a:pPr>
            <a:r>
              <a:rPr lang="en-US" sz="2400" dirty="0">
                <a:latin typeface="Arial" pitchFamily="34" charset="0"/>
                <a:cs typeface="Arial" pitchFamily="34" charset="0"/>
              </a:rPr>
              <a:t>Five major groups of apes</a:t>
            </a:r>
          </a:p>
        </p:txBody>
      </p:sp>
      <p:sp>
        <p:nvSpPr>
          <p:cNvPr id="3" name="TextBox 2"/>
          <p:cNvSpPr txBox="1"/>
          <p:nvPr/>
        </p:nvSpPr>
        <p:spPr>
          <a:xfrm>
            <a:off x="5490885" y="806824"/>
            <a:ext cx="4123436" cy="707886"/>
          </a:xfrm>
          <a:prstGeom prst="rect">
            <a:avLst/>
          </a:prstGeom>
          <a:noFill/>
        </p:spPr>
        <p:txBody>
          <a:bodyPr wrap="none" rtlCol="0">
            <a:spAutoFit/>
          </a:bodyPr>
          <a:lstStyle/>
          <a:p>
            <a:pPr algn="ctr"/>
            <a:r>
              <a:rPr lang="en-US" sz="4000" b="1" dirty="0">
                <a:solidFill>
                  <a:srgbClr val="FF0000"/>
                </a:solidFill>
                <a:latin typeface="Arial" pitchFamily="34" charset="0"/>
                <a:cs typeface="Arial" pitchFamily="34" charset="0"/>
              </a:rPr>
              <a:t>The Living Apes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57836" y="174906"/>
            <a:ext cx="5003893" cy="1143000"/>
          </a:xfrm>
        </p:spPr>
        <p:txBody>
          <a:bodyPr/>
          <a:lstStyle/>
          <a:p>
            <a:pPr eaLnBrk="1" hangingPunct="1"/>
            <a:r>
              <a:rPr lang="en-US" dirty="0">
                <a:solidFill>
                  <a:srgbClr val="000000"/>
                </a:solidFill>
                <a:latin typeface="Arial" pitchFamily="-110" charset="0"/>
              </a:rPr>
              <a:t>Human Evolution</a:t>
            </a:r>
          </a:p>
        </p:txBody>
      </p:sp>
      <p:sp>
        <p:nvSpPr>
          <p:cNvPr id="14339" name="Rectangle 3"/>
          <p:cNvSpPr>
            <a:spLocks noGrp="1" noChangeArrowheads="1"/>
          </p:cNvSpPr>
          <p:nvPr>
            <p:ph type="body" idx="1"/>
          </p:nvPr>
        </p:nvSpPr>
        <p:spPr>
          <a:xfrm>
            <a:off x="2056063" y="1386706"/>
            <a:ext cx="3754223" cy="3453330"/>
          </a:xfrm>
        </p:spPr>
        <p:txBody>
          <a:bodyPr>
            <a:normAutofit/>
          </a:bodyPr>
          <a:lstStyle/>
          <a:p>
            <a:pPr eaLnBrk="1" hangingPunct="1"/>
            <a:r>
              <a:rPr lang="en-US" sz="2400" dirty="0">
                <a:solidFill>
                  <a:srgbClr val="000000"/>
                </a:solidFill>
                <a:latin typeface="Arial" pitchFamily="-110" charset="0"/>
              </a:rPr>
              <a:t>Phylum </a:t>
            </a:r>
            <a:r>
              <a:rPr lang="en-US" sz="2400" dirty="0" err="1">
                <a:solidFill>
                  <a:srgbClr val="000000"/>
                </a:solidFill>
                <a:latin typeface="Arial" pitchFamily="-110" charset="0"/>
              </a:rPr>
              <a:t>Chordata</a:t>
            </a:r>
            <a:endParaRPr lang="en-US" sz="2400" dirty="0">
              <a:solidFill>
                <a:srgbClr val="000000"/>
              </a:solidFill>
              <a:latin typeface="Arial" pitchFamily="-110" charset="0"/>
            </a:endParaRPr>
          </a:p>
          <a:p>
            <a:pPr eaLnBrk="1" hangingPunct="1"/>
            <a:r>
              <a:rPr lang="en-US" sz="2400" dirty="0">
                <a:solidFill>
                  <a:srgbClr val="000000"/>
                </a:solidFill>
                <a:latin typeface="Arial" pitchFamily="-110" charset="0"/>
              </a:rPr>
              <a:t>Subphylum Vertebrata</a:t>
            </a:r>
          </a:p>
          <a:p>
            <a:pPr eaLnBrk="1" hangingPunct="1"/>
            <a:r>
              <a:rPr lang="en-US" sz="2400" dirty="0">
                <a:solidFill>
                  <a:srgbClr val="000000"/>
                </a:solidFill>
                <a:latin typeface="Arial" pitchFamily="-110" charset="0"/>
              </a:rPr>
              <a:t>Class Mammalia</a:t>
            </a:r>
          </a:p>
          <a:p>
            <a:pPr eaLnBrk="1" hangingPunct="1"/>
            <a:r>
              <a:rPr lang="en-US" sz="2400" dirty="0">
                <a:solidFill>
                  <a:srgbClr val="000000"/>
                </a:solidFill>
                <a:latin typeface="Arial" pitchFamily="-110" charset="0"/>
              </a:rPr>
              <a:t>Order Primates</a:t>
            </a:r>
          </a:p>
          <a:p>
            <a:pPr eaLnBrk="1" hangingPunct="1"/>
            <a:r>
              <a:rPr lang="en-US" sz="2400" dirty="0">
                <a:solidFill>
                  <a:srgbClr val="000000"/>
                </a:solidFill>
                <a:latin typeface="Arial" pitchFamily="-110" charset="0"/>
              </a:rPr>
              <a:t>Family </a:t>
            </a:r>
            <a:r>
              <a:rPr lang="en-US" sz="2400" dirty="0" err="1">
                <a:solidFill>
                  <a:srgbClr val="000000"/>
                </a:solidFill>
                <a:latin typeface="Arial" pitchFamily="-110" charset="0"/>
              </a:rPr>
              <a:t>Hominidae</a:t>
            </a:r>
            <a:endParaRPr lang="en-US" sz="2400" dirty="0">
              <a:solidFill>
                <a:srgbClr val="000000"/>
              </a:solidFill>
              <a:latin typeface="Arial" pitchFamily="-110" charset="0"/>
            </a:endParaRPr>
          </a:p>
          <a:p>
            <a:pPr eaLnBrk="1" hangingPunct="1"/>
            <a:r>
              <a:rPr lang="en-US" sz="2400" dirty="0">
                <a:solidFill>
                  <a:srgbClr val="000000"/>
                </a:solidFill>
                <a:latin typeface="Arial" pitchFamily="-110" charset="0"/>
              </a:rPr>
              <a:t>Genus </a:t>
            </a:r>
            <a:r>
              <a:rPr lang="en-US" sz="2400" i="1" dirty="0">
                <a:solidFill>
                  <a:srgbClr val="000000"/>
                </a:solidFill>
                <a:latin typeface="Arial" pitchFamily="-110" charset="0"/>
              </a:rPr>
              <a:t>Homo</a:t>
            </a:r>
          </a:p>
          <a:p>
            <a:pPr eaLnBrk="1" hangingPunct="1"/>
            <a:r>
              <a:rPr lang="en-US" sz="2400" dirty="0">
                <a:solidFill>
                  <a:srgbClr val="000000"/>
                </a:solidFill>
                <a:latin typeface="Arial" pitchFamily="-110" charset="0"/>
              </a:rPr>
              <a:t>Species </a:t>
            </a:r>
            <a:r>
              <a:rPr lang="en-US" sz="2400" i="1" dirty="0">
                <a:solidFill>
                  <a:srgbClr val="000000"/>
                </a:solidFill>
                <a:latin typeface="Arial" pitchFamily="-110" charset="0"/>
              </a:rPr>
              <a:t>sapiens</a:t>
            </a:r>
          </a:p>
        </p:txBody>
      </p:sp>
      <p:pic>
        <p:nvPicPr>
          <p:cNvPr id="14340" name="Picture 5" descr="G027"/>
          <p:cNvPicPr>
            <a:picLocks noChangeAspect="1" noChangeArrowheads="1"/>
          </p:cNvPicPr>
          <p:nvPr/>
        </p:nvPicPr>
        <p:blipFill>
          <a:blip r:embed="rId2"/>
          <a:srcRect/>
          <a:stretch>
            <a:fillRect/>
          </a:stretch>
        </p:blipFill>
        <p:spPr bwMode="auto">
          <a:xfrm>
            <a:off x="8343900" y="52388"/>
            <a:ext cx="2247900" cy="3224212"/>
          </a:xfrm>
          <a:prstGeom prst="rect">
            <a:avLst/>
          </a:prstGeom>
          <a:noFill/>
          <a:ln w="9525">
            <a:noFill/>
            <a:miter lim="800000"/>
            <a:headEnd/>
            <a:tailEnd/>
          </a:ln>
        </p:spPr>
      </p:pic>
      <p:pic>
        <p:nvPicPr>
          <p:cNvPr id="14341" name="Picture 6" descr="old%20darwin"/>
          <p:cNvPicPr>
            <a:picLocks noChangeAspect="1" noChangeArrowheads="1"/>
          </p:cNvPicPr>
          <p:nvPr/>
        </p:nvPicPr>
        <p:blipFill>
          <a:blip r:embed="rId3"/>
          <a:srcRect/>
          <a:stretch>
            <a:fillRect/>
          </a:stretch>
        </p:blipFill>
        <p:spPr bwMode="auto">
          <a:xfrm>
            <a:off x="1524001" y="4705566"/>
            <a:ext cx="1657013" cy="2152434"/>
          </a:xfrm>
          <a:prstGeom prst="rect">
            <a:avLst/>
          </a:prstGeom>
          <a:noFill/>
          <a:ln w="9525">
            <a:noFill/>
            <a:miter lim="800000"/>
            <a:headEnd/>
            <a:tailEnd/>
          </a:ln>
        </p:spPr>
      </p:pic>
      <p:pic>
        <p:nvPicPr>
          <p:cNvPr id="6" name="Picture 6" descr="Darwin Caricature"/>
          <p:cNvPicPr>
            <a:picLocks noChangeAspect="1" noChangeArrowheads="1"/>
          </p:cNvPicPr>
          <p:nvPr/>
        </p:nvPicPr>
        <p:blipFill>
          <a:blip r:embed="rId4"/>
          <a:srcRect/>
          <a:stretch>
            <a:fillRect/>
          </a:stretch>
        </p:blipFill>
        <p:spPr bwMode="auto">
          <a:xfrm>
            <a:off x="8343901" y="3311512"/>
            <a:ext cx="2324099" cy="3546488"/>
          </a:xfrm>
          <a:prstGeom prst="rect">
            <a:avLst/>
          </a:prstGeom>
          <a:noFill/>
          <a:ln w="9525">
            <a:noFill/>
            <a:miter lim="800000"/>
            <a:headEnd/>
            <a:tailEnd/>
          </a:ln>
        </p:spPr>
      </p:pic>
      <p:pic>
        <p:nvPicPr>
          <p:cNvPr id="7" name="Picture 15" descr="darwin"/>
          <p:cNvPicPr>
            <a:picLocks noChangeAspect="1" noChangeArrowheads="1"/>
          </p:cNvPicPr>
          <p:nvPr/>
        </p:nvPicPr>
        <p:blipFill>
          <a:blip r:embed="rId5"/>
          <a:srcRect b="12621"/>
          <a:stretch>
            <a:fillRect/>
          </a:stretch>
        </p:blipFill>
        <p:spPr bwMode="auto">
          <a:xfrm>
            <a:off x="5732930" y="2518104"/>
            <a:ext cx="2610971" cy="433989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524000" y="286872"/>
            <a:ext cx="9144000" cy="829235"/>
          </a:xfrm>
        </p:spPr>
        <p:txBody>
          <a:bodyPr rtlCol="0">
            <a:normAutofit/>
          </a:bodyPr>
          <a:lstStyle/>
          <a:p>
            <a:pPr>
              <a:defRPr/>
            </a:pPr>
            <a:r>
              <a:rPr lang="en-US" dirty="0">
                <a:latin typeface="Arial" pitchFamily="34" charset="0"/>
                <a:cs typeface="Arial" pitchFamily="34" charset="0"/>
              </a:rPr>
              <a:t>Genetic divergence</a:t>
            </a:r>
          </a:p>
        </p:txBody>
      </p:sp>
      <p:sp>
        <p:nvSpPr>
          <p:cNvPr id="40963" name="Rectangle 3"/>
          <p:cNvSpPr>
            <a:spLocks noGrp="1" noChangeArrowheads="1"/>
          </p:cNvSpPr>
          <p:nvPr>
            <p:ph type="body" idx="1"/>
          </p:nvPr>
        </p:nvSpPr>
        <p:spPr>
          <a:xfrm>
            <a:off x="1766050" y="1385048"/>
            <a:ext cx="7775575" cy="4816475"/>
          </a:xfrm>
        </p:spPr>
        <p:txBody>
          <a:bodyPr>
            <a:normAutofit fontScale="85000" lnSpcReduction="20000"/>
          </a:bodyPr>
          <a:lstStyle/>
          <a:p>
            <a:pPr lvl="0"/>
            <a:r>
              <a:rPr lang="en-US" sz="3100" dirty="0"/>
              <a:t>DNA sequence that produce hemoglobin is EXACTLY the same in humans and chimps</a:t>
            </a:r>
          </a:p>
          <a:p>
            <a:pPr lvl="1"/>
            <a:r>
              <a:rPr lang="en-US" sz="2700" dirty="0"/>
              <a:t>2 amino acid changes from gorilla</a:t>
            </a:r>
          </a:p>
          <a:p>
            <a:pPr lvl="1"/>
            <a:r>
              <a:rPr lang="en-US" sz="2700" dirty="0"/>
              <a:t>15 changes in rhesus monkey</a:t>
            </a:r>
          </a:p>
          <a:p>
            <a:endParaRPr lang="en-US" sz="3100" dirty="0">
              <a:latin typeface="Arial" pitchFamily="34" charset="0"/>
              <a:cs typeface="Arial" pitchFamily="34" charset="0"/>
            </a:endParaRPr>
          </a:p>
          <a:p>
            <a:r>
              <a:rPr lang="en-US" sz="3100" dirty="0">
                <a:latin typeface="Arial" pitchFamily="34" charset="0"/>
                <a:cs typeface="Arial" pitchFamily="34" charset="0"/>
              </a:rPr>
              <a:t>Order of divergence: </a:t>
            </a:r>
          </a:p>
          <a:p>
            <a:pPr lvl="1"/>
            <a:r>
              <a:rPr lang="en-US" sz="2700" dirty="0">
                <a:latin typeface="Arial" pitchFamily="34" charset="0"/>
                <a:cs typeface="Arial" pitchFamily="34" charset="0"/>
              </a:rPr>
              <a:t>Gibbons = 15 MYA</a:t>
            </a:r>
          </a:p>
          <a:p>
            <a:pPr lvl="1"/>
            <a:r>
              <a:rPr lang="en-US" sz="2700" dirty="0">
                <a:latin typeface="Arial" pitchFamily="34" charset="0"/>
                <a:cs typeface="Arial" pitchFamily="34" charset="0"/>
              </a:rPr>
              <a:t>Orangs = 12 MYA</a:t>
            </a:r>
          </a:p>
          <a:p>
            <a:pPr lvl="1"/>
            <a:r>
              <a:rPr lang="en-US" sz="2700" dirty="0">
                <a:latin typeface="Arial" pitchFamily="34" charset="0"/>
                <a:cs typeface="Arial" pitchFamily="34" charset="0"/>
              </a:rPr>
              <a:t>Gorillas = 8 MYA</a:t>
            </a:r>
          </a:p>
          <a:p>
            <a:pPr lvl="1"/>
            <a:r>
              <a:rPr lang="en-US" sz="2700" dirty="0">
                <a:latin typeface="Arial" pitchFamily="34" charset="0"/>
                <a:cs typeface="Arial" pitchFamily="34" charset="0"/>
              </a:rPr>
              <a:t>Chimps = 6 MYA</a:t>
            </a:r>
          </a:p>
          <a:p>
            <a:pPr eaLnBrk="1" hangingPunct="1"/>
            <a:endParaRPr lang="en-US" sz="3100" dirty="0">
              <a:latin typeface="Arial" pitchFamily="34" charset="0"/>
              <a:cs typeface="Arial" pitchFamily="34" charset="0"/>
            </a:endParaRPr>
          </a:p>
          <a:p>
            <a:pPr eaLnBrk="1" hangingPunct="1"/>
            <a:r>
              <a:rPr lang="en-US" sz="3100" dirty="0">
                <a:latin typeface="Arial" pitchFamily="34" charset="0"/>
                <a:cs typeface="Arial" pitchFamily="34" charset="0"/>
              </a:rPr>
              <a:t>The genetic difference between chimps and humans is 1.8%</a:t>
            </a:r>
          </a:p>
        </p:txBody>
      </p:sp>
      <p:pic>
        <p:nvPicPr>
          <p:cNvPr id="40964" name="Picture 5" descr="http://rosenblumtv.files.wordpress.com/2007/08/01-coll-dna-knoll-l.jpg"/>
          <p:cNvPicPr>
            <a:picLocks noChangeAspect="1" noChangeArrowheads="1"/>
          </p:cNvPicPr>
          <p:nvPr/>
        </p:nvPicPr>
        <p:blipFill>
          <a:blip r:embed="rId2"/>
          <a:srcRect/>
          <a:stretch>
            <a:fillRect/>
          </a:stretch>
        </p:blipFill>
        <p:spPr bwMode="auto">
          <a:xfrm>
            <a:off x="8237308" y="1988503"/>
            <a:ext cx="2430692" cy="314858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80980" y="249919"/>
            <a:ext cx="5346508" cy="1143000"/>
          </a:xfrm>
        </p:spPr>
        <p:txBody>
          <a:bodyPr>
            <a:normAutofit fontScale="90000"/>
          </a:bodyPr>
          <a:lstStyle/>
          <a:p>
            <a:pPr eaLnBrk="1" hangingPunct="1"/>
            <a:r>
              <a:rPr lang="en-US" sz="4000" dirty="0">
                <a:solidFill>
                  <a:schemeClr val="accent6">
                    <a:lumMod val="75000"/>
                  </a:schemeClr>
                </a:solidFill>
                <a:latin typeface="Arial" pitchFamily="34" charset="0"/>
                <a:cs typeface="Arial" pitchFamily="34" charset="0"/>
              </a:rPr>
              <a:t>Adaptations to what type of life-style?</a:t>
            </a:r>
          </a:p>
        </p:txBody>
      </p:sp>
      <p:pic>
        <p:nvPicPr>
          <p:cNvPr id="4" name="Picture 4" descr="2201"/>
          <p:cNvPicPr>
            <a:picLocks noChangeAspect="1" noChangeArrowheads="1"/>
          </p:cNvPicPr>
          <p:nvPr/>
        </p:nvPicPr>
        <p:blipFill rotWithShape="1">
          <a:blip r:embed="rId2"/>
          <a:srcRect b="1706"/>
          <a:stretch/>
        </p:blipFill>
        <p:spPr bwMode="auto">
          <a:xfrm>
            <a:off x="6109393" y="478971"/>
            <a:ext cx="6082608" cy="6379031"/>
          </a:xfrm>
          <a:prstGeom prst="rect">
            <a:avLst/>
          </a:prstGeom>
          <a:noFill/>
          <a:ln w="9525">
            <a:noFill/>
            <a:miter lim="800000"/>
            <a:headEnd/>
            <a:tailEnd/>
          </a:ln>
        </p:spPr>
      </p:pic>
      <p:pic>
        <p:nvPicPr>
          <p:cNvPr id="2050" name="Picture 2" descr="File:Olive babo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52" y="2240609"/>
            <a:ext cx="5395353" cy="4242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6721"/>
            <a:ext cx="8229600" cy="1143000"/>
          </a:xfrm>
        </p:spPr>
        <p:txBody>
          <a:bodyPr/>
          <a:lstStyle/>
          <a:p>
            <a:r>
              <a:rPr lang="en-US" dirty="0">
                <a:latin typeface="Arial" pitchFamily="34" charset="0"/>
                <a:cs typeface="Arial" pitchFamily="34" charset="0"/>
              </a:rPr>
              <a:t>So what does that mean?</a:t>
            </a:r>
          </a:p>
        </p:txBody>
      </p:sp>
      <p:sp>
        <p:nvSpPr>
          <p:cNvPr id="3" name="Content Placeholder 2"/>
          <p:cNvSpPr>
            <a:spLocks noGrp="1"/>
          </p:cNvSpPr>
          <p:nvPr>
            <p:ph sz="half" idx="1"/>
          </p:nvPr>
        </p:nvSpPr>
        <p:spPr>
          <a:xfrm>
            <a:off x="1570240" y="1271432"/>
            <a:ext cx="4916184" cy="5180744"/>
          </a:xfrm>
        </p:spPr>
        <p:txBody>
          <a:bodyPr>
            <a:normAutofit/>
          </a:bodyPr>
          <a:lstStyle/>
          <a:p>
            <a:r>
              <a:rPr lang="en-US" dirty="0">
                <a:latin typeface="Arial" pitchFamily="34" charset="0"/>
                <a:cs typeface="Arial" pitchFamily="34" charset="0"/>
              </a:rPr>
              <a:t>The human genome is 3 billion base pairs</a:t>
            </a:r>
          </a:p>
          <a:p>
            <a:pPr lvl="1"/>
            <a:r>
              <a:rPr lang="en-US" dirty="0">
                <a:latin typeface="Arial" pitchFamily="34" charset="0"/>
                <a:cs typeface="Arial" pitchFamily="34" charset="0"/>
              </a:rPr>
              <a:t>1% is quite significant if you stop to think about it</a:t>
            </a:r>
          </a:p>
          <a:p>
            <a:r>
              <a:rPr lang="en-US" dirty="0">
                <a:latin typeface="Arial" pitchFamily="34" charset="0"/>
                <a:cs typeface="Arial" pitchFamily="34" charset="0"/>
              </a:rPr>
              <a:t>Examples:</a:t>
            </a:r>
          </a:p>
          <a:p>
            <a:pPr lvl="1"/>
            <a:r>
              <a:rPr lang="en-US" dirty="0">
                <a:latin typeface="Arial" pitchFamily="34" charset="0"/>
                <a:cs typeface="Arial" pitchFamily="34" charset="0"/>
              </a:rPr>
              <a:t>HAR1: involved in cortex development</a:t>
            </a:r>
          </a:p>
          <a:p>
            <a:pPr lvl="1"/>
            <a:r>
              <a:rPr lang="en-US" dirty="0">
                <a:latin typeface="Arial" pitchFamily="34" charset="0"/>
                <a:cs typeface="Arial" pitchFamily="34" charset="0"/>
              </a:rPr>
              <a:t>HAR2: wrist and thumb development</a:t>
            </a:r>
          </a:p>
          <a:p>
            <a:pPr lvl="1"/>
            <a:r>
              <a:rPr lang="en-US" dirty="0">
                <a:latin typeface="Arial" pitchFamily="34" charset="0"/>
                <a:cs typeface="Arial" pitchFamily="34" charset="0"/>
              </a:rPr>
              <a:t>FOXP2: speech</a:t>
            </a:r>
          </a:p>
          <a:p>
            <a:pPr lvl="1"/>
            <a:r>
              <a:rPr lang="en-US" dirty="0">
                <a:latin typeface="Arial" pitchFamily="34" charset="0"/>
                <a:cs typeface="Arial" pitchFamily="34" charset="0"/>
              </a:rPr>
              <a:t>AMY1: starch digestion</a:t>
            </a:r>
          </a:p>
          <a:p>
            <a:endParaRPr lang="en-US" dirty="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2588" y="2191872"/>
            <a:ext cx="3645413" cy="4666129"/>
          </a:xfrm>
        </p:spPr>
      </p:pic>
    </p:spTree>
    <p:extLst>
      <p:ext uri="{BB962C8B-B14F-4D97-AF65-F5344CB8AC3E}">
        <p14:creationId xmlns:p14="http://schemas.microsoft.com/office/powerpoint/2010/main" val="1897718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descr="0525l"/>
          <p:cNvPicPr>
            <a:picLocks noChangeAspect="1" noChangeArrowheads="1"/>
          </p:cNvPicPr>
          <p:nvPr/>
        </p:nvPicPr>
        <p:blipFill>
          <a:blip r:embed="rId2"/>
          <a:srcRect/>
          <a:stretch>
            <a:fillRect/>
          </a:stretch>
        </p:blipFill>
        <p:spPr bwMode="auto">
          <a:xfrm>
            <a:off x="1528764" y="15876"/>
            <a:ext cx="9134475" cy="682466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2" name="Picture 3" descr="0514l"/>
          <p:cNvPicPr>
            <a:picLocks noChangeAspect="1" noChangeArrowheads="1"/>
          </p:cNvPicPr>
          <p:nvPr/>
        </p:nvPicPr>
        <p:blipFill rotWithShape="1">
          <a:blip r:embed="rId2" cstate="print"/>
          <a:srcRect r="7934"/>
          <a:stretch/>
        </p:blipFill>
        <p:spPr bwMode="auto">
          <a:xfrm>
            <a:off x="2247944" y="15876"/>
            <a:ext cx="8409772" cy="6824663"/>
          </a:xfrm>
          <a:prstGeom prst="rect">
            <a:avLst/>
          </a:prstGeom>
          <a:noFill/>
          <a:ln w="9525">
            <a:noFill/>
            <a:miter lim="800000"/>
            <a:headEnd/>
            <a:tailEnd/>
          </a:ln>
        </p:spPr>
      </p:pic>
      <p:sp>
        <p:nvSpPr>
          <p:cNvPr id="2" name="TextBox 1"/>
          <p:cNvSpPr txBox="1"/>
          <p:nvPr/>
        </p:nvSpPr>
        <p:spPr>
          <a:xfrm>
            <a:off x="1534275" y="2219229"/>
            <a:ext cx="4405373" cy="1938992"/>
          </a:xfrm>
          <a:prstGeom prst="rect">
            <a:avLst/>
          </a:prstGeom>
          <a:noFill/>
        </p:spPr>
        <p:txBody>
          <a:bodyPr wrap="none" rtlCol="0">
            <a:spAutoFit/>
          </a:bodyPr>
          <a:lstStyle/>
          <a:p>
            <a:pPr marL="285750" indent="-285750">
              <a:buFont typeface="Arial" pitchFamily="34" charset="0"/>
              <a:buChar char="•"/>
            </a:pPr>
            <a:r>
              <a:rPr lang="en-US" sz="2400" dirty="0">
                <a:latin typeface="Arial" pitchFamily="34" charset="0"/>
                <a:cs typeface="Arial" pitchFamily="34" charset="0"/>
              </a:rPr>
              <a:t>These are referred to as the </a:t>
            </a:r>
          </a:p>
          <a:p>
            <a:r>
              <a:rPr lang="en-US" sz="2400" dirty="0">
                <a:latin typeface="Arial" pitchFamily="34" charset="0"/>
                <a:cs typeface="Arial" pitchFamily="34" charset="0"/>
              </a:rPr>
              <a:t>      </a:t>
            </a:r>
            <a:r>
              <a:rPr lang="en-US" sz="2400" dirty="0" err="1">
                <a:latin typeface="Arial" pitchFamily="34" charset="0"/>
                <a:cs typeface="Arial" pitchFamily="34" charset="0"/>
              </a:rPr>
              <a:t>Laetoli</a:t>
            </a:r>
            <a:r>
              <a:rPr lang="en-US" sz="2400" dirty="0">
                <a:latin typeface="Arial" pitchFamily="34" charset="0"/>
                <a:cs typeface="Arial" pitchFamily="34" charset="0"/>
              </a:rPr>
              <a:t> footprints. </a:t>
            </a:r>
          </a:p>
          <a:p>
            <a:pPr marL="285750" indent="-285750">
              <a:buFont typeface="Arial" pitchFamily="34" charset="0"/>
              <a:buChar char="•"/>
            </a:pPr>
            <a:r>
              <a:rPr lang="en-US" sz="2400" dirty="0">
                <a:latin typeface="Arial" pitchFamily="34" charset="0"/>
                <a:cs typeface="Arial" pitchFamily="34" charset="0"/>
              </a:rPr>
              <a:t>They were made in ash. </a:t>
            </a:r>
          </a:p>
          <a:p>
            <a:pPr marL="285750" indent="-285750">
              <a:buFont typeface="Arial" pitchFamily="34" charset="0"/>
              <a:buChar char="•"/>
            </a:pPr>
            <a:r>
              <a:rPr lang="en-US" sz="2400" dirty="0">
                <a:latin typeface="Arial" pitchFamily="34" charset="0"/>
                <a:cs typeface="Arial" pitchFamily="34" charset="0"/>
              </a:rPr>
              <a:t>The fossils stretch over 80 ft.</a:t>
            </a:r>
          </a:p>
          <a:p>
            <a:pPr marL="285750" indent="-285750">
              <a:buFont typeface="Arial" pitchFamily="34" charset="0"/>
              <a:buChar char="•"/>
            </a:pPr>
            <a:r>
              <a:rPr lang="en-US" sz="2400" dirty="0">
                <a:latin typeface="Arial" pitchFamily="34" charset="0"/>
                <a:cs typeface="Arial" pitchFamily="34" charset="0"/>
              </a:rPr>
              <a:t>They are dated to 3.6 MYA</a:t>
            </a:r>
          </a:p>
        </p:txBody>
      </p:sp>
    </p:spTree>
    <p:extLst>
      <p:ext uri="{BB962C8B-B14F-4D97-AF65-F5344CB8AC3E}">
        <p14:creationId xmlns:p14="http://schemas.microsoft.com/office/powerpoint/2010/main" val="133175239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8" name="Picture 3" descr="ape-man-line-up"/>
          <p:cNvPicPr>
            <a:picLocks noChangeAspect="1" noChangeArrowheads="1"/>
          </p:cNvPicPr>
          <p:nvPr/>
        </p:nvPicPr>
        <p:blipFill>
          <a:blip r:embed="rId2" cstate="print"/>
          <a:srcRect/>
          <a:stretch>
            <a:fillRect/>
          </a:stretch>
        </p:blipFill>
        <p:spPr bwMode="auto">
          <a:xfrm>
            <a:off x="4938182" y="2057401"/>
            <a:ext cx="5729819" cy="3452813"/>
          </a:xfrm>
          <a:prstGeom prst="rect">
            <a:avLst/>
          </a:prstGeom>
          <a:noFill/>
          <a:ln w="9525">
            <a:noFill/>
            <a:miter lim="800000"/>
            <a:headEnd/>
            <a:tailEnd/>
          </a:ln>
        </p:spPr>
      </p:pic>
      <p:sp>
        <p:nvSpPr>
          <p:cNvPr id="29699" name="Text Box 4"/>
          <p:cNvSpPr txBox="1">
            <a:spLocks noChangeArrowheads="1"/>
          </p:cNvSpPr>
          <p:nvPr/>
        </p:nvSpPr>
        <p:spPr bwMode="auto">
          <a:xfrm>
            <a:off x="1524000" y="5629275"/>
            <a:ext cx="8966200" cy="1060450"/>
          </a:xfrm>
          <a:prstGeom prst="rect">
            <a:avLst/>
          </a:prstGeom>
          <a:noFill/>
          <a:ln w="12700">
            <a:noFill/>
            <a:miter lim="800000"/>
            <a:headEnd/>
            <a:tailEnd/>
          </a:ln>
        </p:spPr>
        <p:txBody>
          <a:bodyPr lIns="102577" tIns="51289" rIns="102577" bIns="51289">
            <a:spAutoFit/>
          </a:bodyPr>
          <a:lstStyle/>
          <a:p>
            <a:pPr algn="ctr"/>
            <a:r>
              <a:rPr lang="en-US" sz="3100" dirty="0">
                <a:latin typeface="Arial" pitchFamily="34" charset="0"/>
                <a:cs typeface="Arial" pitchFamily="34" charset="0"/>
              </a:rPr>
              <a:t>Human evolution is not a record of ‘simple’, directional change over time…more like a bush!</a:t>
            </a:r>
          </a:p>
        </p:txBody>
      </p:sp>
      <p:sp>
        <p:nvSpPr>
          <p:cNvPr id="2" name="Rectangle 1"/>
          <p:cNvSpPr/>
          <p:nvPr/>
        </p:nvSpPr>
        <p:spPr>
          <a:xfrm>
            <a:off x="1752600" y="731095"/>
            <a:ext cx="3429001" cy="4524315"/>
          </a:xfrm>
          <a:prstGeom prst="rect">
            <a:avLst/>
          </a:prstGeom>
        </p:spPr>
        <p:txBody>
          <a:bodyPr wrap="square">
            <a:spAutoFit/>
          </a:bodyPr>
          <a:lstStyle/>
          <a:p>
            <a:pPr marL="285750" indent="-285750">
              <a:buFont typeface="Arial" pitchFamily="34" charset="0"/>
              <a:buChar char="•"/>
            </a:pPr>
            <a:r>
              <a:rPr lang="en-US" sz="2400" b="1" dirty="0"/>
              <a:t>Hominids - </a:t>
            </a:r>
            <a:r>
              <a:rPr lang="en-US" sz="2400" dirty="0"/>
              <a:t>group of human-like ancestors gave rise to modern humans</a:t>
            </a:r>
          </a:p>
          <a:p>
            <a:pPr marL="285750" indent="-285750">
              <a:buFont typeface="Arial" pitchFamily="34" charset="0"/>
              <a:buChar char="•"/>
            </a:pPr>
            <a:endParaRPr lang="en-US" sz="2400" dirty="0"/>
          </a:p>
          <a:p>
            <a:pPr marL="285750" indent="-285750">
              <a:buFont typeface="Arial" pitchFamily="34" charset="0"/>
              <a:buChar char="•"/>
            </a:pPr>
            <a:r>
              <a:rPr lang="en-US" sz="2400" dirty="0"/>
              <a:t>After this lineage diverged from other apes</a:t>
            </a:r>
          </a:p>
          <a:p>
            <a:pPr marL="285750" indent="-285750">
              <a:buFont typeface="Arial" pitchFamily="34" charset="0"/>
              <a:buChar char="•"/>
            </a:pPr>
            <a:endParaRPr lang="en-US" sz="2400" dirty="0"/>
          </a:p>
          <a:p>
            <a:pPr marL="285750" indent="-285750">
              <a:buFont typeface="Arial" pitchFamily="34" charset="0"/>
              <a:buChar char="•"/>
            </a:pPr>
            <a:r>
              <a:rPr lang="en-US" sz="2400" dirty="0"/>
              <a:t>Went through large diversification of species</a:t>
            </a:r>
          </a:p>
        </p:txBody>
      </p:sp>
      <p:sp>
        <p:nvSpPr>
          <p:cNvPr id="3" name="TextBox 2"/>
          <p:cNvSpPr txBox="1"/>
          <p:nvPr/>
        </p:nvSpPr>
        <p:spPr>
          <a:xfrm>
            <a:off x="5383307" y="556284"/>
            <a:ext cx="4909549" cy="830997"/>
          </a:xfrm>
          <a:prstGeom prst="rect">
            <a:avLst/>
          </a:prstGeom>
          <a:noFill/>
        </p:spPr>
        <p:txBody>
          <a:bodyPr wrap="none" rtlCol="0">
            <a:spAutoFit/>
          </a:bodyPr>
          <a:lstStyle/>
          <a:p>
            <a:r>
              <a:rPr lang="en-US" sz="4800" b="1" dirty="0">
                <a:solidFill>
                  <a:srgbClr val="FF0000"/>
                </a:solidFill>
              </a:rPr>
              <a:t>Hominid Evolution</a:t>
            </a:r>
          </a:p>
        </p:txBody>
      </p:sp>
    </p:spTree>
    <p:extLst>
      <p:ext uri="{BB962C8B-B14F-4D97-AF65-F5344CB8AC3E}">
        <p14:creationId xmlns:p14="http://schemas.microsoft.com/office/powerpoint/2010/main" val="225521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4" descr="22CO"/>
          <p:cNvPicPr preferRelativeResize="0">
            <a:picLocks noChangeAspect="1" noChangeArrowheads="1"/>
          </p:cNvPicPr>
          <p:nvPr/>
        </p:nvPicPr>
        <p:blipFill>
          <a:blip r:embed="rId3" cstate="print"/>
          <a:srcRect/>
          <a:stretch>
            <a:fillRect/>
          </a:stretch>
        </p:blipFill>
        <p:spPr bwMode="auto">
          <a:xfrm>
            <a:off x="2049464" y="165101"/>
            <a:ext cx="8093075" cy="6454775"/>
          </a:xfrm>
          <a:prstGeom prst="rect">
            <a:avLst/>
          </a:prstGeom>
          <a:noFill/>
          <a:ln w="9525">
            <a:noFill/>
            <a:miter lim="800000"/>
            <a:headEnd/>
            <a:tailEnd/>
          </a:ln>
        </p:spPr>
      </p:pic>
      <p:sp>
        <p:nvSpPr>
          <p:cNvPr id="28675" name="Rectangle 2" hidden="1"/>
          <p:cNvSpPr>
            <a:spLocks noGrp="1" noChangeArrowheads="1"/>
          </p:cNvSpPr>
          <p:nvPr>
            <p:ph type="title"/>
          </p:nvPr>
        </p:nvSpPr>
        <p:spPr/>
        <p:txBody>
          <a:bodyPr/>
          <a:lstStyle/>
          <a:p>
            <a:pPr eaLnBrk="1" hangingPunct="1"/>
            <a:r>
              <a:rPr lang="en-US"/>
              <a:t>	</a:t>
            </a:r>
          </a:p>
        </p:txBody>
      </p:sp>
    </p:spTree>
    <p:extLst>
      <p:ext uri="{BB962C8B-B14F-4D97-AF65-F5344CB8AC3E}">
        <p14:creationId xmlns:p14="http://schemas.microsoft.com/office/powerpoint/2010/main" val="181367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latin typeface="Arial" pitchFamily="34" charset="0"/>
                <a:cs typeface="Arial" pitchFamily="34" charset="0"/>
              </a:rPr>
              <a:t>Sahelanthropus</a:t>
            </a:r>
            <a:r>
              <a:rPr lang="en-US" i="1" dirty="0">
                <a:latin typeface="Arial" pitchFamily="34" charset="0"/>
                <a:cs typeface="Arial" pitchFamily="34" charset="0"/>
              </a:rPr>
              <a:t> </a:t>
            </a:r>
            <a:r>
              <a:rPr lang="en-US" i="1" dirty="0" err="1">
                <a:latin typeface="Arial" pitchFamily="34" charset="0"/>
                <a:cs typeface="Arial" pitchFamily="34" charset="0"/>
              </a:rPr>
              <a:t>tchadensis</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1832226" y="1600200"/>
            <a:ext cx="4187575" cy="4697858"/>
          </a:xfrm>
        </p:spPr>
        <p:txBody>
          <a:bodyPr>
            <a:normAutofit fontScale="77500" lnSpcReduction="20000"/>
          </a:bodyPr>
          <a:lstStyle/>
          <a:p>
            <a:r>
              <a:rPr lang="en-US" dirty="0">
                <a:latin typeface="Arial" pitchFamily="34" charset="0"/>
                <a:cs typeface="Arial" pitchFamily="34" charset="0"/>
              </a:rPr>
              <a:t>6-7 MYA</a:t>
            </a:r>
          </a:p>
          <a:p>
            <a:r>
              <a:rPr lang="en-US" dirty="0">
                <a:latin typeface="Arial" pitchFamily="34" charset="0"/>
                <a:cs typeface="Arial" pitchFamily="34" charset="0"/>
              </a:rPr>
              <a:t>Discovered in Chad</a:t>
            </a:r>
          </a:p>
          <a:p>
            <a:pPr lvl="1"/>
            <a:r>
              <a:rPr lang="en-US" dirty="0">
                <a:latin typeface="Arial" pitchFamily="34" charset="0"/>
                <a:cs typeface="Arial" pitchFamily="34" charset="0"/>
              </a:rPr>
              <a:t>2002</a:t>
            </a:r>
          </a:p>
          <a:p>
            <a:r>
              <a:rPr lang="en-US" dirty="0">
                <a:latin typeface="Arial" pitchFamily="34" charset="0"/>
                <a:cs typeface="Arial" pitchFamily="34" charset="0"/>
              </a:rPr>
              <a:t>Demonstrated greater dispersion and a wider variety</a:t>
            </a:r>
          </a:p>
          <a:p>
            <a:r>
              <a:rPr lang="en-US" dirty="0">
                <a:latin typeface="Arial" pitchFamily="34" charset="0"/>
                <a:cs typeface="Arial" pitchFamily="34" charset="0"/>
              </a:rPr>
              <a:t>Small brain case, similar to a chimp</a:t>
            </a:r>
          </a:p>
          <a:p>
            <a:r>
              <a:rPr lang="en-US" dirty="0">
                <a:latin typeface="Arial" pitchFamily="34" charset="0"/>
                <a:cs typeface="Arial" pitchFamily="34" charset="0"/>
              </a:rPr>
              <a:t>Face and teeth had many characteristics of larger brained human ancestors</a:t>
            </a:r>
          </a:p>
          <a:p>
            <a:r>
              <a:rPr lang="en-US" dirty="0">
                <a:latin typeface="Arial" pitchFamily="34" charset="0"/>
                <a:cs typeface="Arial" pitchFamily="34" charset="0"/>
              </a:rPr>
              <a:t>Mechanism of locomotion is unknown</a:t>
            </a:r>
          </a:p>
          <a:p>
            <a:pPr lvl="1"/>
            <a:r>
              <a:rPr lang="en-US" dirty="0">
                <a:latin typeface="Arial" pitchFamily="34" charset="0"/>
                <a:cs typeface="Arial" pitchFamily="34" charset="0"/>
              </a:rPr>
              <a:t>Foramen magnum is in the right place</a:t>
            </a:r>
          </a:p>
        </p:txBody>
      </p:sp>
      <p:pic>
        <p:nvPicPr>
          <p:cNvPr id="5" name="Picture 6" descr="Toumai"/>
          <p:cNvPicPr>
            <a:picLocks noGrp="1" noChangeAspect="1" noChangeArrowheads="1"/>
          </p:cNvPicPr>
          <p:nvPr>
            <p:ph sz="half" idx="2"/>
          </p:nvPr>
        </p:nvPicPr>
        <p:blipFill>
          <a:blip r:embed="rId2" cstate="print"/>
          <a:srcRect/>
          <a:stretch>
            <a:fillRect/>
          </a:stretch>
        </p:blipFill>
        <p:spPr bwMode="auto">
          <a:xfrm>
            <a:off x="5880019" y="1234383"/>
            <a:ext cx="3020826" cy="2891888"/>
          </a:xfrm>
          <a:prstGeom prst="rect">
            <a:avLst/>
          </a:prstGeom>
          <a:noFill/>
          <a:ln w="9525">
            <a:noFill/>
            <a:miter lim="800000"/>
            <a:headEnd/>
            <a:tailEnd/>
          </a:ln>
        </p:spPr>
      </p:pic>
      <p:pic>
        <p:nvPicPr>
          <p:cNvPr id="6" name="Picture 8" descr="http://news.bbc.co.uk/nol/shared/spl/hi/pop_ups/05/sci_nat_enl_1112790669/img/1.jpg"/>
          <p:cNvPicPr>
            <a:picLocks noChangeAspect="1" noChangeArrowheads="1"/>
          </p:cNvPicPr>
          <p:nvPr/>
        </p:nvPicPr>
        <p:blipFill>
          <a:blip r:embed="rId3" cstate="print"/>
          <a:srcRect/>
          <a:stretch>
            <a:fillRect/>
          </a:stretch>
        </p:blipFill>
        <p:spPr bwMode="auto">
          <a:xfrm>
            <a:off x="7659041" y="3626778"/>
            <a:ext cx="2967862" cy="3179852"/>
          </a:xfrm>
          <a:prstGeom prst="rect">
            <a:avLst/>
          </a:prstGeom>
          <a:noFill/>
          <a:ln w="9525">
            <a:noFill/>
            <a:miter lim="800000"/>
            <a:headEnd/>
            <a:tailEnd/>
          </a:ln>
        </p:spPr>
      </p:pic>
    </p:spTree>
    <p:extLst>
      <p:ext uri="{BB962C8B-B14F-4D97-AF65-F5344CB8AC3E}">
        <p14:creationId xmlns:p14="http://schemas.microsoft.com/office/powerpoint/2010/main" val="506747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79"/>
            <a:ext cx="8229600" cy="900668"/>
          </a:xfrm>
        </p:spPr>
        <p:txBody>
          <a:bodyPr/>
          <a:lstStyle/>
          <a:p>
            <a:r>
              <a:rPr lang="en-US" i="1" dirty="0" err="1">
                <a:latin typeface="Arial" pitchFamily="34" charset="0"/>
                <a:cs typeface="Arial" pitchFamily="34" charset="0"/>
              </a:rPr>
              <a:t>Orrorin</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1580514" y="952939"/>
            <a:ext cx="4038600" cy="4525963"/>
          </a:xfrm>
        </p:spPr>
        <p:txBody>
          <a:bodyPr>
            <a:normAutofit/>
          </a:bodyPr>
          <a:lstStyle/>
          <a:p>
            <a:r>
              <a:rPr lang="en-US" dirty="0">
                <a:latin typeface="Arial" pitchFamily="34" charset="0"/>
                <a:cs typeface="Arial" pitchFamily="34" charset="0"/>
              </a:rPr>
              <a:t>6 MYA</a:t>
            </a:r>
          </a:p>
          <a:p>
            <a:r>
              <a:rPr lang="en-US" dirty="0">
                <a:latin typeface="Arial" pitchFamily="34" charset="0"/>
                <a:cs typeface="Arial" pitchFamily="34" charset="0"/>
              </a:rPr>
              <a:t>Discovered in Kenya</a:t>
            </a:r>
          </a:p>
          <a:p>
            <a:pPr lvl="1"/>
            <a:r>
              <a:rPr lang="en-US" dirty="0">
                <a:latin typeface="Arial" pitchFamily="34" charset="0"/>
                <a:cs typeface="Arial" pitchFamily="34" charset="0"/>
              </a:rPr>
              <a:t>2001</a:t>
            </a:r>
          </a:p>
          <a:p>
            <a:r>
              <a:rPr lang="en-US" dirty="0">
                <a:latin typeface="Arial" pitchFamily="34" charset="0"/>
                <a:cs typeface="Arial" pitchFamily="34" charset="0"/>
              </a:rPr>
              <a:t>Probably bipedal</a:t>
            </a:r>
          </a:p>
          <a:p>
            <a:r>
              <a:rPr lang="en-US" dirty="0">
                <a:latin typeface="Arial" pitchFamily="34" charset="0"/>
                <a:cs typeface="Arial" pitchFamily="34" charset="0"/>
              </a:rPr>
              <a:t>The notion is </a:t>
            </a:r>
          </a:p>
          <a:p>
            <a:pPr marL="0" indent="0">
              <a:buNone/>
            </a:pPr>
            <a:r>
              <a:rPr lang="en-US" dirty="0">
                <a:latin typeface="Arial" pitchFamily="34" charset="0"/>
                <a:cs typeface="Arial" pitchFamily="34" charset="0"/>
              </a:rPr>
              <a:t>    based on fossil leg    </a:t>
            </a:r>
          </a:p>
          <a:p>
            <a:pPr marL="0" indent="0">
              <a:buNone/>
            </a:pPr>
            <a:r>
              <a:rPr lang="en-US" dirty="0">
                <a:latin typeface="Arial" pitchFamily="34" charset="0"/>
                <a:cs typeface="Arial" pitchFamily="34" charset="0"/>
              </a:rPr>
              <a:t>    bones</a:t>
            </a:r>
          </a:p>
        </p:txBody>
      </p:sp>
      <p:pic>
        <p:nvPicPr>
          <p:cNvPr id="5" name="Picture 2" descr="http://www.anthroblogs.org/nomadicthoughts/archives/hobbit.jpg"/>
          <p:cNvPicPr>
            <a:picLocks noGrp="1" noChangeAspect="1" noChangeArrowheads="1"/>
          </p:cNvPicPr>
          <p:nvPr>
            <p:ph sz="half" idx="2"/>
          </p:nvPr>
        </p:nvPicPr>
        <p:blipFill>
          <a:blip r:embed="rId2" cstate="print"/>
          <a:srcRect/>
          <a:stretch>
            <a:fillRect/>
          </a:stretch>
        </p:blipFill>
        <p:spPr bwMode="auto">
          <a:xfrm>
            <a:off x="6057922" y="928731"/>
            <a:ext cx="4358358" cy="3273405"/>
          </a:xfrm>
          <a:prstGeom prst="rect">
            <a:avLst/>
          </a:prstGeom>
          <a:noFill/>
          <a:ln w="9525">
            <a:noFill/>
            <a:miter lim="800000"/>
            <a:headEnd/>
            <a:tailEnd/>
          </a:ln>
        </p:spPr>
      </p:pic>
      <p:pic>
        <p:nvPicPr>
          <p:cNvPr id="6" name="Picture 4" descr="http://www.bspu.unibel.by/teacher/Maliugin/Ancient1/Ludi/Orrorin%20tugenensis.gif"/>
          <p:cNvPicPr>
            <a:picLocks noChangeAspect="1" noChangeArrowheads="1"/>
          </p:cNvPicPr>
          <p:nvPr/>
        </p:nvPicPr>
        <p:blipFill>
          <a:blip r:embed="rId3" cstate="print"/>
          <a:srcRect/>
          <a:stretch>
            <a:fillRect/>
          </a:stretch>
        </p:blipFill>
        <p:spPr bwMode="auto">
          <a:xfrm>
            <a:off x="8025830" y="4226104"/>
            <a:ext cx="2590800" cy="2590800"/>
          </a:xfrm>
          <a:prstGeom prst="rect">
            <a:avLst/>
          </a:prstGeom>
          <a:noFill/>
          <a:ln w="9525">
            <a:noFill/>
            <a:miter lim="800000"/>
            <a:headEnd/>
            <a:tailEnd/>
          </a:ln>
        </p:spPr>
      </p:pic>
      <p:pic>
        <p:nvPicPr>
          <p:cNvPr id="7" name="Picture 8" descr="http://www.infoplease.com/images/05alm_hominid.jpg"/>
          <p:cNvPicPr>
            <a:picLocks noChangeAspect="1" noChangeArrowheads="1"/>
          </p:cNvPicPr>
          <p:nvPr/>
        </p:nvPicPr>
        <p:blipFill>
          <a:blip r:embed="rId4" cstate="print"/>
          <a:srcRect/>
          <a:stretch>
            <a:fillRect/>
          </a:stretch>
        </p:blipFill>
        <p:spPr bwMode="auto">
          <a:xfrm>
            <a:off x="5268088" y="4202135"/>
            <a:ext cx="2721260" cy="2647306"/>
          </a:xfrm>
          <a:prstGeom prst="rect">
            <a:avLst/>
          </a:prstGeom>
          <a:noFill/>
          <a:ln w="9525">
            <a:noFill/>
            <a:miter lim="800000"/>
            <a:headEnd/>
            <a:tailEnd/>
          </a:ln>
        </p:spPr>
      </p:pic>
    </p:spTree>
    <p:extLst>
      <p:ext uri="{BB962C8B-B14F-4D97-AF65-F5344CB8AC3E}">
        <p14:creationId xmlns:p14="http://schemas.microsoft.com/office/powerpoint/2010/main" val="3692047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6" name="Picture 2" descr="0521l"/>
          <p:cNvPicPr>
            <a:picLocks noChangeAspect="1" noChangeArrowheads="1"/>
          </p:cNvPicPr>
          <p:nvPr/>
        </p:nvPicPr>
        <p:blipFill>
          <a:blip r:embed="rId2" cstate="print"/>
          <a:srcRect t="23215" b="9793"/>
          <a:stretch>
            <a:fillRect/>
          </a:stretch>
        </p:blipFill>
        <p:spPr bwMode="auto">
          <a:xfrm>
            <a:off x="1523252" y="0"/>
            <a:ext cx="9144749" cy="4572000"/>
          </a:xfrm>
          <a:prstGeom prst="rect">
            <a:avLst/>
          </a:prstGeom>
          <a:noFill/>
          <a:ln w="9525">
            <a:noFill/>
            <a:miter lim="800000"/>
            <a:headEnd/>
            <a:tailEnd/>
          </a:ln>
        </p:spPr>
      </p:pic>
      <p:sp>
        <p:nvSpPr>
          <p:cNvPr id="3" name="TextBox 2"/>
          <p:cNvSpPr txBox="1"/>
          <p:nvPr/>
        </p:nvSpPr>
        <p:spPr>
          <a:xfrm>
            <a:off x="7355243" y="272266"/>
            <a:ext cx="1252266" cy="523220"/>
          </a:xfrm>
          <a:prstGeom prst="rect">
            <a:avLst/>
          </a:prstGeom>
          <a:noFill/>
        </p:spPr>
        <p:txBody>
          <a:bodyPr wrap="none" rtlCol="0">
            <a:spAutoFit/>
          </a:bodyPr>
          <a:lstStyle/>
          <a:p>
            <a:r>
              <a:rPr lang="en-US" sz="2800" dirty="0">
                <a:solidFill>
                  <a:schemeClr val="bg1"/>
                </a:solidFill>
                <a:latin typeface="Century Gothic" pitchFamily="34" charset="0"/>
              </a:rPr>
              <a:t>Why ?</a:t>
            </a:r>
          </a:p>
        </p:txBody>
      </p:sp>
      <p:sp>
        <p:nvSpPr>
          <p:cNvPr id="4" name="TextBox 3"/>
          <p:cNvSpPr txBox="1"/>
          <p:nvPr/>
        </p:nvSpPr>
        <p:spPr>
          <a:xfrm>
            <a:off x="2456857" y="4549676"/>
            <a:ext cx="7416646" cy="2308324"/>
          </a:xfrm>
          <a:prstGeom prst="rect">
            <a:avLst/>
          </a:prstGeom>
          <a:noFill/>
        </p:spPr>
        <p:txBody>
          <a:bodyPr wrap="none" rtlCol="0">
            <a:spAutoFit/>
          </a:bodyPr>
          <a:lstStyle/>
          <a:p>
            <a:pPr marL="457200" indent="-457200">
              <a:buFont typeface="Arial" pitchFamily="34" charset="0"/>
              <a:buChar char="•"/>
            </a:pPr>
            <a:r>
              <a:rPr lang="en-US" sz="2400" dirty="0">
                <a:latin typeface="Arial" pitchFamily="34" charset="0"/>
                <a:cs typeface="Arial" pitchFamily="34" charset="0"/>
              </a:rPr>
              <a:t> It is more energy efficient than </a:t>
            </a:r>
            <a:r>
              <a:rPr lang="en-US" sz="2400" dirty="0" err="1">
                <a:latin typeface="Arial" pitchFamily="34" charset="0"/>
                <a:cs typeface="Arial" pitchFamily="34" charset="0"/>
              </a:rPr>
              <a:t>quadrapedalism</a:t>
            </a:r>
            <a:endParaRPr lang="en-US" sz="2400" dirty="0">
              <a:latin typeface="Arial" pitchFamily="34" charset="0"/>
              <a:cs typeface="Arial" pitchFamily="34" charset="0"/>
            </a:endParaRPr>
          </a:p>
          <a:p>
            <a:pPr marL="457200" indent="-457200">
              <a:buFont typeface="Arial" pitchFamily="34" charset="0"/>
              <a:buChar char="•"/>
            </a:pPr>
            <a:r>
              <a:rPr lang="en-US" sz="2400" dirty="0">
                <a:latin typeface="Arial" pitchFamily="34" charset="0"/>
                <a:cs typeface="Arial" pitchFamily="34" charset="0"/>
              </a:rPr>
              <a:t> Enables an individual to see over tall grasses</a:t>
            </a:r>
          </a:p>
          <a:p>
            <a:pPr marL="457200" indent="-457200">
              <a:buFont typeface="Arial" pitchFamily="34" charset="0"/>
              <a:buChar char="•"/>
            </a:pPr>
            <a:r>
              <a:rPr lang="en-US" sz="2400" dirty="0">
                <a:latin typeface="Arial" pitchFamily="34" charset="0"/>
                <a:cs typeface="Arial" pitchFamily="34" charset="0"/>
              </a:rPr>
              <a:t> Pick fruit from trees</a:t>
            </a:r>
          </a:p>
          <a:p>
            <a:pPr marL="457200" indent="-457200">
              <a:buFont typeface="Arial" pitchFamily="34" charset="0"/>
              <a:buChar char="•"/>
            </a:pPr>
            <a:r>
              <a:rPr lang="en-US" sz="2400" dirty="0">
                <a:latin typeface="Arial" pitchFamily="34" charset="0"/>
                <a:cs typeface="Arial" pitchFamily="34" charset="0"/>
              </a:rPr>
              <a:t> Exposes less body surface area to the sun’s rays</a:t>
            </a:r>
          </a:p>
          <a:p>
            <a:pPr marL="457200" indent="-457200">
              <a:buFont typeface="Arial" pitchFamily="34" charset="0"/>
              <a:buChar char="•"/>
            </a:pPr>
            <a:r>
              <a:rPr lang="en-US" sz="2400" dirty="0">
                <a:latin typeface="Arial" pitchFamily="34" charset="0"/>
                <a:cs typeface="Arial" pitchFamily="34" charset="0"/>
              </a:rPr>
              <a:t> Enabled wading across bodies of water</a:t>
            </a:r>
          </a:p>
          <a:p>
            <a:pPr marL="457200" indent="-457200">
              <a:buFont typeface="Arial" pitchFamily="34" charset="0"/>
              <a:buChar char="•"/>
            </a:pPr>
            <a:r>
              <a:rPr lang="en-US" sz="2400" dirty="0">
                <a:latin typeface="Arial" pitchFamily="34" charset="0"/>
                <a:cs typeface="Arial" pitchFamily="34" charset="0"/>
              </a:rPr>
              <a:t> Frees the forelimbs to carry food…pair bonding</a:t>
            </a:r>
          </a:p>
        </p:txBody>
      </p:sp>
    </p:spTree>
    <p:extLst>
      <p:ext uri="{BB962C8B-B14F-4D97-AF65-F5344CB8AC3E}">
        <p14:creationId xmlns:p14="http://schemas.microsoft.com/office/powerpoint/2010/main" val="10099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5247" name="Picture 15" descr="E_22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98464"/>
            <a:ext cx="8991600" cy="6059487"/>
          </a:xfrm>
          <a:prstGeom prst="rect">
            <a:avLst/>
          </a:prstGeom>
          <a:noFill/>
          <a:extLst>
            <a:ext uri="{909E8E84-426E-40DD-AFC4-6F175D3DCCD1}">
              <a14:hiddenFill xmlns:a14="http://schemas.microsoft.com/office/drawing/2010/main">
                <a:solidFill>
                  <a:srgbClr val="FFFFFF"/>
                </a:solidFill>
              </a14:hiddenFill>
            </a:ext>
          </a:extLst>
        </p:spPr>
      </p:pic>
      <p:sp>
        <p:nvSpPr>
          <p:cNvPr id="95235" name="Rectangle 3" hidden="1"/>
          <p:cNvSpPr>
            <a:spLocks noGrp="1" noChangeArrowheads="1"/>
          </p:cNvSpPr>
          <p:nvPr>
            <p:ph type="title"/>
          </p:nvPr>
        </p:nvSpPr>
        <p:spPr/>
        <p:txBody>
          <a:bodyPr/>
          <a:lstStyle/>
          <a:p>
            <a:endParaRPr lang="en-US" sz="4000"/>
          </a:p>
        </p:txBody>
      </p:sp>
      <p:sp>
        <p:nvSpPr>
          <p:cNvPr id="95237" name="Text Box 5"/>
          <p:cNvSpPr txBox="1">
            <a:spLocks noChangeArrowheads="1"/>
          </p:cNvSpPr>
          <p:nvPr/>
        </p:nvSpPr>
        <p:spPr bwMode="auto">
          <a:xfrm>
            <a:off x="1981200" y="609600"/>
            <a:ext cx="1905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dirty="0">
                <a:solidFill>
                  <a:srgbClr val="000000"/>
                </a:solidFill>
              </a:rPr>
              <a:t>Simply curved spine</a:t>
            </a:r>
          </a:p>
        </p:txBody>
      </p:sp>
      <p:sp>
        <p:nvSpPr>
          <p:cNvPr id="95238" name="Text Box 6"/>
          <p:cNvSpPr txBox="1">
            <a:spLocks noChangeArrowheads="1"/>
          </p:cNvSpPr>
          <p:nvPr/>
        </p:nvSpPr>
        <p:spPr bwMode="auto">
          <a:xfrm>
            <a:off x="6934200" y="762000"/>
            <a:ext cx="2133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solidFill>
                  <a:srgbClr val="000000"/>
                </a:solidFill>
              </a:rPr>
              <a:t>Foramen magnum at the center base of skull</a:t>
            </a:r>
          </a:p>
        </p:txBody>
      </p:sp>
      <p:sp>
        <p:nvSpPr>
          <p:cNvPr id="95239" name="Text Box 7"/>
          <p:cNvSpPr txBox="1">
            <a:spLocks noChangeArrowheads="1"/>
          </p:cNvSpPr>
          <p:nvPr/>
        </p:nvSpPr>
        <p:spPr bwMode="auto">
          <a:xfrm>
            <a:off x="9237664" y="914401"/>
            <a:ext cx="14303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dirty="0">
                <a:solidFill>
                  <a:srgbClr val="000000"/>
                </a:solidFill>
              </a:rPr>
              <a:t>Complex curvature of human spine</a:t>
            </a:r>
          </a:p>
        </p:txBody>
      </p:sp>
      <p:sp>
        <p:nvSpPr>
          <p:cNvPr id="95240" name="Text Box 8"/>
          <p:cNvSpPr txBox="1">
            <a:spLocks noChangeArrowheads="1"/>
          </p:cNvSpPr>
          <p:nvPr/>
        </p:nvSpPr>
        <p:spPr bwMode="auto">
          <a:xfrm>
            <a:off x="3906838" y="1652589"/>
            <a:ext cx="24939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solidFill>
                  <a:srgbClr val="000000"/>
                </a:solidFill>
              </a:rPr>
              <a:t>Foramen magnum at the center rear of skull</a:t>
            </a:r>
          </a:p>
        </p:txBody>
      </p:sp>
      <p:sp>
        <p:nvSpPr>
          <p:cNvPr id="95241" name="Text Box 9"/>
          <p:cNvSpPr txBox="1">
            <a:spLocks noChangeArrowheads="1"/>
          </p:cNvSpPr>
          <p:nvPr/>
        </p:nvSpPr>
        <p:spPr bwMode="auto">
          <a:xfrm>
            <a:off x="1524001" y="3849689"/>
            <a:ext cx="22399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solidFill>
                  <a:srgbClr val="000000"/>
                </a:solidFill>
              </a:rPr>
              <a:t>Tall, narrow pelvis (front view)</a:t>
            </a:r>
          </a:p>
        </p:txBody>
      </p:sp>
      <p:sp>
        <p:nvSpPr>
          <p:cNvPr id="95242" name="Text Box 10"/>
          <p:cNvSpPr txBox="1">
            <a:spLocks noChangeArrowheads="1"/>
          </p:cNvSpPr>
          <p:nvPr/>
        </p:nvSpPr>
        <p:spPr bwMode="auto">
          <a:xfrm>
            <a:off x="8839200" y="4051301"/>
            <a:ext cx="1905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600" b="1" dirty="0">
                <a:solidFill>
                  <a:srgbClr val="000000"/>
                </a:solidFill>
              </a:rPr>
              <a:t>Shorter, broader pelvis (front view)</a:t>
            </a:r>
          </a:p>
        </p:txBody>
      </p:sp>
      <p:sp>
        <p:nvSpPr>
          <p:cNvPr id="95243" name="Text Box 11"/>
          <p:cNvSpPr txBox="1">
            <a:spLocks noChangeArrowheads="1"/>
          </p:cNvSpPr>
          <p:nvPr/>
        </p:nvSpPr>
        <p:spPr bwMode="auto">
          <a:xfrm>
            <a:off x="8915401" y="5397500"/>
            <a:ext cx="16748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solidFill>
                  <a:srgbClr val="000000"/>
                </a:solidFill>
              </a:rPr>
              <a:t>First toe not opposable, and all toes aligned</a:t>
            </a:r>
          </a:p>
        </p:txBody>
      </p:sp>
      <p:sp>
        <p:nvSpPr>
          <p:cNvPr id="95244" name="Text Box 12"/>
          <p:cNvSpPr txBox="1">
            <a:spLocks noChangeArrowheads="1"/>
          </p:cNvSpPr>
          <p:nvPr/>
        </p:nvSpPr>
        <p:spPr bwMode="auto">
          <a:xfrm>
            <a:off x="1600200" y="5334001"/>
            <a:ext cx="1924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dirty="0">
                <a:solidFill>
                  <a:srgbClr val="000000"/>
                </a:solidFill>
              </a:rPr>
              <a:t>First toe not aligned with others</a:t>
            </a:r>
          </a:p>
        </p:txBody>
      </p:sp>
      <p:sp>
        <p:nvSpPr>
          <p:cNvPr id="95245" name="Text Box 13"/>
          <p:cNvSpPr txBox="1">
            <a:spLocks noChangeArrowheads="1"/>
          </p:cNvSpPr>
          <p:nvPr/>
        </p:nvSpPr>
        <p:spPr bwMode="auto">
          <a:xfrm>
            <a:off x="4038601" y="6096000"/>
            <a:ext cx="1960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solidFill>
                  <a:srgbClr val="000000"/>
                </a:solidFill>
              </a:rPr>
              <a:t>Gorilla skeleton</a:t>
            </a:r>
          </a:p>
        </p:txBody>
      </p:sp>
      <p:sp>
        <p:nvSpPr>
          <p:cNvPr id="95246" name="Text Box 14"/>
          <p:cNvSpPr txBox="1">
            <a:spLocks noChangeArrowheads="1"/>
          </p:cNvSpPr>
          <p:nvPr/>
        </p:nvSpPr>
        <p:spPr bwMode="auto">
          <a:xfrm>
            <a:off x="7162801" y="6096000"/>
            <a:ext cx="2011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solidFill>
                  <a:srgbClr val="000000"/>
                </a:solidFill>
              </a:rPr>
              <a:t>Human skeleton</a:t>
            </a:r>
          </a:p>
        </p:txBody>
      </p:sp>
      <p:sp>
        <p:nvSpPr>
          <p:cNvPr id="95249" name="Line 17"/>
          <p:cNvSpPr>
            <a:spLocks noChangeShapeType="1"/>
          </p:cNvSpPr>
          <p:nvPr/>
        </p:nvSpPr>
        <p:spPr bwMode="auto">
          <a:xfrm flipH="1" flipV="1">
            <a:off x="5219700" y="2190750"/>
            <a:ext cx="419100" cy="3238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5252" name="Group 20"/>
          <p:cNvGrpSpPr>
            <a:grpSpLocks/>
          </p:cNvGrpSpPr>
          <p:nvPr/>
        </p:nvGrpSpPr>
        <p:grpSpPr bwMode="auto">
          <a:xfrm>
            <a:off x="7378701" y="1568450"/>
            <a:ext cx="352425" cy="482600"/>
            <a:chOff x="3688" y="988"/>
            <a:chExt cx="222" cy="304"/>
          </a:xfrm>
        </p:grpSpPr>
        <p:sp>
          <p:nvSpPr>
            <p:cNvPr id="95250" name="Line 18"/>
            <p:cNvSpPr>
              <a:spLocks noChangeShapeType="1"/>
            </p:cNvSpPr>
            <p:nvPr/>
          </p:nvSpPr>
          <p:spPr bwMode="auto">
            <a:xfrm>
              <a:off x="3690" y="988"/>
              <a:ext cx="0" cy="30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1" name="Line 19"/>
            <p:cNvSpPr>
              <a:spLocks noChangeShapeType="1"/>
            </p:cNvSpPr>
            <p:nvPr/>
          </p:nvSpPr>
          <p:spPr bwMode="auto">
            <a:xfrm>
              <a:off x="3688" y="1292"/>
              <a:ext cx="22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253" name="Line 21"/>
          <p:cNvSpPr>
            <a:spLocks noChangeShapeType="1"/>
          </p:cNvSpPr>
          <p:nvPr/>
        </p:nvSpPr>
        <p:spPr bwMode="auto">
          <a:xfrm flipH="1">
            <a:off x="9915525" y="5311776"/>
            <a:ext cx="120650" cy="1809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4" name="Line 22"/>
          <p:cNvSpPr>
            <a:spLocks noChangeShapeType="1"/>
          </p:cNvSpPr>
          <p:nvPr/>
        </p:nvSpPr>
        <p:spPr bwMode="auto">
          <a:xfrm flipH="1">
            <a:off x="2781300" y="5295900"/>
            <a:ext cx="88900" cy="133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16467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38" name="Picture 4" descr="Ardi : Ardipithecus ramidus lived 4.4 million years ago in what is now Ethiopia">
            <a:hlinkClick r:id="rId2"/>
          </p:cNvPr>
          <p:cNvPicPr>
            <a:picLocks noChangeAspect="1" noChangeArrowheads="1"/>
          </p:cNvPicPr>
          <p:nvPr/>
        </p:nvPicPr>
        <p:blipFill>
          <a:blip r:embed="rId3" cstate="print"/>
          <a:srcRect/>
          <a:stretch>
            <a:fillRect/>
          </a:stretch>
        </p:blipFill>
        <p:spPr bwMode="auto">
          <a:xfrm>
            <a:off x="2209801" y="70404"/>
            <a:ext cx="2759643" cy="3510997"/>
          </a:xfrm>
          <a:prstGeom prst="rect">
            <a:avLst/>
          </a:prstGeom>
          <a:noFill/>
          <a:ln w="9525">
            <a:noFill/>
            <a:miter lim="800000"/>
            <a:headEnd/>
            <a:tailEnd/>
          </a:ln>
        </p:spPr>
      </p:pic>
      <p:pic>
        <p:nvPicPr>
          <p:cNvPr id="39939" name="Picture 6" descr="Ardi : Ardipithecus ramidus lived 4.4 million years ago in what is now Ethiopia">
            <a:hlinkClick r:id="rId4"/>
          </p:cNvPr>
          <p:cNvPicPr>
            <a:picLocks noChangeAspect="1" noChangeArrowheads="1"/>
          </p:cNvPicPr>
          <p:nvPr/>
        </p:nvPicPr>
        <p:blipFill>
          <a:blip r:embed="rId5" cstate="print"/>
          <a:srcRect/>
          <a:stretch>
            <a:fillRect/>
          </a:stretch>
        </p:blipFill>
        <p:spPr bwMode="auto">
          <a:xfrm>
            <a:off x="5638800" y="1676400"/>
            <a:ext cx="4667250" cy="5133974"/>
          </a:xfrm>
          <a:prstGeom prst="rect">
            <a:avLst/>
          </a:prstGeom>
          <a:noFill/>
          <a:ln w="9525">
            <a:noFill/>
            <a:miter lim="800000"/>
            <a:headEnd/>
            <a:tailEnd/>
          </a:ln>
        </p:spPr>
      </p:pic>
      <p:sp>
        <p:nvSpPr>
          <p:cNvPr id="4" name="Content Placeholder 2"/>
          <p:cNvSpPr txBox="1">
            <a:spLocks/>
          </p:cNvSpPr>
          <p:nvPr/>
        </p:nvSpPr>
        <p:spPr>
          <a:xfrm>
            <a:off x="1600200" y="3703638"/>
            <a:ext cx="4038600" cy="30781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latin typeface="Arial" pitchFamily="34" charset="0"/>
                <a:cs typeface="Arial" pitchFamily="34" charset="0"/>
              </a:rPr>
              <a:t>Found in 1994 in Afar, in the Great Rift Valley of Ethiopia</a:t>
            </a:r>
          </a:p>
          <a:p>
            <a:r>
              <a:rPr lang="en-US" sz="2600" dirty="0">
                <a:latin typeface="Arial" pitchFamily="34" charset="0"/>
                <a:cs typeface="Arial" pitchFamily="34" charset="0"/>
              </a:rPr>
              <a:t>Took about 3 </a:t>
            </a:r>
            <a:r>
              <a:rPr lang="en-US" sz="2600" dirty="0" err="1">
                <a:latin typeface="Arial" pitchFamily="34" charset="0"/>
                <a:cs typeface="Arial" pitchFamily="34" charset="0"/>
              </a:rPr>
              <a:t>yrs</a:t>
            </a:r>
            <a:r>
              <a:rPr lang="en-US" sz="2600" dirty="0">
                <a:latin typeface="Arial" pitchFamily="34" charset="0"/>
                <a:cs typeface="Arial" pitchFamily="34" charset="0"/>
              </a:rPr>
              <a:t> to trawl the volcanic ash </a:t>
            </a:r>
          </a:p>
          <a:p>
            <a:pPr lvl="1"/>
            <a:r>
              <a:rPr lang="en-US" sz="2000" dirty="0">
                <a:latin typeface="Arial" pitchFamily="34" charset="0"/>
                <a:cs typeface="Arial" pitchFamily="34" charset="0"/>
              </a:rPr>
              <a:t>125 fragments together</a:t>
            </a:r>
          </a:p>
        </p:txBody>
      </p:sp>
      <p:pic>
        <p:nvPicPr>
          <p:cNvPr id="5" name="Content Placeholder 4" descr="Ardi1.jpg"/>
          <p:cNvPicPr>
            <a:picLocks noChangeAspect="1"/>
          </p:cNvPicPr>
          <p:nvPr/>
        </p:nvPicPr>
        <p:blipFill>
          <a:blip r:embed="rId6" cstate="print"/>
          <a:stretch>
            <a:fillRect/>
          </a:stretch>
        </p:blipFill>
        <p:spPr>
          <a:xfrm>
            <a:off x="8987118" y="-1"/>
            <a:ext cx="1680882" cy="2171927"/>
          </a:xfrm>
          <a:prstGeom prst="rect">
            <a:avLst/>
          </a:prstGeom>
        </p:spPr>
      </p:pic>
      <p:sp>
        <p:nvSpPr>
          <p:cNvPr id="2" name="TextBox 1"/>
          <p:cNvSpPr txBox="1"/>
          <p:nvPr/>
        </p:nvSpPr>
        <p:spPr>
          <a:xfrm>
            <a:off x="5934633" y="510989"/>
            <a:ext cx="2236510" cy="646331"/>
          </a:xfrm>
          <a:prstGeom prst="rect">
            <a:avLst/>
          </a:prstGeom>
          <a:noFill/>
        </p:spPr>
        <p:txBody>
          <a:bodyPr wrap="none" rtlCol="0">
            <a:spAutoFit/>
          </a:bodyPr>
          <a:lstStyle/>
          <a:p>
            <a:r>
              <a:rPr lang="en-US" sz="3600" dirty="0">
                <a:latin typeface="Arial" pitchFamily="34" charset="0"/>
                <a:cs typeface="Arial" pitchFamily="34" charset="0"/>
              </a:rPr>
              <a:t>Hominids!</a:t>
            </a:r>
          </a:p>
        </p:txBody>
      </p:sp>
    </p:spTree>
    <p:extLst>
      <p:ext uri="{BB962C8B-B14F-4D97-AF65-F5344CB8AC3E}">
        <p14:creationId xmlns:p14="http://schemas.microsoft.com/office/powerpoint/2010/main" val="2002645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3" y="140168"/>
            <a:ext cx="8229600" cy="1143000"/>
          </a:xfrm>
        </p:spPr>
        <p:txBody>
          <a:bodyPr>
            <a:normAutofit/>
          </a:bodyPr>
          <a:lstStyle/>
          <a:p>
            <a:r>
              <a:rPr lang="en-US" sz="3600" dirty="0">
                <a:latin typeface="Arial" pitchFamily="34" charset="0"/>
                <a:cs typeface="Arial" pitchFamily="34" charset="0"/>
              </a:rPr>
              <a:t>Ape evolution: Fossil record</a:t>
            </a:r>
          </a:p>
        </p:txBody>
      </p:sp>
      <p:sp>
        <p:nvSpPr>
          <p:cNvPr id="3" name="Content Placeholder 2"/>
          <p:cNvSpPr>
            <a:spLocks noGrp="1"/>
          </p:cNvSpPr>
          <p:nvPr>
            <p:ph sz="half" idx="1"/>
          </p:nvPr>
        </p:nvSpPr>
        <p:spPr>
          <a:xfrm>
            <a:off x="595086" y="1600201"/>
            <a:ext cx="5424714" cy="4759503"/>
          </a:xfrm>
        </p:spPr>
        <p:txBody>
          <a:bodyPr>
            <a:normAutofit/>
          </a:bodyPr>
          <a:lstStyle/>
          <a:p>
            <a:r>
              <a:rPr lang="en-US" dirty="0">
                <a:latin typeface="Arial" pitchFamily="34" charset="0"/>
                <a:cs typeface="Arial" pitchFamily="34" charset="0"/>
              </a:rPr>
              <a:t>Earliest ape-primate transition fossil 34 MYA</a:t>
            </a:r>
          </a:p>
          <a:p>
            <a:endParaRPr lang="en-US" i="1" dirty="0">
              <a:latin typeface="Arial" pitchFamily="34" charset="0"/>
              <a:cs typeface="Arial" pitchFamily="34" charset="0"/>
            </a:endParaRPr>
          </a:p>
          <a:p>
            <a:r>
              <a:rPr lang="en-US" i="1" dirty="0" err="1">
                <a:latin typeface="Arial" pitchFamily="34" charset="0"/>
                <a:cs typeface="Arial" pitchFamily="34" charset="0"/>
              </a:rPr>
              <a:t>Aegyptopithecus</a:t>
            </a:r>
            <a:r>
              <a:rPr lang="en-US" dirty="0">
                <a:latin typeface="Arial" pitchFamily="34" charset="0"/>
                <a:cs typeface="Arial" pitchFamily="34" charset="0"/>
              </a:rPr>
              <a:t> was unearthed in Egypt</a:t>
            </a:r>
          </a:p>
          <a:p>
            <a:endParaRPr lang="en-US" dirty="0">
              <a:latin typeface="Arial" pitchFamily="34" charset="0"/>
              <a:cs typeface="Arial" pitchFamily="34" charset="0"/>
            </a:endParaRPr>
          </a:p>
          <a:p>
            <a:r>
              <a:rPr lang="en-US" dirty="0">
                <a:latin typeface="Arial" pitchFamily="34" charset="0"/>
                <a:cs typeface="Arial" pitchFamily="34" charset="0"/>
              </a:rPr>
              <a:t>Appears to be the common ancestor between monkeys and apes</a:t>
            </a:r>
          </a:p>
        </p:txBody>
      </p:sp>
      <p:pic>
        <p:nvPicPr>
          <p:cNvPr id="5" name="Content Placeholder 4" descr="http://www.dkimages.com/discover/previews/942/665094.JPG"/>
          <p:cNvPicPr>
            <a:picLocks noGrp="1" noChangeAspect="1" noChangeArrowheads="1"/>
          </p:cNvPicPr>
          <p:nvPr>
            <p:ph sz="half" idx="2"/>
          </p:nvPr>
        </p:nvPicPr>
        <p:blipFill rotWithShape="1">
          <a:blip r:embed="rId2"/>
          <a:srcRect l="6763" t="3242" r="12084" b="11360"/>
          <a:stretch/>
        </p:blipFill>
        <p:spPr bwMode="auto">
          <a:xfrm>
            <a:off x="8273143" y="41095"/>
            <a:ext cx="3918857" cy="3882235"/>
          </a:xfrm>
          <a:prstGeom prst="rect">
            <a:avLst/>
          </a:prstGeom>
          <a:noFill/>
          <a:ln w="9525">
            <a:noFill/>
            <a:miter lim="800000"/>
            <a:headEnd/>
            <a:tailEnd/>
          </a:ln>
        </p:spPr>
      </p:pic>
      <p:pic>
        <p:nvPicPr>
          <p:cNvPr id="6" name="Picture 2" descr="http://www.baa.duke.edu/SIMONS/aegypto_zeuxis.jpg"/>
          <p:cNvPicPr>
            <a:picLocks noChangeAspect="1" noChangeArrowheads="1"/>
          </p:cNvPicPr>
          <p:nvPr/>
        </p:nvPicPr>
        <p:blipFill>
          <a:blip r:embed="rId3"/>
          <a:srcRect/>
          <a:stretch>
            <a:fillRect/>
          </a:stretch>
        </p:blipFill>
        <p:spPr bwMode="auto">
          <a:xfrm>
            <a:off x="6175623" y="4018142"/>
            <a:ext cx="4360863" cy="2798763"/>
          </a:xfrm>
          <a:prstGeom prst="rect">
            <a:avLst/>
          </a:prstGeom>
          <a:noFill/>
          <a:ln w="9525">
            <a:noFill/>
            <a:miter lim="800000"/>
            <a:headEnd/>
            <a:tailEnd/>
          </a:ln>
        </p:spPr>
      </p:pic>
    </p:spTree>
    <p:extLst>
      <p:ext uri="{BB962C8B-B14F-4D97-AF65-F5344CB8AC3E}">
        <p14:creationId xmlns:p14="http://schemas.microsoft.com/office/powerpoint/2010/main" val="1979378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738313" y="274638"/>
            <a:ext cx="8758237" cy="3539430"/>
          </a:xfrm>
          <a:prstGeom prst="rect">
            <a:avLst/>
          </a:prstGeom>
        </p:spPr>
        <p:txBody>
          <a:bodyPr wrap="square">
            <a:spAutoFit/>
          </a:bodyPr>
          <a:lstStyle/>
          <a:p>
            <a:pPr algn="ctr"/>
            <a:r>
              <a:rPr lang="en-US" sz="3200" dirty="0"/>
              <a:t>“Imagine that paleontologists from the distant future learned everything they knew about our entire species from the skeleton of a single NBA player. If they then uncovered the skeleton of a five-foot gymnast, they would be right to wonder whether they had found a separate species.”</a:t>
            </a:r>
          </a:p>
          <a:p>
            <a:pPr algn="ctr"/>
            <a:r>
              <a:rPr lang="en-US" sz="3200" dirty="0"/>
              <a:t>--- Carl Zimmer</a:t>
            </a:r>
          </a:p>
        </p:txBody>
      </p:sp>
    </p:spTree>
    <p:extLst>
      <p:ext uri="{BB962C8B-B14F-4D97-AF65-F5344CB8AC3E}">
        <p14:creationId xmlns:p14="http://schemas.microsoft.com/office/powerpoint/2010/main" val="333385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dmanisi-sk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306647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graphics8.nytimes.com/images/2013/10/18/science/18skull-map/18skull-map-articleIn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3757613"/>
            <a:ext cx="3846210" cy="30972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graphics8.nytimes.com/images/2013/10/18/science/18skull/18skull-articleInl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3213" y="3143862"/>
            <a:ext cx="2430462" cy="36712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81337" y="3256628"/>
            <a:ext cx="3711272" cy="369332"/>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Lordkipanidze</a:t>
            </a:r>
            <a:r>
              <a:rPr lang="en-US" dirty="0">
                <a:latin typeface="Arial" panose="020B0604020202020204" pitchFamily="34" charset="0"/>
                <a:cs typeface="Arial" panose="020B0604020202020204" pitchFamily="34" charset="0"/>
              </a:rPr>
              <a:t> et al. 2013. Science</a:t>
            </a:r>
          </a:p>
        </p:txBody>
      </p:sp>
    </p:spTree>
    <p:extLst>
      <p:ext uri="{BB962C8B-B14F-4D97-AF65-F5344CB8AC3E}">
        <p14:creationId xmlns:p14="http://schemas.microsoft.com/office/powerpoint/2010/main" val="3959947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894"/>
            <a:ext cx="8229600" cy="1143000"/>
          </a:xfrm>
        </p:spPr>
        <p:txBody>
          <a:bodyPr/>
          <a:lstStyle/>
          <a:p>
            <a:r>
              <a:rPr lang="en-US" dirty="0">
                <a:latin typeface="Arial" pitchFamily="34" charset="0"/>
                <a:cs typeface="Arial" pitchFamily="34" charset="0"/>
              </a:rPr>
              <a:t>Origins of Modern Humans</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41537"/>
          <a:stretch/>
        </p:blipFill>
        <p:spPr>
          <a:xfrm>
            <a:off x="2924176" y="1098582"/>
            <a:ext cx="6315075" cy="5700018"/>
          </a:xfrm>
        </p:spPr>
      </p:pic>
    </p:spTree>
    <p:extLst>
      <p:ext uri="{BB962C8B-B14F-4D97-AF65-F5344CB8AC3E}">
        <p14:creationId xmlns:p14="http://schemas.microsoft.com/office/powerpoint/2010/main" val="3440727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28599"/>
            <a:ext cx="4383741" cy="1143000"/>
          </a:xfrm>
        </p:spPr>
        <p:txBody>
          <a:bodyPr>
            <a:normAutofit fontScale="90000"/>
          </a:bodyPr>
          <a:lstStyle/>
          <a:p>
            <a:r>
              <a:rPr lang="en-US" dirty="0">
                <a:latin typeface="Arial" pitchFamily="34" charset="0"/>
                <a:cs typeface="Arial" pitchFamily="34" charset="0"/>
              </a:rPr>
              <a:t>But wait there’s more…</a:t>
            </a:r>
          </a:p>
        </p:txBody>
      </p:sp>
      <p:sp>
        <p:nvSpPr>
          <p:cNvPr id="3" name="Content Placeholder 2"/>
          <p:cNvSpPr>
            <a:spLocks noGrp="1"/>
          </p:cNvSpPr>
          <p:nvPr>
            <p:ph sz="half" idx="1"/>
          </p:nvPr>
        </p:nvSpPr>
        <p:spPr>
          <a:xfrm>
            <a:off x="1766046" y="1770528"/>
            <a:ext cx="4419600" cy="4876800"/>
          </a:xfrm>
        </p:spPr>
        <p:txBody>
          <a:bodyPr>
            <a:normAutofit fontScale="92500" lnSpcReduction="10000"/>
          </a:bodyPr>
          <a:lstStyle/>
          <a:p>
            <a:r>
              <a:rPr lang="en-US" dirty="0">
                <a:latin typeface="Arial" pitchFamily="34" charset="0"/>
                <a:cs typeface="Arial" pitchFamily="34" charset="0"/>
              </a:rPr>
              <a:t>May of 2010 - </a:t>
            </a:r>
            <a:r>
              <a:rPr lang="en-US" dirty="0" err="1">
                <a:latin typeface="Arial" pitchFamily="34" charset="0"/>
                <a:cs typeface="Arial" pitchFamily="34" charset="0"/>
              </a:rPr>
              <a:t>Neandertal</a:t>
            </a:r>
            <a:r>
              <a:rPr lang="en-US" dirty="0">
                <a:latin typeface="Arial" pitchFamily="34" charset="0"/>
                <a:cs typeface="Arial" pitchFamily="34" charset="0"/>
              </a:rPr>
              <a:t> genome was published</a:t>
            </a:r>
          </a:p>
          <a:p>
            <a:endParaRPr lang="en-US" dirty="0">
              <a:latin typeface="Arial" pitchFamily="34" charset="0"/>
              <a:cs typeface="Arial" pitchFamily="34" charset="0"/>
            </a:endParaRPr>
          </a:p>
          <a:p>
            <a:r>
              <a:rPr lang="en-US" dirty="0">
                <a:latin typeface="Arial" pitchFamily="34" charset="0"/>
                <a:cs typeface="Arial" pitchFamily="34" charset="0"/>
              </a:rPr>
              <a:t>Unexpected findings:</a:t>
            </a:r>
          </a:p>
          <a:p>
            <a:pPr lvl="1"/>
            <a:r>
              <a:rPr lang="en-US" dirty="0">
                <a:latin typeface="Arial" pitchFamily="34" charset="0"/>
                <a:cs typeface="Arial" pitchFamily="34" charset="0"/>
              </a:rPr>
              <a:t>1 -  4% shared nuclear DNA</a:t>
            </a:r>
          </a:p>
          <a:p>
            <a:pPr lvl="1"/>
            <a:r>
              <a:rPr lang="en-US" dirty="0">
                <a:latin typeface="Arial" pitchFamily="34" charset="0"/>
                <a:cs typeface="Arial" pitchFamily="34" charset="0"/>
              </a:rPr>
              <a:t>Absent in Africans</a:t>
            </a:r>
          </a:p>
          <a:p>
            <a:endParaRPr lang="en-US" dirty="0">
              <a:latin typeface="Arial" pitchFamily="34" charset="0"/>
              <a:cs typeface="Arial" pitchFamily="34" charset="0"/>
            </a:endParaRPr>
          </a:p>
          <a:p>
            <a:r>
              <a:rPr lang="en-US" dirty="0">
                <a:latin typeface="Arial" pitchFamily="34" charset="0"/>
                <a:cs typeface="Arial" pitchFamily="34" charset="0"/>
              </a:rPr>
              <a:t>Better to say Out of Africa (with leakage)?</a:t>
            </a:r>
          </a:p>
          <a:p>
            <a:pPr lvl="1"/>
            <a:r>
              <a:rPr lang="en-US" dirty="0">
                <a:latin typeface="Arial" pitchFamily="34" charset="0"/>
                <a:cs typeface="Arial" pitchFamily="34" charset="0"/>
              </a:rPr>
              <a:t>Overlap</a:t>
            </a:r>
          </a:p>
          <a:p>
            <a:pPr lvl="1"/>
            <a:r>
              <a:rPr lang="en-US" dirty="0">
                <a:latin typeface="Arial" pitchFamily="34" charset="0"/>
                <a:cs typeface="Arial" pitchFamily="34" charset="0"/>
              </a:rPr>
              <a:t>Interbreeding</a:t>
            </a:r>
          </a:p>
          <a:p>
            <a:pPr lvl="1"/>
            <a:r>
              <a:rPr lang="en-US" dirty="0">
                <a:latin typeface="Arial" pitchFamily="34" charset="0"/>
                <a:cs typeface="Arial" pitchFamily="34" charset="0"/>
              </a:rPr>
              <a:t>Middle East</a:t>
            </a:r>
          </a:p>
          <a:p>
            <a:endParaRPr lang="en-US" dirty="0">
              <a:latin typeface="Arial" pitchFamily="34" charset="0"/>
              <a:cs typeface="Arial"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0952"/>
          <a:stretch/>
        </p:blipFill>
        <p:spPr>
          <a:xfrm>
            <a:off x="7440707" y="2411484"/>
            <a:ext cx="3290281" cy="4446517"/>
          </a:xfrm>
          <a:prstGeom prst="rect">
            <a:avLst/>
          </a:prstGeo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74117" y="1"/>
            <a:ext cx="4193883" cy="2411483"/>
          </a:xfrm>
        </p:spPr>
      </p:pic>
    </p:spTree>
    <p:extLst>
      <p:ext uri="{BB962C8B-B14F-4D97-AF65-F5344CB8AC3E}">
        <p14:creationId xmlns:p14="http://schemas.microsoft.com/office/powerpoint/2010/main" val="4219334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32" name="Picture 4" descr="22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68414"/>
            <a:ext cx="89916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0" name="Rectangle 2" hidden="1"/>
          <p:cNvSpPr>
            <a:spLocks noGrp="1" noChangeArrowheads="1"/>
          </p:cNvSpPr>
          <p:nvPr>
            <p:ph type="title"/>
          </p:nvPr>
        </p:nvSpPr>
        <p:spPr/>
        <p:txBody>
          <a:bodyPr/>
          <a:lstStyle/>
          <a:p>
            <a:endParaRPr lang="en-US"/>
          </a:p>
        </p:txBody>
      </p:sp>
      <p:sp>
        <p:nvSpPr>
          <p:cNvPr id="2" name="TextBox 1"/>
          <p:cNvSpPr txBox="1"/>
          <p:nvPr/>
        </p:nvSpPr>
        <p:spPr>
          <a:xfrm>
            <a:off x="1890362" y="533400"/>
            <a:ext cx="7704353" cy="523220"/>
          </a:xfrm>
          <a:prstGeom prst="rect">
            <a:avLst/>
          </a:prstGeom>
          <a:noFill/>
        </p:spPr>
        <p:txBody>
          <a:bodyPr wrap="none" rtlCol="0">
            <a:spAutoFit/>
          </a:bodyPr>
          <a:lstStyle/>
          <a:p>
            <a:r>
              <a:rPr lang="en-US" sz="2800" dirty="0">
                <a:latin typeface="Arial" pitchFamily="34" charset="0"/>
                <a:cs typeface="Arial" pitchFamily="34" charset="0"/>
              </a:rPr>
              <a:t>Picking up along the Human evolutionary bush!</a:t>
            </a:r>
          </a:p>
        </p:txBody>
      </p:sp>
    </p:spTree>
    <p:extLst>
      <p:ext uri="{BB962C8B-B14F-4D97-AF65-F5344CB8AC3E}">
        <p14:creationId xmlns:p14="http://schemas.microsoft.com/office/powerpoint/2010/main" val="368365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285" y="274638"/>
            <a:ext cx="4038600" cy="1143000"/>
          </a:xfrm>
        </p:spPr>
        <p:txBody>
          <a:bodyPr/>
          <a:lstStyle/>
          <a:p>
            <a:r>
              <a:rPr lang="en-US" i="1" dirty="0">
                <a:latin typeface="Arial" pitchFamily="34" charset="0"/>
                <a:cs typeface="Arial" pitchFamily="34" charset="0"/>
              </a:rPr>
              <a:t>Proconsul</a:t>
            </a:r>
          </a:p>
        </p:txBody>
      </p:sp>
      <p:sp>
        <p:nvSpPr>
          <p:cNvPr id="3" name="Content Placeholder 2"/>
          <p:cNvSpPr>
            <a:spLocks noGrp="1"/>
          </p:cNvSpPr>
          <p:nvPr>
            <p:ph sz="half" idx="1"/>
          </p:nvPr>
        </p:nvSpPr>
        <p:spPr>
          <a:xfrm>
            <a:off x="377371" y="1600200"/>
            <a:ext cx="5642429" cy="4827494"/>
          </a:xfrm>
        </p:spPr>
        <p:txBody>
          <a:bodyPr>
            <a:normAutofit/>
          </a:bodyPr>
          <a:lstStyle/>
          <a:p>
            <a:r>
              <a:rPr lang="en-US" dirty="0">
                <a:latin typeface="Arial" pitchFamily="34" charset="0"/>
                <a:cs typeface="Arial" pitchFamily="34" charset="0"/>
              </a:rPr>
              <a:t>E. Africa, 20 MYA</a:t>
            </a:r>
          </a:p>
          <a:p>
            <a:endParaRPr lang="en-US" dirty="0">
              <a:latin typeface="Arial" pitchFamily="34" charset="0"/>
              <a:cs typeface="Arial" pitchFamily="34" charset="0"/>
            </a:endParaRPr>
          </a:p>
          <a:p>
            <a:r>
              <a:rPr lang="en-US" dirty="0">
                <a:latin typeface="Arial" pitchFamily="34" charset="0"/>
                <a:cs typeface="Arial" pitchFamily="34" charset="0"/>
              </a:rPr>
              <a:t>Limbs and body proportions of a monkey but </a:t>
            </a:r>
            <a:r>
              <a:rPr lang="en-US" b="1" i="1" dirty="0">
                <a:latin typeface="Arial" pitchFamily="34" charset="0"/>
                <a:cs typeface="Arial" pitchFamily="34" charset="0"/>
              </a:rPr>
              <a:t>lacked a tail</a:t>
            </a:r>
          </a:p>
          <a:p>
            <a:endParaRPr lang="en-US" dirty="0">
              <a:latin typeface="Arial" pitchFamily="34" charset="0"/>
              <a:cs typeface="Arial" pitchFamily="34" charset="0"/>
            </a:endParaRPr>
          </a:p>
          <a:p>
            <a:r>
              <a:rPr lang="en-US" dirty="0">
                <a:latin typeface="Arial" pitchFamily="34" charset="0"/>
                <a:cs typeface="Arial" pitchFamily="34" charset="0"/>
              </a:rPr>
              <a:t>Ape-like teeth and head</a:t>
            </a:r>
          </a:p>
        </p:txBody>
      </p:sp>
      <p:pic>
        <p:nvPicPr>
          <p:cNvPr id="6" name="Picture 2" descr="http://planet-terre.ens-lyon.fr/planetterre/objets/Images/pier-proconsul.jpg"/>
          <p:cNvPicPr>
            <a:picLocks noChangeAspect="1" noChangeArrowheads="1"/>
          </p:cNvPicPr>
          <p:nvPr/>
        </p:nvPicPr>
        <p:blipFill rotWithShape="1">
          <a:blip r:embed="rId2"/>
          <a:srcRect l="4130" r="5172"/>
          <a:stretch/>
        </p:blipFill>
        <p:spPr bwMode="auto">
          <a:xfrm>
            <a:off x="6373400" y="3721213"/>
            <a:ext cx="3821988" cy="3097358"/>
          </a:xfrm>
          <a:prstGeom prst="rect">
            <a:avLst/>
          </a:prstGeom>
          <a:noFill/>
          <a:ln w="9525">
            <a:noFill/>
            <a:miter lim="800000"/>
            <a:headEnd/>
            <a:tailEnd/>
          </a:ln>
        </p:spPr>
      </p:pic>
      <p:pic>
        <p:nvPicPr>
          <p:cNvPr id="1026" name="Picture 2" descr="http://www.cnr.usu.edu/plugins/work/blogger/11/images/news_items/WILD/ProconsulImageJasonBrough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556" y="1"/>
            <a:ext cx="4303444" cy="345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463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itchFamily="34" charset="0"/>
                <a:cs typeface="Arial" pitchFamily="34" charset="0"/>
              </a:rPr>
              <a:t>Dryopithocines</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1755172" y="1559860"/>
            <a:ext cx="4038600" cy="5125681"/>
          </a:xfrm>
        </p:spPr>
        <p:txBody>
          <a:bodyPr>
            <a:normAutofit fontScale="92500"/>
          </a:bodyPr>
          <a:lstStyle/>
          <a:p>
            <a:r>
              <a:rPr lang="en-US" dirty="0">
                <a:latin typeface="Arial" pitchFamily="34" charset="0"/>
                <a:cs typeface="Arial" pitchFamily="34" charset="0"/>
              </a:rPr>
              <a:t>Organisms from Africa, Asia and Europe </a:t>
            </a:r>
          </a:p>
          <a:p>
            <a:pPr lvl="1"/>
            <a:r>
              <a:rPr lang="en-US" dirty="0">
                <a:latin typeface="Arial" pitchFamily="34" charset="0"/>
                <a:cs typeface="Arial" pitchFamily="34" charset="0"/>
              </a:rPr>
              <a:t>~ 17 MYA</a:t>
            </a:r>
          </a:p>
          <a:p>
            <a:endParaRPr lang="en-US" dirty="0">
              <a:latin typeface="Arial" pitchFamily="34" charset="0"/>
              <a:cs typeface="Arial" pitchFamily="34" charset="0"/>
            </a:endParaRPr>
          </a:p>
          <a:p>
            <a:r>
              <a:rPr lang="en-US" dirty="0">
                <a:latin typeface="Arial" pitchFamily="34" charset="0"/>
                <a:cs typeface="Arial" pitchFamily="34" charset="0"/>
              </a:rPr>
              <a:t>More ape-like</a:t>
            </a:r>
          </a:p>
          <a:p>
            <a:pPr lvl="1"/>
            <a:r>
              <a:rPr lang="en-US" dirty="0"/>
              <a:t>Terrestrial life style</a:t>
            </a:r>
          </a:p>
          <a:p>
            <a:pPr lvl="1"/>
            <a:r>
              <a:rPr lang="en-US" dirty="0"/>
              <a:t>Same dentition as modern apes (including humans)</a:t>
            </a:r>
          </a:p>
          <a:p>
            <a:endParaRPr lang="en-US" dirty="0"/>
          </a:p>
          <a:p>
            <a:r>
              <a:rPr lang="en-US" dirty="0"/>
              <a:t>Likely ancestors of all modern </a:t>
            </a:r>
            <a:r>
              <a:rPr lang="en-US" dirty="0" err="1"/>
              <a:t>homonoids</a:t>
            </a:r>
            <a:endParaRPr lang="en-US" dirty="0"/>
          </a:p>
        </p:txBody>
      </p:sp>
      <p:pic>
        <p:nvPicPr>
          <p:cNvPr id="5" name="Picture 1030" descr="2205a"/>
          <p:cNvPicPr>
            <a:picLocks noGrp="1" noChangeAspect="1" noChangeArrowheads="1"/>
          </p:cNvPicPr>
          <p:nvPr>
            <p:ph sz="half" idx="2"/>
          </p:nvPr>
        </p:nvPicPr>
        <p:blipFill rotWithShape="1">
          <a:blip r:embed="rId3"/>
          <a:srcRect t="51360" b="2208"/>
          <a:stretch/>
        </p:blipFill>
        <p:spPr bwMode="auto">
          <a:xfrm>
            <a:off x="5865691" y="1428109"/>
            <a:ext cx="4661925" cy="2471538"/>
          </a:xfrm>
          <a:prstGeom prst="rect">
            <a:avLst/>
          </a:prstGeom>
          <a:noFill/>
          <a:ln w="9525">
            <a:noFill/>
            <a:miter lim="800000"/>
            <a:headEnd/>
            <a:tailEnd/>
          </a:ln>
        </p:spPr>
      </p:pic>
      <p:pic>
        <p:nvPicPr>
          <p:cNvPr id="6" name="Picture 2" descr="http://wwwdelivery.superstock.com/WI/223/475/PreviewComp/SuperStock_475-2272.jpg"/>
          <p:cNvPicPr>
            <a:picLocks noChangeAspect="1" noChangeArrowheads="1"/>
          </p:cNvPicPr>
          <p:nvPr/>
        </p:nvPicPr>
        <p:blipFill>
          <a:blip r:embed="rId4"/>
          <a:srcRect/>
          <a:stretch>
            <a:fillRect/>
          </a:stretch>
        </p:blipFill>
        <p:spPr bwMode="auto">
          <a:xfrm>
            <a:off x="6340866" y="4125557"/>
            <a:ext cx="3333750" cy="2600325"/>
          </a:xfrm>
          <a:prstGeom prst="rect">
            <a:avLst/>
          </a:prstGeom>
          <a:noFill/>
          <a:ln w="9525">
            <a:noFill/>
            <a:miter lim="800000"/>
            <a:headEnd/>
            <a:tailEnd/>
          </a:ln>
        </p:spPr>
      </p:pic>
    </p:spTree>
    <p:extLst>
      <p:ext uri="{BB962C8B-B14F-4D97-AF65-F5344CB8AC3E}">
        <p14:creationId xmlns:p14="http://schemas.microsoft.com/office/powerpoint/2010/main" val="165820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6" name="Picture 4" descr="http://wolvesonceroamed.files.wordpress.com/2013/03/family-tree.jpg"/>
          <p:cNvPicPr>
            <a:picLocks noChangeAspect="1" noChangeArrowheads="1"/>
          </p:cNvPicPr>
          <p:nvPr/>
        </p:nvPicPr>
        <p:blipFill rotWithShape="1">
          <a:blip r:embed="rId2">
            <a:extLst>
              <a:ext uri="{28A0092B-C50C-407E-A947-70E740481C1C}">
                <a14:useLocalDpi xmlns:a14="http://schemas.microsoft.com/office/drawing/2010/main" val="0"/>
              </a:ext>
            </a:extLst>
          </a:blip>
          <a:srcRect l="23171" b="62674"/>
          <a:stretch/>
        </p:blipFill>
        <p:spPr bwMode="auto">
          <a:xfrm>
            <a:off x="1524001" y="15453"/>
            <a:ext cx="9144000" cy="29890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B90A3C-F438-3063-533F-B0ED093A3A28}"/>
              </a:ext>
            </a:extLst>
          </p:cNvPr>
          <p:cNvSpPr txBox="1"/>
          <p:nvPr/>
        </p:nvSpPr>
        <p:spPr>
          <a:xfrm>
            <a:off x="921955" y="4240811"/>
            <a:ext cx="10348089" cy="584775"/>
          </a:xfrm>
          <a:prstGeom prst="rect">
            <a:avLst/>
          </a:prstGeom>
          <a:noFill/>
        </p:spPr>
        <p:txBody>
          <a:bodyPr wrap="none" rtlCol="0">
            <a:spAutoFit/>
          </a:bodyPr>
          <a:lstStyle/>
          <a:p>
            <a:r>
              <a:rPr lang="en-US" sz="3200" dirty="0"/>
              <a:t>From here on out, looking exclusively at ancestors of humans</a:t>
            </a:r>
          </a:p>
        </p:txBody>
      </p:sp>
    </p:spTree>
    <p:extLst>
      <p:ext uri="{BB962C8B-B14F-4D97-AF65-F5344CB8AC3E}">
        <p14:creationId xmlns:p14="http://schemas.microsoft.com/office/powerpoint/2010/main" val="129329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8" name="Picture 3" descr="ape-man-line-up"/>
          <p:cNvPicPr>
            <a:picLocks noChangeAspect="1" noChangeArrowheads="1"/>
          </p:cNvPicPr>
          <p:nvPr/>
        </p:nvPicPr>
        <p:blipFill>
          <a:blip r:embed="rId2" cstate="print"/>
          <a:srcRect/>
          <a:stretch>
            <a:fillRect/>
          </a:stretch>
        </p:blipFill>
        <p:spPr bwMode="auto">
          <a:xfrm>
            <a:off x="2566457" y="1387280"/>
            <a:ext cx="6872819" cy="4141590"/>
          </a:xfrm>
          <a:prstGeom prst="rect">
            <a:avLst/>
          </a:prstGeom>
          <a:noFill/>
          <a:ln w="9525">
            <a:noFill/>
            <a:miter lim="800000"/>
            <a:headEnd/>
            <a:tailEnd/>
          </a:ln>
        </p:spPr>
      </p:pic>
      <p:sp>
        <p:nvSpPr>
          <p:cNvPr id="29699" name="Text Box 4"/>
          <p:cNvSpPr txBox="1">
            <a:spLocks noChangeArrowheads="1"/>
          </p:cNvSpPr>
          <p:nvPr/>
        </p:nvSpPr>
        <p:spPr bwMode="auto">
          <a:xfrm>
            <a:off x="1524000" y="5629275"/>
            <a:ext cx="8966200" cy="1060450"/>
          </a:xfrm>
          <a:prstGeom prst="rect">
            <a:avLst/>
          </a:prstGeom>
          <a:noFill/>
          <a:ln w="12700">
            <a:noFill/>
            <a:miter lim="800000"/>
            <a:headEnd/>
            <a:tailEnd/>
          </a:ln>
        </p:spPr>
        <p:txBody>
          <a:bodyPr lIns="102577" tIns="51289" rIns="102577" bIns="51289">
            <a:spAutoFit/>
          </a:bodyPr>
          <a:lstStyle/>
          <a:p>
            <a:pPr algn="ctr"/>
            <a:r>
              <a:rPr lang="en-US" sz="3100" dirty="0">
                <a:latin typeface="Arial" pitchFamily="34" charset="0"/>
                <a:cs typeface="Arial" pitchFamily="34" charset="0"/>
              </a:rPr>
              <a:t>Human evolution is not a record of ‘simple’, directional change over time…more like a bush!</a:t>
            </a:r>
          </a:p>
        </p:txBody>
      </p:sp>
      <p:sp>
        <p:nvSpPr>
          <p:cNvPr id="3" name="TextBox 2"/>
          <p:cNvSpPr txBox="1"/>
          <p:nvPr/>
        </p:nvSpPr>
        <p:spPr>
          <a:xfrm>
            <a:off x="3640227" y="341041"/>
            <a:ext cx="4909549" cy="830997"/>
          </a:xfrm>
          <a:prstGeom prst="rect">
            <a:avLst/>
          </a:prstGeom>
          <a:noFill/>
        </p:spPr>
        <p:txBody>
          <a:bodyPr wrap="none" rtlCol="0">
            <a:spAutoFit/>
          </a:bodyPr>
          <a:lstStyle/>
          <a:p>
            <a:r>
              <a:rPr lang="en-US" sz="4800" b="1" dirty="0">
                <a:solidFill>
                  <a:srgbClr val="FF0000"/>
                </a:solidFill>
              </a:rPr>
              <a:t>Hominid Evolution</a:t>
            </a:r>
          </a:p>
        </p:txBody>
      </p:sp>
    </p:spTree>
    <p:extLst>
      <p:ext uri="{BB962C8B-B14F-4D97-AF65-F5344CB8AC3E}">
        <p14:creationId xmlns:p14="http://schemas.microsoft.com/office/powerpoint/2010/main" val="362282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77129" y="142880"/>
            <a:ext cx="6176057" cy="1143000"/>
          </a:xfrm>
        </p:spPr>
        <p:txBody>
          <a:bodyPr>
            <a:normAutofit/>
          </a:bodyPr>
          <a:lstStyle/>
          <a:p>
            <a:r>
              <a:rPr lang="en-US" i="1" dirty="0" err="1">
                <a:latin typeface="Arial" pitchFamily="34" charset="0"/>
                <a:cs typeface="Arial" pitchFamily="34" charset="0"/>
              </a:rPr>
              <a:t>Ardipithecus</a:t>
            </a:r>
            <a:r>
              <a:rPr lang="en-US" i="1" dirty="0">
                <a:latin typeface="Arial" pitchFamily="34" charset="0"/>
                <a:cs typeface="Arial" pitchFamily="34" charset="0"/>
              </a:rPr>
              <a:t> </a:t>
            </a:r>
            <a:r>
              <a:rPr lang="en-US" i="1" dirty="0" err="1">
                <a:latin typeface="Arial" pitchFamily="34" charset="0"/>
                <a:cs typeface="Arial" pitchFamily="34" charset="0"/>
              </a:rPr>
              <a:t>ramidus</a:t>
            </a:r>
            <a:r>
              <a:rPr lang="en-US" i="1" dirty="0">
                <a:latin typeface="Arial" pitchFamily="34" charset="0"/>
                <a:cs typeface="Arial" pitchFamily="34" charset="0"/>
              </a:rPr>
              <a:t> </a:t>
            </a:r>
          </a:p>
        </p:txBody>
      </p:sp>
      <p:sp>
        <p:nvSpPr>
          <p:cNvPr id="43011" name="Content Placeholder 2"/>
          <p:cNvSpPr>
            <a:spLocks noGrp="1"/>
          </p:cNvSpPr>
          <p:nvPr>
            <p:ph idx="1"/>
          </p:nvPr>
        </p:nvSpPr>
        <p:spPr>
          <a:xfrm>
            <a:off x="362857" y="1803414"/>
            <a:ext cx="6176057" cy="4525963"/>
          </a:xfrm>
        </p:spPr>
        <p:txBody>
          <a:bodyPr>
            <a:normAutofit fontScale="92500" lnSpcReduction="10000"/>
          </a:bodyPr>
          <a:lstStyle/>
          <a:p>
            <a:r>
              <a:rPr lang="en-US" sz="2800" dirty="0">
                <a:latin typeface="Arial" pitchFamily="34" charset="0"/>
                <a:cs typeface="Arial" pitchFamily="34" charset="0"/>
              </a:rPr>
              <a:t>“</a:t>
            </a:r>
            <a:r>
              <a:rPr lang="en-US" sz="2800" dirty="0" err="1">
                <a:latin typeface="Arial" pitchFamily="34" charset="0"/>
                <a:cs typeface="Arial" pitchFamily="34" charset="0"/>
              </a:rPr>
              <a:t>Ardi</a:t>
            </a:r>
            <a:r>
              <a:rPr lang="en-US" sz="2800" dirty="0">
                <a:latin typeface="Arial" pitchFamily="34" charset="0"/>
                <a:cs typeface="Arial" pitchFamily="34" charset="0"/>
              </a:rPr>
              <a:t>” </a:t>
            </a:r>
          </a:p>
          <a:p>
            <a:r>
              <a:rPr lang="en-US" sz="2800" dirty="0">
                <a:latin typeface="Arial" pitchFamily="34" charset="0"/>
                <a:cs typeface="Arial" pitchFamily="34" charset="0"/>
              </a:rPr>
              <a:t>4.4 MYA </a:t>
            </a:r>
          </a:p>
          <a:p>
            <a:r>
              <a:rPr lang="en-US" sz="2800" dirty="0">
                <a:latin typeface="Arial" pitchFamily="34" charset="0"/>
                <a:cs typeface="Arial" pitchFamily="34" charset="0"/>
              </a:rPr>
              <a:t>Brain size </a:t>
            </a:r>
            <a:r>
              <a:rPr lang="en-US" sz="2800" dirty="0">
                <a:latin typeface="Arial" pitchFamily="34" charset="0"/>
                <a:cs typeface="Arial" pitchFamily="34" charset="0"/>
                <a:sym typeface="Symbol" pitchFamily="18" charset="2"/>
              </a:rPr>
              <a:t></a:t>
            </a:r>
            <a:r>
              <a:rPr lang="en-US" sz="2800" dirty="0">
                <a:latin typeface="Arial" pitchFamily="34" charset="0"/>
                <a:cs typeface="Arial" pitchFamily="34" charset="0"/>
              </a:rPr>
              <a:t> chimpanzee</a:t>
            </a:r>
          </a:p>
          <a:p>
            <a:r>
              <a:rPr lang="en-US" sz="2800" dirty="0">
                <a:latin typeface="Arial" pitchFamily="34" charset="0"/>
                <a:cs typeface="Arial" pitchFamily="34" charset="0"/>
              </a:rPr>
              <a:t>Facultative upright walker </a:t>
            </a:r>
          </a:p>
          <a:p>
            <a:r>
              <a:rPr lang="en-US" sz="2800" dirty="0">
                <a:latin typeface="Arial" pitchFamily="34" charset="0"/>
                <a:cs typeface="Arial" pitchFamily="34" charset="0"/>
              </a:rPr>
              <a:t>Unique hand</a:t>
            </a:r>
          </a:p>
          <a:p>
            <a:r>
              <a:rPr lang="en-US" sz="2800" dirty="0">
                <a:latin typeface="Arial" pitchFamily="34" charset="0"/>
                <a:cs typeface="Arial" pitchFamily="34" charset="0"/>
              </a:rPr>
              <a:t>Grasping big toe</a:t>
            </a:r>
          </a:p>
          <a:p>
            <a:r>
              <a:rPr lang="en-US" sz="2800" dirty="0">
                <a:latin typeface="Arial" pitchFamily="34" charset="0"/>
                <a:cs typeface="Arial" pitchFamily="34" charset="0"/>
              </a:rPr>
              <a:t>Woodland-to-forest </a:t>
            </a:r>
          </a:p>
          <a:p>
            <a:r>
              <a:rPr lang="en-US" sz="2800" dirty="0">
                <a:latin typeface="Arial" pitchFamily="34" charset="0"/>
                <a:cs typeface="Arial" pitchFamily="34" charset="0"/>
              </a:rPr>
              <a:t>Omnivore and fruit eater</a:t>
            </a:r>
          </a:p>
          <a:p>
            <a:r>
              <a:rPr lang="en-US" sz="2800" dirty="0">
                <a:latin typeface="Arial" pitchFamily="34" charset="0"/>
                <a:cs typeface="Arial" pitchFamily="34" charset="0"/>
              </a:rPr>
              <a:t>Canines small and comparable to human</a:t>
            </a:r>
          </a:p>
        </p:txBody>
      </p:sp>
      <p:pic>
        <p:nvPicPr>
          <p:cNvPr id="1026" name="Picture 2" descr="http://www.csotonyi.com/Ardipithecus_ramidus_Csotony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514" y="1093"/>
            <a:ext cx="3900487" cy="685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009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2100</TotalTime>
  <Words>1686</Words>
  <Application>Microsoft Office PowerPoint</Application>
  <PresentationFormat>Widescreen</PresentationFormat>
  <Paragraphs>284</Paragraphs>
  <Slides>44</Slides>
  <Notes>9</Notes>
  <HiddenSlides>25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Century Gothic</vt:lpstr>
      <vt:lpstr>Office Theme</vt:lpstr>
      <vt:lpstr>What are you?</vt:lpstr>
      <vt:lpstr> </vt:lpstr>
      <vt:lpstr>Adaptations to what type of life-style?</vt:lpstr>
      <vt:lpstr>Ape evolution: Fossil record</vt:lpstr>
      <vt:lpstr>Proconsul</vt:lpstr>
      <vt:lpstr>Dryopithocines</vt:lpstr>
      <vt:lpstr>PowerPoint Presentation</vt:lpstr>
      <vt:lpstr>PowerPoint Presentation</vt:lpstr>
      <vt:lpstr>Ardipithecus ramidus </vt:lpstr>
      <vt:lpstr>Australopithecus</vt:lpstr>
      <vt:lpstr>PowerPoint Presentation</vt:lpstr>
      <vt:lpstr>Homo habilis</vt:lpstr>
      <vt:lpstr>PowerPoint Presentation</vt:lpstr>
      <vt:lpstr>Homo erectus</vt:lpstr>
      <vt:lpstr>PowerPoint Presentation</vt:lpstr>
      <vt:lpstr>The hobbits</vt:lpstr>
      <vt:lpstr>Neanderthals</vt:lpstr>
      <vt:lpstr>Homo sapiens</vt:lpstr>
      <vt:lpstr>PowerPoint Presentation</vt:lpstr>
      <vt:lpstr>Other adaptations?</vt:lpstr>
      <vt:lpstr>Part 1: build a timeline</vt:lpstr>
      <vt:lpstr>Part 2: Character assessment</vt:lpstr>
      <vt:lpstr>Part 3: Evaluation (homework)</vt:lpstr>
      <vt:lpstr>PowerPoint Presentation</vt:lpstr>
      <vt:lpstr>Suborders  of Primates</vt:lpstr>
      <vt:lpstr>New World and Old World Monkeys</vt:lpstr>
      <vt:lpstr>PowerPoint Presentation</vt:lpstr>
      <vt:lpstr>Human Evolution</vt:lpstr>
      <vt:lpstr>Genetic divergence</vt:lpstr>
      <vt:lpstr>So what does that mean?</vt:lpstr>
      <vt:lpstr>PowerPoint Presentation</vt:lpstr>
      <vt:lpstr>PowerPoint Presentation</vt:lpstr>
      <vt:lpstr>PowerPoint Presentation</vt:lpstr>
      <vt:lpstr> </vt:lpstr>
      <vt:lpstr>Sahelanthropus tchadensis</vt:lpstr>
      <vt:lpstr>Orrorin</vt:lpstr>
      <vt:lpstr>PowerPoint Presentation</vt:lpstr>
      <vt:lpstr>PowerPoint Presentation</vt:lpstr>
      <vt:lpstr>PowerPoint Presentation</vt:lpstr>
      <vt:lpstr>PowerPoint Presentation</vt:lpstr>
      <vt:lpstr>PowerPoint Presentation</vt:lpstr>
      <vt:lpstr>Origins of Modern Humans</vt:lpstr>
      <vt:lpstr>But wait there’s 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Primate Evolution</dc:title>
  <dc:creator>Luke Starnes</dc:creator>
  <cp:lastModifiedBy>Brian Gall</cp:lastModifiedBy>
  <cp:revision>101</cp:revision>
  <cp:lastPrinted>2024-12-02T19:09:07Z</cp:lastPrinted>
  <dcterms:created xsi:type="dcterms:W3CDTF">2010-12-05T22:55:13Z</dcterms:created>
  <dcterms:modified xsi:type="dcterms:W3CDTF">2024-12-02T19:09:25Z</dcterms:modified>
</cp:coreProperties>
</file>