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67" r:id="rId4"/>
    <p:sldId id="260" r:id="rId5"/>
    <p:sldId id="261" r:id="rId6"/>
    <p:sldId id="263" r:id="rId7"/>
    <p:sldId id="264" r:id="rId8"/>
    <p:sldId id="258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BFC7-4292-4C81-B968-D283E88CD64D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2A16-B6ED-4C38-9511-0E81D0C39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6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5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8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49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7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0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9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097F-7B82-451E-BBA6-FC08D230777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F6AD-B7ED-479E-992D-ADA645812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2209800"/>
            <a:ext cx="571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21212"/>
                </a:solidFill>
                <a:latin typeface="Guardian Text Egyptian Web"/>
              </a:rPr>
              <a:t>"a crowd of difficulties“… "so serious that to this day I can hardly reflect on them without being in some degree staggered".</a:t>
            </a:r>
            <a:endParaRPr lang="en-US" sz="3200" dirty="0"/>
          </a:p>
        </p:txBody>
      </p:sp>
      <p:pic>
        <p:nvPicPr>
          <p:cNvPr id="1026" name="Picture 2" descr="Image result for darwin in 1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052"/>
            <a:ext cx="4562475" cy="60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9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2" descr="108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7"/>
          <a:stretch>
            <a:fillRect/>
          </a:stretch>
        </p:blipFill>
        <p:spPr bwMode="auto">
          <a:xfrm>
            <a:off x="6477000" y="3334394"/>
            <a:ext cx="5409744" cy="352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1"/>
          <p:cNvSpPr txBox="1">
            <a:spLocks noChangeArrowheads="1"/>
          </p:cNvSpPr>
          <p:nvPr/>
        </p:nvSpPr>
        <p:spPr bwMode="auto">
          <a:xfrm>
            <a:off x="4438528" y="124362"/>
            <a:ext cx="3257673" cy="6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400" b="1" dirty="0">
                <a:latin typeface="Arial" charset="0"/>
                <a:cs typeface="Arial" charset="0"/>
              </a:rPr>
              <a:t>Archaeopteryx</a:t>
            </a:r>
          </a:p>
        </p:txBody>
      </p:sp>
      <p:pic>
        <p:nvPicPr>
          <p:cNvPr id="8" name="Picture 7" descr="http://cache2.artprintimages.com/lrg/26/2631/DH2MD0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68"/>
          <a:stretch>
            <a:fillRect/>
          </a:stretch>
        </p:blipFill>
        <p:spPr bwMode="auto">
          <a:xfrm>
            <a:off x="274775" y="986838"/>
            <a:ext cx="4698969" cy="573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8A2B5-FE32-F954-66C5-82FD8EC4C33C}"/>
              </a:ext>
            </a:extLst>
          </p:cNvPr>
          <p:cNvSpPr txBox="1"/>
          <p:nvPr/>
        </p:nvSpPr>
        <p:spPr>
          <a:xfrm>
            <a:off x="5562600" y="1219200"/>
            <a:ext cx="63241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effectLst/>
              </a:rPr>
              <a:t>“The Archaeopteryx has been a regular </a:t>
            </a:r>
            <a:r>
              <a:rPr lang="en-US" sz="2400" dirty="0" err="1">
                <a:effectLst/>
              </a:rPr>
              <a:t>saviour</a:t>
            </a:r>
            <a:r>
              <a:rPr lang="en-US" sz="2400" dirty="0">
                <a:effectLst/>
              </a:rPr>
              <a:t> to me; for I was sorely puzzled how birds could have first come in, but now it is all clear.”</a:t>
            </a:r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sz="2400" dirty="0"/>
              <a:t>– Darwin, 1869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733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aurischian dinosaurs">
            <a:extLst>
              <a:ext uri="{FF2B5EF4-FFF2-40B4-BE49-F238E27FC236}">
                <a16:creationId xmlns:a16="http://schemas.microsoft.com/office/drawing/2014/main" id="{DE024B6E-35F6-00F2-26A7-2C96E70C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08" y="3940202"/>
            <a:ext cx="5378392" cy="26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saurischian dinosaurs">
            <a:extLst>
              <a:ext uri="{FF2B5EF4-FFF2-40B4-BE49-F238E27FC236}">
                <a16:creationId xmlns:a16="http://schemas.microsoft.com/office/drawing/2014/main" id="{1B796E62-6891-CFD2-28A6-9A4DE4EC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63" y="62396"/>
            <a:ext cx="3822637" cy="16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saurischian dinosaurs">
            <a:extLst>
              <a:ext uri="{FF2B5EF4-FFF2-40B4-BE49-F238E27FC236}">
                <a16:creationId xmlns:a16="http://schemas.microsoft.com/office/drawing/2014/main" id="{A05B734D-62EF-7973-F602-9ED9795D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5238" y="1841472"/>
            <a:ext cx="2773234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achycephalosaurus">
            <a:extLst>
              <a:ext uri="{FF2B5EF4-FFF2-40B4-BE49-F238E27FC236}">
                <a16:creationId xmlns:a16="http://schemas.microsoft.com/office/drawing/2014/main" id="{035B0848-22FD-E12A-075F-B1162AF7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7432" y="0"/>
            <a:ext cx="2389632" cy="1711828"/>
          </a:xfrm>
          <a:prstGeom prst="rect">
            <a:avLst/>
          </a:prstGeom>
          <a:noFill/>
        </p:spPr>
      </p:pic>
      <p:pic>
        <p:nvPicPr>
          <p:cNvPr id="6" name="Picture 8" descr="Dinosaurs with three horns">
            <a:extLst>
              <a:ext uri="{FF2B5EF4-FFF2-40B4-BE49-F238E27FC236}">
                <a16:creationId xmlns:a16="http://schemas.microsoft.com/office/drawing/2014/main" id="{CCD217FD-B281-3840-C336-F29BE420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341" y="4620591"/>
            <a:ext cx="4267200" cy="2341218"/>
          </a:xfrm>
          <a:prstGeom prst="rect">
            <a:avLst/>
          </a:prstGeom>
          <a:noFill/>
        </p:spPr>
      </p:pic>
      <p:pic>
        <p:nvPicPr>
          <p:cNvPr id="7" name="Picture 2" descr="http://www1.appstate.edu/~hagemansj/CourseWebFiles/Dinosaurs/Stegosaur.jpg">
            <a:extLst>
              <a:ext uri="{FF2B5EF4-FFF2-40B4-BE49-F238E27FC236}">
                <a16:creationId xmlns:a16="http://schemas.microsoft.com/office/drawing/2014/main" id="{124A4F77-6770-37C1-E2E0-D9438452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52"/>
          <a:stretch>
            <a:fillRect/>
          </a:stretch>
        </p:blipFill>
        <p:spPr>
          <a:xfrm>
            <a:off x="182498" y="2575560"/>
            <a:ext cx="3540951" cy="2341218"/>
          </a:xfrm>
          <a:prstGeom prst="rect">
            <a:avLst/>
          </a:prstGeom>
          <a:noFill/>
        </p:spPr>
      </p:pic>
      <p:pic>
        <p:nvPicPr>
          <p:cNvPr id="8" name="Picture 4" descr="http://www1.appstate.edu/~hagemansj/CourseWebFiles/Dinosaurs/Ankylosaur.jpg">
            <a:extLst>
              <a:ext uri="{FF2B5EF4-FFF2-40B4-BE49-F238E27FC236}">
                <a16:creationId xmlns:a16="http://schemas.microsoft.com/office/drawing/2014/main" id="{C926DD52-604E-F940-92BD-CDE8BD5E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3328" y="1172156"/>
            <a:ext cx="3194740" cy="1403404"/>
          </a:xfrm>
          <a:prstGeom prst="rect">
            <a:avLst/>
          </a:prstGeom>
          <a:noFill/>
        </p:spPr>
      </p:pic>
      <p:pic>
        <p:nvPicPr>
          <p:cNvPr id="9" name="Picture 8" descr="http://cache2.artprintimages.com/lrg/26/2631/DH2MD00Z.jpg">
            <a:extLst>
              <a:ext uri="{FF2B5EF4-FFF2-40B4-BE49-F238E27FC236}">
                <a16:creationId xmlns:a16="http://schemas.microsoft.com/office/drawing/2014/main" id="{1EDDFD90-1442-B9EF-C38F-2ACBFF3F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68"/>
          <a:stretch>
            <a:fillRect/>
          </a:stretch>
        </p:blipFill>
        <p:spPr bwMode="auto">
          <a:xfrm>
            <a:off x="4449698" y="686866"/>
            <a:ext cx="3223316" cy="39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0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ople.eku.edu/ritchisong/554images/Beipiaosaurus_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76" y="1143000"/>
            <a:ext cx="7890644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0.deviantart.net/a511/i/2012/212/4/7/shuvuuia_deserti_by_malvit-d59bey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9"/>
          <a:stretch/>
        </p:blipFill>
        <p:spPr bwMode="auto">
          <a:xfrm>
            <a:off x="38100" y="2051685"/>
            <a:ext cx="4876800" cy="27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2860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Shuvuuia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915400" y="5867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Beipiaosaurus</a:t>
            </a:r>
            <a:endParaRPr lang="en-US"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84680-0CF8-EE5C-9C39-3937F7879B84}"/>
              </a:ext>
            </a:extLst>
          </p:cNvPr>
          <p:cNvSpPr txBox="1"/>
          <p:nvPr/>
        </p:nvSpPr>
        <p:spPr>
          <a:xfrm>
            <a:off x="2133600" y="535514"/>
            <a:ext cx="472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about feathers?</a:t>
            </a:r>
          </a:p>
        </p:txBody>
      </p:sp>
    </p:spTree>
    <p:extLst>
      <p:ext uri="{BB962C8B-B14F-4D97-AF65-F5344CB8AC3E}">
        <p14:creationId xmlns:p14="http://schemas.microsoft.com/office/powerpoint/2010/main" val="17611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earthmagazine.org/sites/earthmagazine.org/files/1324689397/i-2e3-7d9-a-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-15240"/>
            <a:ext cx="4175987" cy="689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Box 1"/>
          <p:cNvSpPr txBox="1">
            <a:spLocks noChangeArrowheads="1"/>
          </p:cNvSpPr>
          <p:nvPr/>
        </p:nvSpPr>
        <p:spPr bwMode="auto">
          <a:xfrm>
            <a:off x="1592647" y="914400"/>
            <a:ext cx="2079966" cy="4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 dirty="0" err="1">
                <a:latin typeface="Arial" charset="0"/>
                <a:cs typeface="Arial" charset="0"/>
              </a:rPr>
              <a:t>Sinosauropteryx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aabstudios.com/images/sinornithosau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92" y="914400"/>
            <a:ext cx="8691134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667000" y="5791200"/>
            <a:ext cx="2132364" cy="4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 dirty="0" err="1">
                <a:latin typeface="Arial" charset="0"/>
                <a:cs typeface="Arial" charset="0"/>
              </a:rPr>
              <a:t>Sinornithosaurus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6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Box 1"/>
          <p:cNvSpPr txBox="1">
            <a:spLocks noChangeArrowheads="1"/>
          </p:cNvSpPr>
          <p:nvPr/>
        </p:nvSpPr>
        <p:spPr bwMode="auto">
          <a:xfrm>
            <a:off x="3441637" y="101298"/>
            <a:ext cx="2079966" cy="4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>
                <a:solidFill>
                  <a:schemeClr val="bg1"/>
                </a:solidFill>
                <a:latin typeface="Arial" charset="0"/>
                <a:cs typeface="Arial" charset="0"/>
              </a:rPr>
              <a:t>Sinosauropteryx</a:t>
            </a:r>
          </a:p>
        </p:txBody>
      </p:sp>
      <p:pic>
        <p:nvPicPr>
          <p:cNvPr id="1024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2" y="33768"/>
            <a:ext cx="3639048" cy="34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brightsideofnews.com/Data/2012_3_9/Velociraptors-Baby-Brother-Provides-Science-with-Clues/Microraptor_6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20" y="1412831"/>
            <a:ext cx="3949437" cy="46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351930" y="5304777"/>
            <a:ext cx="1498432" cy="6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Li et al. 2012. Science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49194" y="982761"/>
            <a:ext cx="4143876" cy="5430954"/>
            <a:chOff x="4449763" y="1563090"/>
            <a:chExt cx="3687762" cy="4852791"/>
          </a:xfrm>
        </p:grpSpPr>
        <p:pic>
          <p:nvPicPr>
            <p:cNvPr id="11" name="Picture 6" descr="http://blogs.discovermagazine.com/notrocketscience/files/2012/03/Melanosom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1563090"/>
              <a:ext cx="3687762" cy="271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49763" y="4318793"/>
              <a:ext cx="3687762" cy="209708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4" descr="http://www.nhm.ac.uk/resources/nature-online/life/dinosaurs/dinosaur-directory/images/%5Creconstruction/small/Sinornithosaur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6431"/>
            <a:ext cx="5946903" cy="29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TextBox 7"/>
          <p:cNvSpPr txBox="1">
            <a:spLocks noChangeArrowheads="1"/>
          </p:cNvSpPr>
          <p:nvPr/>
        </p:nvSpPr>
        <p:spPr bwMode="auto">
          <a:xfrm>
            <a:off x="7621651" y="5425623"/>
            <a:ext cx="1518053" cy="4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>
                <a:latin typeface="Arial" charset="0"/>
                <a:cs typeface="Arial" charset="0"/>
              </a:rPr>
              <a:t>Microraptor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2" descr="108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7"/>
          <a:stretch>
            <a:fillRect/>
          </a:stretch>
        </p:blipFill>
        <p:spPr bwMode="auto">
          <a:xfrm>
            <a:off x="6096000" y="1725610"/>
            <a:ext cx="5485944" cy="35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1"/>
          <p:cNvSpPr txBox="1">
            <a:spLocks noChangeArrowheads="1"/>
          </p:cNvSpPr>
          <p:nvPr/>
        </p:nvSpPr>
        <p:spPr bwMode="auto">
          <a:xfrm>
            <a:off x="3011637" y="228600"/>
            <a:ext cx="6168726" cy="6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400" dirty="0">
                <a:latin typeface="Arial" charset="0"/>
                <a:cs typeface="Arial" charset="0"/>
              </a:rPr>
              <a:t>Where does </a:t>
            </a:r>
            <a:r>
              <a:rPr lang="en-US" sz="3400" i="1" dirty="0">
                <a:latin typeface="Arial" charset="0"/>
                <a:cs typeface="Arial" charset="0"/>
              </a:rPr>
              <a:t>Archaeopteryx</a:t>
            </a:r>
            <a:r>
              <a:rPr lang="en-US" sz="3400" dirty="0">
                <a:latin typeface="Arial" charset="0"/>
                <a:cs typeface="Arial" charset="0"/>
              </a:rPr>
              <a:t> fit?</a:t>
            </a:r>
          </a:p>
        </p:txBody>
      </p:sp>
      <p:pic>
        <p:nvPicPr>
          <p:cNvPr id="8" name="Picture 7" descr="http://cache2.artprintimages.com/lrg/26/2631/DH2MD0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68"/>
          <a:stretch>
            <a:fillRect/>
          </a:stretch>
        </p:blipFill>
        <p:spPr bwMode="auto">
          <a:xfrm>
            <a:off x="762000" y="990600"/>
            <a:ext cx="4698969" cy="573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72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72D46-B9FD-55D9-F85E-ACBC0077E620}"/>
              </a:ext>
            </a:extLst>
          </p:cNvPr>
          <p:cNvSpPr txBox="1"/>
          <p:nvPr/>
        </p:nvSpPr>
        <p:spPr>
          <a:xfrm>
            <a:off x="685800" y="609600"/>
            <a:ext cx="1054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Goal – look at anatomical evidence to determine Archeopteryx ecology </a:t>
            </a:r>
          </a:p>
        </p:txBody>
      </p:sp>
      <p:pic>
        <p:nvPicPr>
          <p:cNvPr id="5" name="Picture 4" descr="A bird skeleton on a black background&#10;&#10;AI-generated content may be incorrect.">
            <a:extLst>
              <a:ext uri="{FF2B5EF4-FFF2-40B4-BE49-F238E27FC236}">
                <a16:creationId xmlns:a16="http://schemas.microsoft.com/office/drawing/2014/main" id="{35722D7C-DEB0-11DA-9722-6A217C080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9" y="1684228"/>
            <a:ext cx="3581400" cy="3581400"/>
          </a:xfrm>
          <a:prstGeom prst="rect">
            <a:avLst/>
          </a:prstGeom>
        </p:spPr>
      </p:pic>
      <p:pic>
        <p:nvPicPr>
          <p:cNvPr id="7" name="Picture 6" descr="A close-up of a feather&#10;&#10;AI-generated content may be incorrect.">
            <a:extLst>
              <a:ext uri="{FF2B5EF4-FFF2-40B4-BE49-F238E27FC236}">
                <a16:creationId xmlns:a16="http://schemas.microsoft.com/office/drawing/2014/main" id="{94F74D57-EFE5-AFBC-2355-27ADDCF17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7689" y="2408128"/>
            <a:ext cx="3429000" cy="2286000"/>
          </a:xfrm>
          <a:prstGeom prst="rect">
            <a:avLst/>
          </a:prstGeom>
        </p:spPr>
      </p:pic>
      <p:pic>
        <p:nvPicPr>
          <p:cNvPr id="9" name="Picture 8" descr="A bird's claw with black claws&#10;&#10;AI-generated content may be incorrect.">
            <a:extLst>
              <a:ext uri="{FF2B5EF4-FFF2-40B4-BE49-F238E27FC236}">
                <a16:creationId xmlns:a16="http://schemas.microsoft.com/office/drawing/2014/main" id="{6D8CFA78-EFEE-AA00-64BD-FD5AC40B5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89" y="1702516"/>
            <a:ext cx="3505200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3F797-60ED-520A-733E-48D7E11491BC}"/>
              </a:ext>
            </a:extLst>
          </p:cNvPr>
          <p:cNvSpPr txBox="1"/>
          <p:nvPr/>
        </p:nvSpPr>
        <p:spPr>
          <a:xfrm>
            <a:off x="680581" y="5756495"/>
            <a:ext cx="713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a trait is similar to modern animals –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assume?</a:t>
            </a:r>
          </a:p>
        </p:txBody>
      </p:sp>
    </p:spTree>
    <p:extLst>
      <p:ext uri="{BB962C8B-B14F-4D97-AF65-F5344CB8AC3E}">
        <p14:creationId xmlns:p14="http://schemas.microsoft.com/office/powerpoint/2010/main" val="254995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105</Words>
  <Application>Microsoft Office PowerPoint</Application>
  <PresentationFormat>Widescreen</PresentationFormat>
  <Paragraphs>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Guardian Text Egyptian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Gall, Brian</dc:creator>
  <cp:lastModifiedBy>Brian Gall</cp:lastModifiedBy>
  <cp:revision>12</cp:revision>
  <dcterms:created xsi:type="dcterms:W3CDTF">2015-11-24T12:09:16Z</dcterms:created>
  <dcterms:modified xsi:type="dcterms:W3CDTF">2025-11-18T17:00:32Z</dcterms:modified>
</cp:coreProperties>
</file>