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8" r:id="rId1"/>
  </p:sldMasterIdLst>
  <p:handoutMasterIdLst>
    <p:handoutMasterId r:id="rId25"/>
  </p:handoutMasterIdLst>
  <p:sldIdLst>
    <p:sldId id="256" r:id="rId2"/>
    <p:sldId id="259" r:id="rId3"/>
    <p:sldId id="269" r:id="rId4"/>
    <p:sldId id="270" r:id="rId5"/>
    <p:sldId id="277" r:id="rId6"/>
    <p:sldId id="278" r:id="rId7"/>
    <p:sldId id="273" r:id="rId8"/>
    <p:sldId id="271" r:id="rId9"/>
    <p:sldId id="261" r:id="rId10"/>
    <p:sldId id="280" r:id="rId11"/>
    <p:sldId id="267" r:id="rId12"/>
    <p:sldId id="260" r:id="rId13"/>
    <p:sldId id="268" r:id="rId14"/>
    <p:sldId id="265" r:id="rId15"/>
    <p:sldId id="262" r:id="rId16"/>
    <p:sldId id="263" r:id="rId17"/>
    <p:sldId id="264" r:id="rId18"/>
    <p:sldId id="275" r:id="rId19"/>
    <p:sldId id="274" r:id="rId20"/>
    <p:sldId id="276" r:id="rId21"/>
    <p:sldId id="266" r:id="rId22"/>
    <p:sldId id="279" r:id="rId23"/>
    <p:sldId id="272" r:id="rId24"/>
  </p:sldIdLst>
  <p:sldSz cx="9144000" cy="6858000" type="screen4x3"/>
  <p:notesSz cx="7010400" cy="9296400"/>
  <p:embeddedFontLst>
    <p:embeddedFont>
      <p:font typeface="Calibri" panose="020F0502020204030204" pitchFamily="34" charset="0"/>
      <p:regular r:id="rId26"/>
      <p:bold r:id="rId27"/>
      <p:italic r:id="rId28"/>
      <p:boldItalic r:id="rId29"/>
    </p:embeddedFont>
    <p:embeddedFont>
      <p:font typeface="Franklin Gothic Medium" panose="020B0603020102020204" pitchFamily="34" charset="0"/>
      <p:regular r:id="rId30"/>
      <p:italic r:id="rId31"/>
    </p:embeddedFont>
    <p:embeddedFont>
      <p:font typeface="Franklin Gothic Book" panose="020B0503020102020204" pitchFamily="34" charset="0"/>
      <p:regular r:id="rId32"/>
      <p:italic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06A781A-591E-49D6-9DC0-C2A38F8284CC}" type="datetimeFigureOut">
              <a:rPr lang="en-US" smtClean="0"/>
              <a:t>8/27/2014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026CEC1-4115-4B47-8AD4-C9A09D32B2A7}" type="slidenum">
              <a:rPr lang="en-US" smtClean="0"/>
              <a:t>‹#›</a:t>
            </a:fld>
            <a:endParaRPr lang="en-US" dirty="0"/>
          </a:p>
        </p:txBody>
      </p:sp>
    </p:spTree>
    <p:extLst>
      <p:ext uri="{BB962C8B-B14F-4D97-AF65-F5344CB8AC3E}">
        <p14:creationId xmlns:p14="http://schemas.microsoft.com/office/powerpoint/2010/main" val="18736869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682E8-9976-4AEE-936F-97578AD7732A}" type="datetimeFigureOut">
              <a:rPr lang="en-US" smtClean="0"/>
              <a:pPr/>
              <a:t>8/27/2014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314D0-DF69-4A7A-932A-D75C9EDF5B2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682E8-9976-4AEE-936F-97578AD7732A}" type="datetimeFigureOut">
              <a:rPr lang="en-US" smtClean="0"/>
              <a:pPr/>
              <a:t>8/27/2014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314D0-DF69-4A7A-932A-D75C9EDF5B2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otalone.gov/" TargetMode="External"/><Relationship Id="rId2" Type="http://schemas.openxmlformats.org/officeDocument/2006/relationships/hyperlink" Target="https://my.hanover.edu/ICS/Resources/Title_IX/Resources__Assistance.jn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6" name="Subtitle 5"/>
          <p:cNvSpPr>
            <a:spLocks noGrp="1"/>
          </p:cNvSpPr>
          <p:nvPr>
            <p:ph type="subTitle" idx="1"/>
          </p:nvPr>
        </p:nvSpPr>
        <p:spPr>
          <a:xfrm>
            <a:off x="990600" y="685800"/>
            <a:ext cx="7315200" cy="4572000"/>
          </a:xfrm>
        </p:spPr>
        <p:txBody>
          <a:bodyPr>
            <a:normAutofit/>
          </a:bodyPr>
          <a:lstStyle/>
          <a:p>
            <a:r>
              <a:rPr lang="en-US" sz="4300" dirty="0" smtClean="0">
                <a:solidFill>
                  <a:schemeClr val="tx1"/>
                </a:solidFill>
              </a:rPr>
              <a:t>TITLE IX AWARENESS PRESENTATION</a:t>
            </a:r>
          </a:p>
          <a:p>
            <a:endParaRPr lang="en-US" sz="2400" dirty="0">
              <a:solidFill>
                <a:schemeClr val="tx1"/>
              </a:solidFill>
            </a:endParaRPr>
          </a:p>
          <a:p>
            <a:endParaRPr lang="en-US" sz="2400" dirty="0">
              <a:solidFill>
                <a:schemeClr val="tx1"/>
              </a:solidFill>
            </a:endParaRPr>
          </a:p>
          <a:p>
            <a:r>
              <a:rPr lang="en-US" sz="2400" dirty="0" smtClean="0">
                <a:solidFill>
                  <a:schemeClr val="tx1"/>
                </a:solidFill>
              </a:rPr>
              <a:t>Casey Heckler; Title IX Coordinator</a:t>
            </a:r>
          </a:p>
          <a:p>
            <a:r>
              <a:rPr lang="en-US" sz="2400" dirty="0" smtClean="0">
                <a:solidFill>
                  <a:schemeClr val="tx1"/>
                </a:solidFill>
              </a:rPr>
              <a:t>Shelley Preocanin; Title IX Deputy, </a:t>
            </a:r>
          </a:p>
          <a:p>
            <a:r>
              <a:rPr lang="en-US" sz="2400" dirty="0" smtClean="0">
                <a:solidFill>
                  <a:schemeClr val="tx1"/>
                </a:solidFill>
              </a:rPr>
              <a:t>Title VII Coordinator</a:t>
            </a:r>
          </a:p>
          <a:p>
            <a:endParaRPr lang="en-US" sz="2400" dirty="0" smtClean="0">
              <a:solidFill>
                <a:schemeClr val="tx1"/>
              </a:solidFill>
            </a:endParaRPr>
          </a:p>
          <a:p>
            <a:r>
              <a:rPr lang="en-US" sz="2400" dirty="0" smtClean="0">
                <a:solidFill>
                  <a:schemeClr val="tx1"/>
                </a:solidFill>
              </a:rPr>
              <a:t>August 27, 2014</a:t>
            </a:r>
            <a:endParaRPr lang="en-US" sz="2400" dirty="0">
              <a:solidFill>
                <a:schemeClr val="tx1"/>
              </a:solidFill>
            </a:endParaRPr>
          </a:p>
          <a:p>
            <a:endParaRPr lang="en-US" sz="3300" dirty="0">
              <a:solidFill>
                <a:schemeClr val="tx1"/>
              </a:solidFill>
            </a:endParaRPr>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Hanover Principles</a:t>
            </a:r>
            <a:endParaRPr lang="en-US" sz="4000" dirty="0"/>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en-US" dirty="0" smtClean="0"/>
              <a:t>Respect for One Another</a:t>
            </a:r>
          </a:p>
          <a:p>
            <a:r>
              <a:rPr lang="en-US" dirty="0" smtClean="0"/>
              <a:t>I will work to create a safe campus community , free from unjust coercion, harassment, and other threats to persons or property.</a:t>
            </a:r>
          </a:p>
          <a:p>
            <a:r>
              <a:rPr lang="en-US" dirty="0" smtClean="0"/>
              <a:t>I will practice honesty toward, tolerance of, and compassion for others, working to support the well-being of other members of the College community.</a:t>
            </a:r>
            <a:endParaRPr lang="en-US" dirty="0"/>
          </a:p>
        </p:txBody>
      </p:sp>
    </p:spTree>
    <p:extLst>
      <p:ext uri="{BB962C8B-B14F-4D97-AF65-F5344CB8AC3E}">
        <p14:creationId xmlns:p14="http://schemas.microsoft.com/office/powerpoint/2010/main" val="16729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Hanover College Policies</a:t>
            </a:r>
            <a:endParaRPr lang="en-US" sz="4000"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pPr marL="0" indent="0">
              <a:buNone/>
            </a:pPr>
            <a:r>
              <a:rPr lang="en-US" sz="12000" dirty="0" smtClean="0"/>
              <a:t>Sexual Misconduct Policy</a:t>
            </a:r>
          </a:p>
          <a:p>
            <a:pPr>
              <a:buFontTx/>
              <a:buChar char="-"/>
            </a:pPr>
            <a:r>
              <a:rPr lang="en-US" sz="12000" dirty="0" smtClean="0"/>
              <a:t>A Student Life Policy that covers student-on-student complaints</a:t>
            </a:r>
          </a:p>
          <a:p>
            <a:pPr>
              <a:buFontTx/>
              <a:buChar char="-"/>
            </a:pPr>
            <a:r>
              <a:rPr lang="en-US" sz="12000" dirty="0" smtClean="0"/>
              <a:t>Includes acts of:</a:t>
            </a:r>
          </a:p>
          <a:p>
            <a:r>
              <a:rPr lang="en-US" sz="12000" dirty="0" smtClean="0"/>
              <a:t>Voyeurism (ex. “Peeping Toms”)</a:t>
            </a:r>
          </a:p>
          <a:p>
            <a:r>
              <a:rPr lang="en-US" sz="12000" dirty="0" smtClean="0"/>
              <a:t>Sexual exploitation</a:t>
            </a:r>
          </a:p>
          <a:p>
            <a:r>
              <a:rPr lang="en-US" sz="12000" dirty="0" smtClean="0"/>
              <a:t>Sexual harassment</a:t>
            </a:r>
          </a:p>
          <a:p>
            <a:r>
              <a:rPr lang="en-US" sz="12000" dirty="0" smtClean="0"/>
              <a:t>Non consensual sexual contact and/or intercourse</a:t>
            </a:r>
          </a:p>
          <a:p>
            <a:r>
              <a:rPr lang="en-US" sz="12000" dirty="0" smtClean="0"/>
              <a:t>Dating and sexual violence</a:t>
            </a:r>
          </a:p>
          <a:p>
            <a:r>
              <a:rPr lang="en-US" sz="12000" dirty="0" smtClean="0"/>
              <a:t>Stalking  </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755123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Policies Continued…</a:t>
            </a:r>
            <a:endParaRPr lang="en-US" sz="4000" dirty="0"/>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2600" dirty="0" smtClean="0"/>
              <a:t>Sexual Misconduct Policy:</a:t>
            </a:r>
          </a:p>
          <a:p>
            <a:r>
              <a:rPr lang="en-US" sz="2600" dirty="0" smtClean="0"/>
              <a:t>Sexual violence refers to the physical sexual acts perpetrated against a person’s will or where a person is incapable of giving consent.</a:t>
            </a:r>
          </a:p>
          <a:p>
            <a:r>
              <a:rPr lang="en-US" sz="2600" dirty="0" smtClean="0"/>
              <a:t>A number of different acts fall into this category including rape, sexual assault, sexual battery, sexual abuse, and sexual coercion.</a:t>
            </a:r>
          </a:p>
          <a:p>
            <a:r>
              <a:rPr lang="en-US" sz="2600" dirty="0" smtClean="0"/>
              <a:t>Sexual violence can be carried out by College employees, other students, or third parties.</a:t>
            </a:r>
          </a:p>
          <a:p>
            <a:r>
              <a:rPr lang="en-US" sz="2600" dirty="0" smtClean="0"/>
              <a:t>All such acts of sexual violence are forms of sex discrimination </a:t>
            </a:r>
            <a:r>
              <a:rPr lang="en-US" sz="2600" dirty="0" smtClean="0"/>
              <a:t>prohibited by </a:t>
            </a:r>
            <a:r>
              <a:rPr lang="en-US" sz="2600" dirty="0" smtClean="0"/>
              <a:t>Title IX</a:t>
            </a:r>
            <a:endParaRPr lang="en-US" sz="2600" dirty="0"/>
          </a:p>
        </p:txBody>
      </p:sp>
    </p:spTree>
    <p:extLst>
      <p:ext uri="{BB962C8B-B14F-4D97-AF65-F5344CB8AC3E}">
        <p14:creationId xmlns:p14="http://schemas.microsoft.com/office/powerpoint/2010/main" val="1174846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sz="4000" dirty="0" smtClean="0"/>
              <a:t>Policies Continued…</a:t>
            </a:r>
            <a:endParaRPr lang="en-US" sz="4000" dirty="0"/>
          </a:p>
        </p:txBody>
      </p:sp>
      <p:sp>
        <p:nvSpPr>
          <p:cNvPr id="3" name="Content Placeholder 2"/>
          <p:cNvSpPr>
            <a:spLocks noGrp="1"/>
          </p:cNvSpPr>
          <p:nvPr>
            <p:ph idx="1"/>
          </p:nvPr>
        </p:nvSpPr>
        <p:spPr>
          <a:xfrm>
            <a:off x="381000" y="1371600"/>
            <a:ext cx="8458200" cy="4724400"/>
          </a:xfrm>
        </p:spPr>
        <p:txBody>
          <a:bodyPr>
            <a:normAutofit fontScale="85000" lnSpcReduction="10000"/>
          </a:bodyPr>
          <a:lstStyle/>
          <a:p>
            <a:pPr marL="0" indent="0">
              <a:buNone/>
            </a:pPr>
            <a:r>
              <a:rPr lang="en-US" dirty="0" smtClean="0"/>
              <a:t>Harassment Policy:</a:t>
            </a:r>
          </a:p>
          <a:p>
            <a:pPr marL="0" indent="0">
              <a:buNone/>
            </a:pPr>
            <a:r>
              <a:rPr lang="en-US" dirty="0" smtClean="0"/>
              <a:t>Harassment </a:t>
            </a:r>
            <a:r>
              <a:rPr lang="en-US" dirty="0"/>
              <a:t>is a form of discrimination which seriously harms the Hanover community, can constitute a violation of law, and is defined as follows:</a:t>
            </a:r>
          </a:p>
          <a:p>
            <a:r>
              <a:rPr lang="en-US" dirty="0" smtClean="0"/>
              <a:t> </a:t>
            </a:r>
            <a:r>
              <a:rPr lang="en-US" dirty="0"/>
              <a:t>Acts which have the effect of harming, intimidating, or humiliating an employee, or student member of the community, through the use of physical force, the threat of force, or  verbal, visual, or physical abuse, on the basis of race, color, religion, gender, marital status, sexual orientation, national origin, age, disability or any other characteristic protected by law. </a:t>
            </a:r>
            <a:endParaRPr lang="en-US" dirty="0" smtClean="0"/>
          </a:p>
          <a:p>
            <a:pPr marL="0" indent="0">
              <a:buNone/>
            </a:pPr>
            <a:endParaRPr lang="en-US" dirty="0"/>
          </a:p>
        </p:txBody>
      </p:sp>
    </p:spTree>
    <p:extLst>
      <p:ext uri="{BB962C8B-B14F-4D97-AF65-F5344CB8AC3E}">
        <p14:creationId xmlns:p14="http://schemas.microsoft.com/office/powerpoint/2010/main" val="8007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sz="4000" dirty="0" smtClean="0"/>
              <a:t>Title IX Coordinators</a:t>
            </a:r>
            <a:endParaRPr lang="en-US" sz="4000" dirty="0"/>
          </a:p>
        </p:txBody>
      </p:sp>
      <p:sp>
        <p:nvSpPr>
          <p:cNvPr id="3" name="Content Placeholder 2"/>
          <p:cNvSpPr>
            <a:spLocks noGrp="1"/>
          </p:cNvSpPr>
          <p:nvPr>
            <p:ph idx="1"/>
          </p:nvPr>
        </p:nvSpPr>
        <p:spPr>
          <a:xfrm>
            <a:off x="304800" y="1219200"/>
            <a:ext cx="8610600" cy="4906963"/>
          </a:xfrm>
        </p:spPr>
        <p:txBody>
          <a:bodyPr>
            <a:normAutofit lnSpcReduction="10000"/>
          </a:bodyPr>
          <a:lstStyle/>
          <a:p>
            <a:pPr marL="0" indent="0">
              <a:buNone/>
            </a:pPr>
            <a:r>
              <a:rPr lang="en-US" dirty="0" smtClean="0"/>
              <a:t>Casey Hecker; Director of Residence Life</a:t>
            </a:r>
          </a:p>
          <a:p>
            <a:r>
              <a:rPr lang="en-US" dirty="0" smtClean="0"/>
              <a:t>Title IX Coordinator</a:t>
            </a:r>
          </a:p>
          <a:p>
            <a:r>
              <a:rPr lang="en-US" dirty="0" smtClean="0"/>
              <a:t>Reviews and investigate Title IX claims involving student-on-student issues</a:t>
            </a:r>
          </a:p>
          <a:p>
            <a:pPr marL="0" indent="0">
              <a:buNone/>
            </a:pPr>
            <a:endParaRPr lang="en-US" sz="2400" dirty="0"/>
          </a:p>
          <a:p>
            <a:pPr marL="0" indent="0">
              <a:buNone/>
            </a:pPr>
            <a:r>
              <a:rPr lang="en-US" dirty="0" smtClean="0"/>
              <a:t>Shelley Preocanin; Director of Human Resources</a:t>
            </a:r>
          </a:p>
          <a:p>
            <a:r>
              <a:rPr lang="en-US" dirty="0" smtClean="0"/>
              <a:t>Deputy Title IX Coordinator; Title VII Coordinator</a:t>
            </a:r>
          </a:p>
          <a:p>
            <a:r>
              <a:rPr lang="en-US" dirty="0" smtClean="0"/>
              <a:t>Reviews and investigates Title IX and VII claims involving faculty, staff, and vendors</a:t>
            </a:r>
            <a:endParaRPr lang="en-US" dirty="0"/>
          </a:p>
        </p:txBody>
      </p:sp>
    </p:spTree>
    <p:extLst>
      <p:ext uri="{BB962C8B-B14F-4D97-AF65-F5344CB8AC3E}">
        <p14:creationId xmlns:p14="http://schemas.microsoft.com/office/powerpoint/2010/main" val="156787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dirty="0" smtClean="0"/>
              <a:t>What are the Title IX Coordinator’s Responsibilities</a:t>
            </a:r>
            <a:r>
              <a:rPr lang="en-US" dirty="0" smtClean="0"/>
              <a:t>?</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smtClean="0"/>
              <a:t>Their core responsibilities include overseeing the College’s response to Title IX reports and complaints and identifying and addressing any pattern or systematic problems revealed by such reports and complaints.</a:t>
            </a:r>
          </a:p>
          <a:p>
            <a:r>
              <a:rPr lang="en-US" dirty="0" smtClean="0"/>
              <a:t>The Title IX Coordinator must know the requirements of Title IX, the College’s policies and procedures on sex discrimination and of all complaints raising Title IX issues throughout the College.</a:t>
            </a:r>
          </a:p>
        </p:txBody>
      </p:sp>
    </p:spTree>
    <p:extLst>
      <p:ext uri="{BB962C8B-B14F-4D97-AF65-F5344CB8AC3E}">
        <p14:creationId xmlns:p14="http://schemas.microsoft.com/office/powerpoint/2010/main" val="308631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Responsible Employees &amp; Reporting</a:t>
            </a:r>
            <a:endParaRPr lang="en-US" sz="4000" dirty="0"/>
          </a:p>
        </p:txBody>
      </p:sp>
      <p:sp>
        <p:nvSpPr>
          <p:cNvPr id="3" name="Content Placeholder 2"/>
          <p:cNvSpPr>
            <a:spLocks noGrp="1"/>
          </p:cNvSpPr>
          <p:nvPr>
            <p:ph idx="1"/>
          </p:nvPr>
        </p:nvSpPr>
        <p:spPr>
          <a:xfrm>
            <a:off x="457200" y="1447800"/>
            <a:ext cx="8229600" cy="4678363"/>
          </a:xfrm>
        </p:spPr>
        <p:txBody>
          <a:bodyPr>
            <a:normAutofit/>
          </a:bodyPr>
          <a:lstStyle/>
          <a:p>
            <a:r>
              <a:rPr lang="en-US" sz="2900" dirty="0" smtClean="0"/>
              <a:t>A “responsible employee” is a College employee who has the authority and duty to report incidents of sexual violence or harassment, other student misconduct, or who a student or employee could reasonably believe has this authority to do so.</a:t>
            </a:r>
          </a:p>
          <a:p>
            <a:r>
              <a:rPr lang="en-US" sz="2900" dirty="0" smtClean="0"/>
              <a:t>A responsible employee must report to the Title IX Coordinator all relevant details about the alleged sexual violence shared by the victim.</a:t>
            </a:r>
            <a:endParaRPr lang="en-US" sz="2900" dirty="0"/>
          </a:p>
        </p:txBody>
      </p:sp>
    </p:spTree>
    <p:extLst>
      <p:ext uri="{BB962C8B-B14F-4D97-AF65-F5344CB8AC3E}">
        <p14:creationId xmlns:p14="http://schemas.microsoft.com/office/powerpoint/2010/main" val="78502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Responsible Employees &amp; Reporting Continued…</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The following employees (or categories of employees) are the College’s responsible employees:</a:t>
            </a:r>
          </a:p>
          <a:p>
            <a:pPr lvl="1">
              <a:buFont typeface="Arial" panose="020B0604020202020204" pitchFamily="34" charset="0"/>
              <a:buChar char="•"/>
            </a:pPr>
            <a:r>
              <a:rPr lang="en-US" sz="3200" dirty="0" smtClean="0"/>
              <a:t>All Faculty Members</a:t>
            </a:r>
          </a:p>
          <a:p>
            <a:pPr lvl="1">
              <a:buFont typeface="Arial" panose="020B0604020202020204" pitchFamily="34" charset="0"/>
              <a:buChar char="•"/>
            </a:pPr>
            <a:r>
              <a:rPr lang="en-US" sz="3200" dirty="0" smtClean="0"/>
              <a:t>All Professional Staff Members of the College</a:t>
            </a:r>
          </a:p>
          <a:p>
            <a:pPr lvl="1">
              <a:buFont typeface="Arial" panose="020B0604020202020204" pitchFamily="34" charset="0"/>
              <a:buChar char="•"/>
            </a:pPr>
            <a:r>
              <a:rPr lang="en-US" sz="3200" dirty="0" smtClean="0"/>
              <a:t>All Coaching Staff</a:t>
            </a:r>
            <a:endParaRPr lang="en-US" sz="3200" dirty="0"/>
          </a:p>
          <a:p>
            <a:pPr marL="457200" lvl="1" indent="0">
              <a:buNone/>
            </a:pPr>
            <a:endParaRPr lang="en-US" sz="3200" dirty="0"/>
          </a:p>
        </p:txBody>
      </p:sp>
    </p:spTree>
    <p:extLst>
      <p:ext uri="{BB962C8B-B14F-4D97-AF65-F5344CB8AC3E}">
        <p14:creationId xmlns:p14="http://schemas.microsoft.com/office/powerpoint/2010/main" val="4274295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sz="4000" dirty="0" smtClean="0"/>
              <a:t>What happens if I report?</a:t>
            </a:r>
            <a:endParaRPr lang="en-US" sz="4000" dirty="0"/>
          </a:p>
        </p:txBody>
      </p:sp>
      <p:sp>
        <p:nvSpPr>
          <p:cNvPr id="3" name="Content Placeholder 2"/>
          <p:cNvSpPr>
            <a:spLocks noGrp="1"/>
          </p:cNvSpPr>
          <p:nvPr>
            <p:ph idx="1"/>
          </p:nvPr>
        </p:nvSpPr>
        <p:spPr>
          <a:xfrm>
            <a:off x="457200" y="1371601"/>
            <a:ext cx="8229600" cy="4571999"/>
          </a:xfrm>
        </p:spPr>
        <p:txBody>
          <a:bodyPr>
            <a:normAutofit lnSpcReduction="10000"/>
          </a:bodyPr>
          <a:lstStyle/>
          <a:p>
            <a:r>
              <a:rPr lang="en-US" dirty="0" smtClean="0"/>
              <a:t>It is the Title IX Coordinator’s responsibility to investigate the initial complaint.</a:t>
            </a:r>
          </a:p>
          <a:p>
            <a:r>
              <a:rPr lang="en-US" dirty="0" smtClean="0"/>
              <a:t> </a:t>
            </a:r>
            <a:r>
              <a:rPr lang="en-US" dirty="0"/>
              <a:t>Whether there has been a </a:t>
            </a:r>
            <a:r>
              <a:rPr lang="en-US" dirty="0" smtClean="0"/>
              <a:t>potential violation </a:t>
            </a:r>
            <a:r>
              <a:rPr lang="en-US" dirty="0"/>
              <a:t>of this policy will be determined on a case-by-case basis and will depend upon the specific facts and the context in which the conduct occurs. </a:t>
            </a:r>
            <a:endParaRPr lang="en-US" dirty="0" smtClean="0"/>
          </a:p>
          <a:p>
            <a:r>
              <a:rPr lang="en-US" dirty="0" smtClean="0"/>
              <a:t>The Coordinator will then refer the complaint to the appropriate hearing board.</a:t>
            </a:r>
          </a:p>
          <a:p>
            <a:pPr marL="0" indent="0">
              <a:buNone/>
            </a:pPr>
            <a:endParaRPr lang="en-US" dirty="0"/>
          </a:p>
        </p:txBody>
      </p:sp>
    </p:spTree>
    <p:extLst>
      <p:ext uri="{BB962C8B-B14F-4D97-AF65-F5344CB8AC3E}">
        <p14:creationId xmlns:p14="http://schemas.microsoft.com/office/powerpoint/2010/main" val="1366708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Privileged and Confidential Communication</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Counseling service and pastoral care</a:t>
            </a:r>
          </a:p>
          <a:p>
            <a:r>
              <a:rPr lang="en-US" dirty="0" smtClean="0"/>
              <a:t>Health Services</a:t>
            </a:r>
          </a:p>
          <a:p>
            <a:pPr marL="0" lvl="1" indent="0">
              <a:buNone/>
            </a:pPr>
            <a:r>
              <a:rPr lang="en-US" dirty="0"/>
              <a:t>Provide support, resources and options for reporting  through the College policies and legal system.</a:t>
            </a:r>
          </a:p>
          <a:p>
            <a:pPr marL="0" indent="0">
              <a:buNone/>
            </a:pPr>
            <a:endParaRPr lang="en-US" sz="2000" dirty="0"/>
          </a:p>
          <a:p>
            <a:pPr marL="0" indent="0">
              <a:buNone/>
            </a:pPr>
            <a:r>
              <a:rPr lang="en-US" dirty="0" smtClean="0"/>
              <a:t>Professional services are required to maintain confidentiality based on their designated guidelines.  </a:t>
            </a:r>
          </a:p>
          <a:p>
            <a:pPr lvl="1"/>
            <a:r>
              <a:rPr lang="en-US" dirty="0" smtClean="0"/>
              <a:t>Numbers are reported to Clery</a:t>
            </a:r>
            <a:endParaRPr lang="en-US" dirty="0"/>
          </a:p>
        </p:txBody>
      </p:sp>
    </p:spTree>
    <p:extLst>
      <p:ext uri="{BB962C8B-B14F-4D97-AF65-F5344CB8AC3E}">
        <p14:creationId xmlns:p14="http://schemas.microsoft.com/office/powerpoint/2010/main" val="60250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is Title IX? </a:t>
            </a:r>
            <a:endParaRPr lang="en-US" sz="3600" dirty="0"/>
          </a:p>
        </p:txBody>
      </p:sp>
      <p:sp>
        <p:nvSpPr>
          <p:cNvPr id="4" name="Content Placeholder 3"/>
          <p:cNvSpPr>
            <a:spLocks noGrp="1"/>
          </p:cNvSpPr>
          <p:nvPr>
            <p:ph idx="1"/>
          </p:nvPr>
        </p:nvSpPr>
        <p:spPr/>
        <p:txBody>
          <a:bodyPr>
            <a:normAutofit fontScale="92500" lnSpcReduction="10000"/>
          </a:bodyPr>
          <a:lstStyle/>
          <a:p>
            <a:r>
              <a:rPr lang="en-US" dirty="0" smtClean="0"/>
              <a:t>A federal civil rights law that prohibits discrimination on the basis of sex in federally funded education programs and activities.  </a:t>
            </a:r>
            <a:endParaRPr lang="en-US" dirty="0"/>
          </a:p>
          <a:p>
            <a:r>
              <a:rPr lang="en-US" dirty="0" smtClean="0"/>
              <a:t>Title IX applies to College programs and activities, as related to both education and employment</a:t>
            </a:r>
          </a:p>
          <a:p>
            <a:r>
              <a:rPr lang="en-US" dirty="0" smtClean="0"/>
              <a:t>The College is committed to providing an environment free from sex discrimination, including sexual harassment and sexual violence.</a:t>
            </a:r>
            <a:endParaRPr lang="en-US" dirty="0"/>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if I witness a potential violation?</a:t>
            </a:r>
            <a:endParaRPr lang="en-US" sz="3600" dirty="0"/>
          </a:p>
        </p:txBody>
      </p:sp>
      <p:sp>
        <p:nvSpPr>
          <p:cNvPr id="3" name="Content Placeholder 2"/>
          <p:cNvSpPr>
            <a:spLocks noGrp="1"/>
          </p:cNvSpPr>
          <p:nvPr>
            <p:ph idx="1"/>
          </p:nvPr>
        </p:nvSpPr>
        <p:spPr/>
        <p:txBody>
          <a:bodyPr/>
          <a:lstStyle/>
          <a:p>
            <a:pPr marL="0" indent="0">
              <a:buNone/>
            </a:pPr>
            <a:r>
              <a:rPr lang="en-US" dirty="0" smtClean="0"/>
              <a:t>By stander recommendation:</a:t>
            </a:r>
          </a:p>
          <a:p>
            <a:r>
              <a:rPr lang="en-US" dirty="0" smtClean="0"/>
              <a:t>Your responsibility is not to intervene but to call for assistance </a:t>
            </a:r>
            <a:r>
              <a:rPr lang="en-US" dirty="0"/>
              <a:t>	</a:t>
            </a:r>
            <a:endParaRPr lang="en-US" dirty="0" smtClean="0"/>
          </a:p>
          <a:p>
            <a:r>
              <a:rPr lang="en-US" dirty="0" smtClean="0"/>
              <a:t>Direct, Distract or &amp; Delegate</a:t>
            </a:r>
          </a:p>
          <a:p>
            <a:pPr marL="0" indent="0">
              <a:buNone/>
            </a:pPr>
            <a:r>
              <a:rPr lang="en-US" dirty="0" smtClean="0"/>
              <a:t>(Based on your personal comfort level)</a:t>
            </a:r>
          </a:p>
          <a:p>
            <a:endParaRPr lang="en-US" dirty="0"/>
          </a:p>
        </p:txBody>
      </p:sp>
    </p:spTree>
    <p:extLst>
      <p:ext uri="{BB962C8B-B14F-4D97-AF65-F5344CB8AC3E}">
        <p14:creationId xmlns:p14="http://schemas.microsoft.com/office/powerpoint/2010/main" val="2007323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Resources</a:t>
            </a:r>
            <a:endParaRPr lang="en-US" sz="4000" dirty="0"/>
          </a:p>
        </p:txBody>
      </p:sp>
      <p:sp>
        <p:nvSpPr>
          <p:cNvPr id="3" name="Content Placeholder 2"/>
          <p:cNvSpPr>
            <a:spLocks noGrp="1"/>
          </p:cNvSpPr>
          <p:nvPr>
            <p:ph idx="1"/>
          </p:nvPr>
        </p:nvSpPr>
        <p:spPr/>
        <p:txBody>
          <a:bodyPr/>
          <a:lstStyle/>
          <a:p>
            <a:r>
              <a:rPr lang="en-US" dirty="0" smtClean="0"/>
              <a:t>MyHanover</a:t>
            </a:r>
          </a:p>
          <a:p>
            <a:pPr lvl="1"/>
            <a:r>
              <a:rPr lang="en-US" dirty="0" smtClean="0">
                <a:hlinkClick r:id="rId2"/>
              </a:rPr>
              <a:t>https</a:t>
            </a:r>
            <a:r>
              <a:rPr lang="en-US" dirty="0">
                <a:hlinkClick r:id="rId2"/>
              </a:rPr>
              <a:t>://my.hanover.edu/ICS/Resources/Title_IX/Resources__</a:t>
            </a:r>
            <a:r>
              <a:rPr lang="en-US" dirty="0" smtClean="0">
                <a:hlinkClick r:id="rId2"/>
              </a:rPr>
              <a:t>Assistance.jnz</a:t>
            </a:r>
            <a:endParaRPr lang="en-US" dirty="0" smtClean="0"/>
          </a:p>
          <a:p>
            <a:r>
              <a:rPr lang="en-US" dirty="0" smtClean="0"/>
              <a:t>Not Alone </a:t>
            </a:r>
          </a:p>
          <a:p>
            <a:pPr lvl="1"/>
            <a:r>
              <a:rPr lang="en-US" dirty="0" smtClean="0">
                <a:hlinkClick r:id="rId3"/>
              </a:rPr>
              <a:t>https</a:t>
            </a:r>
            <a:r>
              <a:rPr lang="en-US" dirty="0">
                <a:hlinkClick r:id="rId3"/>
              </a:rPr>
              <a:t>://www.notalone.gov</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676572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lgn="ctr">
              <a:buNone/>
            </a:pPr>
            <a:endParaRPr lang="en-US" dirty="0" smtClean="0">
              <a:solidFill>
                <a:srgbClr val="FF0000"/>
              </a:solidFill>
            </a:endParaRPr>
          </a:p>
          <a:p>
            <a:pPr marL="0" indent="0" algn="ctr">
              <a:buNone/>
            </a:pPr>
            <a:endParaRPr lang="en-US" dirty="0">
              <a:solidFill>
                <a:srgbClr val="FF0000"/>
              </a:solidFill>
            </a:endParaRPr>
          </a:p>
          <a:p>
            <a:pPr marL="0" indent="0" algn="ctr">
              <a:buNone/>
            </a:pPr>
            <a:r>
              <a:rPr lang="en-US" dirty="0" smtClean="0">
                <a:solidFill>
                  <a:srgbClr val="C00000"/>
                </a:solidFill>
              </a:rPr>
              <a:t>Sexual Assault and </a:t>
            </a:r>
          </a:p>
          <a:p>
            <a:pPr marL="0" indent="0" algn="ctr">
              <a:buNone/>
            </a:pPr>
            <a:r>
              <a:rPr lang="en-US" dirty="0" smtClean="0">
                <a:solidFill>
                  <a:srgbClr val="C00000"/>
                </a:solidFill>
              </a:rPr>
              <a:t>Violence Rights, </a:t>
            </a:r>
          </a:p>
          <a:p>
            <a:pPr marL="0" indent="0" algn="ctr">
              <a:buNone/>
            </a:pPr>
            <a:r>
              <a:rPr lang="en-US" dirty="0" smtClean="0">
                <a:solidFill>
                  <a:srgbClr val="C00000"/>
                </a:solidFill>
              </a:rPr>
              <a:t>Options and Resources</a:t>
            </a:r>
          </a:p>
          <a:p>
            <a:pPr marL="0" indent="0" algn="ctr">
              <a:buNone/>
            </a:pPr>
            <a:endParaRPr lang="en-US" dirty="0">
              <a:solidFill>
                <a:srgbClr val="C00000"/>
              </a:solidFill>
            </a:endParaRPr>
          </a:p>
          <a:p>
            <a:pPr marL="0" indent="0" algn="ctr">
              <a:buNone/>
            </a:pPr>
            <a:endParaRPr lang="en-US" dirty="0">
              <a:solidFill>
                <a:srgbClr val="C00000"/>
              </a:solidFill>
            </a:endParaRPr>
          </a:p>
        </p:txBody>
      </p:sp>
    </p:spTree>
    <p:extLst>
      <p:ext uri="{BB962C8B-B14F-4D97-AF65-F5344CB8AC3E}">
        <p14:creationId xmlns:p14="http://schemas.microsoft.com/office/powerpoint/2010/main" val="1031798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What’s Next…Required Compliance</a:t>
            </a:r>
            <a:endParaRPr lang="en-US" sz="4000" dirty="0"/>
          </a:p>
        </p:txBody>
      </p:sp>
      <p:sp>
        <p:nvSpPr>
          <p:cNvPr id="3" name="Content Placeholder 2"/>
          <p:cNvSpPr>
            <a:spLocks noGrp="1"/>
          </p:cNvSpPr>
          <p:nvPr>
            <p:ph idx="1"/>
          </p:nvPr>
        </p:nvSpPr>
        <p:spPr/>
        <p:txBody>
          <a:bodyPr/>
          <a:lstStyle/>
          <a:p>
            <a:pPr marL="0" indent="0">
              <a:buNone/>
            </a:pPr>
            <a:r>
              <a:rPr lang="en-US" dirty="0" smtClean="0"/>
              <a:t>Will be rolling out the on-line training software from Workplace Answers.</a:t>
            </a:r>
          </a:p>
          <a:p>
            <a:r>
              <a:rPr lang="en-US" dirty="0" smtClean="0"/>
              <a:t>You will be receiving email messages regarding your participation status.</a:t>
            </a:r>
          </a:p>
          <a:p>
            <a:r>
              <a:rPr lang="en-US" dirty="0" smtClean="0"/>
              <a:t>Physical Plant Staff to be assisted through the completion of training through scheduled sessions in the computer lab.</a:t>
            </a:r>
          </a:p>
          <a:p>
            <a:endParaRPr lang="en-US" dirty="0"/>
          </a:p>
          <a:p>
            <a:endParaRPr lang="en-US" dirty="0"/>
          </a:p>
        </p:txBody>
      </p:sp>
    </p:spTree>
    <p:extLst>
      <p:ext uri="{BB962C8B-B14F-4D97-AF65-F5344CB8AC3E}">
        <p14:creationId xmlns:p14="http://schemas.microsoft.com/office/powerpoint/2010/main" val="148115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are we here?</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b="1" dirty="0" smtClean="0"/>
              <a:t>Dear Colleague Letter – April 4, 2011</a:t>
            </a:r>
          </a:p>
          <a:p>
            <a:pPr marL="0" indent="0">
              <a:buNone/>
            </a:pPr>
            <a:r>
              <a:rPr lang="en-US" sz="2400" dirty="0"/>
              <a:t> </a:t>
            </a:r>
            <a:r>
              <a:rPr lang="en-US" sz="2400" dirty="0" smtClean="0"/>
              <a:t>- Issued by the Department of Education</a:t>
            </a:r>
          </a:p>
          <a:p>
            <a:pPr>
              <a:buFontTx/>
              <a:buChar char="-"/>
            </a:pPr>
            <a:r>
              <a:rPr lang="en-US" sz="2400" dirty="0" smtClean="0"/>
              <a:t>The National Institute of Justice found that about 1-5 women are victims of sexual assault while at college.</a:t>
            </a:r>
          </a:p>
          <a:p>
            <a:pPr>
              <a:buFontTx/>
              <a:buChar char="-"/>
            </a:pPr>
            <a:r>
              <a:rPr lang="en-US" sz="2400" dirty="0" smtClean="0"/>
              <a:t>The letter focuses on the school’s responsibility to respond promptly and effectively to sexual violence against students.</a:t>
            </a:r>
          </a:p>
          <a:p>
            <a:pPr marL="0" indent="0">
              <a:buNone/>
            </a:pPr>
            <a:r>
              <a:rPr lang="en-US" sz="2400" dirty="0" smtClean="0"/>
              <a:t>- What the Dear Colleague letter failed to accomplish is to make clear recommendations to  educational institutions how to implement a sexual harassment and violence program and investigative process.</a:t>
            </a:r>
            <a:endParaRPr lang="en-US" sz="2400" dirty="0"/>
          </a:p>
        </p:txBody>
      </p:sp>
    </p:spTree>
    <p:extLst>
      <p:ext uri="{BB962C8B-B14F-4D97-AF65-F5344CB8AC3E}">
        <p14:creationId xmlns:p14="http://schemas.microsoft.com/office/powerpoint/2010/main" val="254512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Why</a:t>
            </a:r>
            <a:r>
              <a:rPr lang="en-US" dirty="0" smtClean="0"/>
              <a:t> are we here…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“Not Alone” </a:t>
            </a:r>
            <a:r>
              <a:rPr lang="en-US" dirty="0" smtClean="0"/>
              <a:t>– The First Report of the White Task Force to Protect Students from Sexual Assault (April 2014)</a:t>
            </a:r>
          </a:p>
          <a:p>
            <a:pPr>
              <a:buFontTx/>
              <a:buChar char="-"/>
            </a:pPr>
            <a:r>
              <a:rPr lang="en-US" dirty="0" smtClean="0"/>
              <a:t>This analysis and report clearly identified steps to facilitate an appropriate response and program to sexual assault claims.</a:t>
            </a:r>
          </a:p>
          <a:p>
            <a:pPr>
              <a:buFontTx/>
              <a:buChar char="-"/>
            </a:pPr>
            <a:r>
              <a:rPr lang="en-US" dirty="0" smtClean="0"/>
              <a:t>Future publications to be distributed in upcoming months to outline further procedures for campus climate surveys, training, and prevention response.</a:t>
            </a:r>
          </a:p>
          <a:p>
            <a:pPr marL="0" indent="0">
              <a:buNone/>
            </a:pPr>
            <a:endParaRPr lang="en-US" dirty="0"/>
          </a:p>
        </p:txBody>
      </p:sp>
    </p:spTree>
    <p:extLst>
      <p:ext uri="{BB962C8B-B14F-4D97-AF65-F5344CB8AC3E}">
        <p14:creationId xmlns:p14="http://schemas.microsoft.com/office/powerpoint/2010/main" val="255647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are we here..</a:t>
            </a:r>
            <a:endParaRPr lang="en-US" sz="4000" dirty="0"/>
          </a:p>
        </p:txBody>
      </p:sp>
      <p:sp>
        <p:nvSpPr>
          <p:cNvPr id="3" name="Content Placeholder 2"/>
          <p:cNvSpPr>
            <a:spLocks noGrp="1"/>
          </p:cNvSpPr>
          <p:nvPr>
            <p:ph idx="1"/>
          </p:nvPr>
        </p:nvSpPr>
        <p:spPr>
          <a:xfrm>
            <a:off x="457200" y="1447800"/>
            <a:ext cx="8229600" cy="4724400"/>
          </a:xfrm>
        </p:spPr>
        <p:txBody>
          <a:bodyPr>
            <a:normAutofit/>
          </a:bodyPr>
          <a:lstStyle/>
          <a:p>
            <a:pPr marL="0" indent="0">
              <a:buNone/>
            </a:pPr>
            <a:r>
              <a:rPr lang="en-US" b="1" dirty="0"/>
              <a:t>VAWA and the Campus SaVE Act</a:t>
            </a:r>
          </a:p>
          <a:p>
            <a:r>
              <a:rPr lang="en-US" dirty="0"/>
              <a:t>On March 7, the Violence Against Women Re-authorization Act of 2013 (VAWRA) was enacted. The reauthorized Violence Against Women Act (VAWA) includes the provisions of a bill called the Campus Sexual Violence Elimination Act (Campus SaVE Act). </a:t>
            </a:r>
          </a:p>
          <a:p>
            <a:endParaRPr lang="en-US" dirty="0"/>
          </a:p>
        </p:txBody>
      </p:sp>
    </p:spTree>
    <p:extLst>
      <p:ext uri="{BB962C8B-B14F-4D97-AF65-F5344CB8AC3E}">
        <p14:creationId xmlns:p14="http://schemas.microsoft.com/office/powerpoint/2010/main" val="1707593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4000" dirty="0" smtClean="0"/>
              <a:t>Why are we here..</a:t>
            </a:r>
            <a:endParaRPr lang="en-US" sz="4000" dirty="0"/>
          </a:p>
        </p:txBody>
      </p:sp>
      <p:sp>
        <p:nvSpPr>
          <p:cNvPr id="3" name="Content Placeholder 2"/>
          <p:cNvSpPr>
            <a:spLocks noGrp="1"/>
          </p:cNvSpPr>
          <p:nvPr>
            <p:ph idx="1"/>
          </p:nvPr>
        </p:nvSpPr>
        <p:spPr>
          <a:xfrm>
            <a:off x="457200" y="914400"/>
            <a:ext cx="8229600" cy="4876801"/>
          </a:xfrm>
        </p:spPr>
        <p:txBody>
          <a:bodyPr>
            <a:normAutofit/>
          </a:bodyPr>
          <a:lstStyle/>
          <a:p>
            <a:pPr marL="0" indent="0">
              <a:buNone/>
            </a:pPr>
            <a:r>
              <a:rPr lang="en-US" sz="3000" b="1" dirty="0" smtClean="0"/>
              <a:t>Clery </a:t>
            </a:r>
            <a:r>
              <a:rPr lang="en-US" sz="3000" b="1" dirty="0"/>
              <a:t>Act</a:t>
            </a:r>
          </a:p>
          <a:p>
            <a:r>
              <a:rPr lang="en-US" sz="3000" dirty="0"/>
              <a:t>The Jeanne Clery Disclosure of Campus Security Policy and Campus Crime Statistics Act requires colleges and universities that participate in federal financial aid programs to keep and disclose information about crime on and near their respective campuses. The Clery Act also includes rights that schools must provide survivors of sexual assaults on campus.</a:t>
            </a:r>
          </a:p>
          <a:p>
            <a:endParaRPr lang="en-US" dirty="0"/>
          </a:p>
        </p:txBody>
      </p:sp>
    </p:spTree>
    <p:extLst>
      <p:ext uri="{BB962C8B-B14F-4D97-AF65-F5344CB8AC3E}">
        <p14:creationId xmlns:p14="http://schemas.microsoft.com/office/powerpoint/2010/main" val="209894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are we here…</a:t>
            </a:r>
            <a:endParaRPr lang="en-US" sz="4000" dirty="0"/>
          </a:p>
        </p:txBody>
      </p:sp>
      <p:sp>
        <p:nvSpPr>
          <p:cNvPr id="3" name="Content Placeholder 2"/>
          <p:cNvSpPr>
            <a:spLocks noGrp="1"/>
          </p:cNvSpPr>
          <p:nvPr>
            <p:ph idx="1"/>
          </p:nvPr>
        </p:nvSpPr>
        <p:spPr/>
        <p:txBody>
          <a:bodyPr/>
          <a:lstStyle/>
          <a:p>
            <a:pPr marL="0" indent="0">
              <a:buNone/>
            </a:pPr>
            <a:r>
              <a:rPr lang="en-US" sz="3000" dirty="0" smtClean="0"/>
              <a:t>Diversity Survey</a:t>
            </a:r>
          </a:p>
          <a:p>
            <a:r>
              <a:rPr lang="en-US" sz="3000" dirty="0" smtClean="0"/>
              <a:t>Completed in 2013-14</a:t>
            </a:r>
          </a:p>
          <a:p>
            <a:r>
              <a:rPr lang="en-US" sz="3000" dirty="0" smtClean="0"/>
              <a:t>Focused on a variety of diversity issues including a few questions regarding sexual assaults on campus</a:t>
            </a:r>
          </a:p>
          <a:p>
            <a:r>
              <a:rPr lang="en-US" sz="3000" dirty="0" smtClean="0"/>
              <a:t>The US Government will be providing further guidance regarding a more detailed climate survey to be completed in the future. </a:t>
            </a:r>
          </a:p>
          <a:p>
            <a:pPr marL="0" indent="0">
              <a:buNone/>
            </a:pPr>
            <a:endParaRPr lang="en-US" dirty="0"/>
          </a:p>
        </p:txBody>
      </p:sp>
    </p:spTree>
    <p:extLst>
      <p:ext uri="{BB962C8B-B14F-4D97-AF65-F5344CB8AC3E}">
        <p14:creationId xmlns:p14="http://schemas.microsoft.com/office/powerpoint/2010/main" val="211207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are we here…</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College is now going to focus on increased campus awareness and training.  This will include:</a:t>
            </a:r>
          </a:p>
          <a:p>
            <a:pPr marL="0" indent="0">
              <a:buNone/>
            </a:pPr>
            <a:r>
              <a:rPr lang="en-US" dirty="0" smtClean="0"/>
              <a:t>- A Title IX Resource located on MyHanover with an additional link from Hanover.edu</a:t>
            </a:r>
          </a:p>
          <a:p>
            <a:pPr>
              <a:buFontTx/>
              <a:buChar char="-"/>
            </a:pPr>
            <a:r>
              <a:rPr lang="en-US" dirty="0" smtClean="0"/>
              <a:t>Title IX informational postings and brochures</a:t>
            </a:r>
          </a:p>
          <a:p>
            <a:pPr>
              <a:buFontTx/>
              <a:buChar char="-"/>
            </a:pPr>
            <a:r>
              <a:rPr lang="en-US" dirty="0" smtClean="0"/>
              <a:t>On-line Title IX and Harassment Training Modules required for all Faculty, Staff &amp; Students</a:t>
            </a:r>
            <a:endParaRPr lang="en-US" dirty="0"/>
          </a:p>
        </p:txBody>
      </p:sp>
    </p:spTree>
    <p:extLst>
      <p:ext uri="{BB962C8B-B14F-4D97-AF65-F5344CB8AC3E}">
        <p14:creationId xmlns:p14="http://schemas.microsoft.com/office/powerpoint/2010/main" val="92779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4000" dirty="0" smtClean="0"/>
              <a:t>Non Discrimination Statement </a:t>
            </a:r>
            <a:endParaRPr lang="en-US" sz="4000" dirty="0"/>
          </a:p>
        </p:txBody>
      </p:sp>
      <p:sp>
        <p:nvSpPr>
          <p:cNvPr id="3" name="Content Placeholder 2"/>
          <p:cNvSpPr>
            <a:spLocks noGrp="1"/>
          </p:cNvSpPr>
          <p:nvPr>
            <p:ph idx="1"/>
          </p:nvPr>
        </p:nvSpPr>
        <p:spPr>
          <a:xfrm>
            <a:off x="304800" y="990600"/>
            <a:ext cx="8534400" cy="5135563"/>
          </a:xfrm>
        </p:spPr>
        <p:txBody>
          <a:bodyPr>
            <a:normAutofit fontScale="70000" lnSpcReduction="20000"/>
          </a:bodyPr>
          <a:lstStyle/>
          <a:p>
            <a:pPr marL="0" indent="0">
              <a:buNone/>
            </a:pPr>
            <a:r>
              <a:rPr lang="en-US" dirty="0"/>
              <a:t>Hanover  College is committed to providing equal access to its educational programs, activities, and facilities to all otherwise qualified students without discrimination on the basis of race, national origin, color, creed, religion, sex, age, disability, veteran status, sexual orientation, gender identity, or any other category protected by applicable state or federal law. An Equal Opportunity employer, the College also affirms its commitment to nondiscrimination in its employment policies and practices. In compliance with Title IX (20 U.S.C Sec. 1681 et seq</a:t>
            </a:r>
            <a:r>
              <a:rPr lang="en-US" dirty="0" smtClean="0"/>
              <a:t>.).  Hanover </a:t>
            </a:r>
            <a:r>
              <a:rPr lang="en-US" dirty="0"/>
              <a:t>College prohibits sex discrimination, including sexual harassment. </a:t>
            </a:r>
          </a:p>
          <a:p>
            <a:pPr marL="0" indent="0">
              <a:buNone/>
            </a:pPr>
            <a:endParaRPr lang="en-US" sz="2000" dirty="0"/>
          </a:p>
          <a:p>
            <a:pPr marL="0" indent="0">
              <a:buNone/>
            </a:pPr>
            <a:r>
              <a:rPr lang="en-US" dirty="0"/>
              <a:t>For student related disability discrimination concerns, contact the Disability Services Coordinator at 812-866-7215. Student concerns, including any arising under Title IX, contact the Title IX Coordinator at </a:t>
            </a:r>
            <a:r>
              <a:rPr lang="en-US" dirty="0" smtClean="0"/>
              <a:t>812-866-6740.  </a:t>
            </a:r>
            <a:r>
              <a:rPr lang="en-US" dirty="0"/>
              <a:t>Issues concerning faculty and staff should be addressed to the Director of Human Resources, 812-866-7097.</a:t>
            </a:r>
          </a:p>
          <a:p>
            <a:pPr marL="0" indent="0">
              <a:buNone/>
            </a:pPr>
            <a:endParaRPr lang="en-US" dirty="0"/>
          </a:p>
        </p:txBody>
      </p:sp>
    </p:spTree>
    <p:extLst>
      <p:ext uri="{BB962C8B-B14F-4D97-AF65-F5344CB8AC3E}">
        <p14:creationId xmlns:p14="http://schemas.microsoft.com/office/powerpoint/2010/main" val="333404572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1354</Words>
  <Application>Microsoft Office PowerPoint</Application>
  <PresentationFormat>On-screen Show (4:3)</PresentationFormat>
  <Paragraphs>118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Franklin Gothic Medium</vt:lpstr>
      <vt:lpstr>Franklin Gothic Book</vt:lpstr>
      <vt:lpstr>Office Theme</vt:lpstr>
      <vt:lpstr> </vt:lpstr>
      <vt:lpstr>What is Title IX? </vt:lpstr>
      <vt:lpstr>Why are we here?</vt:lpstr>
      <vt:lpstr>Why are we here…</vt:lpstr>
      <vt:lpstr>Why are we here..</vt:lpstr>
      <vt:lpstr>Why are we here..</vt:lpstr>
      <vt:lpstr>Why are we here…</vt:lpstr>
      <vt:lpstr>Why are we here…</vt:lpstr>
      <vt:lpstr>Non Discrimination Statement </vt:lpstr>
      <vt:lpstr>Hanover Principles</vt:lpstr>
      <vt:lpstr>Hanover College Policies</vt:lpstr>
      <vt:lpstr>Policies Continued…</vt:lpstr>
      <vt:lpstr>Policies Continued…</vt:lpstr>
      <vt:lpstr>Title IX Coordinators</vt:lpstr>
      <vt:lpstr>What are the Title IX Coordinator’s Responsibilities?</vt:lpstr>
      <vt:lpstr>Responsible Employees &amp; Reporting</vt:lpstr>
      <vt:lpstr>Responsible Employees &amp; Reporting Continued…</vt:lpstr>
      <vt:lpstr>What happens if I report?</vt:lpstr>
      <vt:lpstr>Privileged and Confidential Communication</vt:lpstr>
      <vt:lpstr>What if I witness a potential violation?</vt:lpstr>
      <vt:lpstr>Resources</vt:lpstr>
      <vt:lpstr>Resources</vt:lpstr>
      <vt:lpstr>What’s Next…Required Compliance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 Lackner</dc:creator>
  <cp:lastModifiedBy>Preocanin, Shelley</cp:lastModifiedBy>
  <cp:revision>59</cp:revision>
  <cp:lastPrinted>2014-08-26T22:06:50Z</cp:lastPrinted>
  <dcterms:created xsi:type="dcterms:W3CDTF">2010-04-06T13:33:52Z</dcterms:created>
  <dcterms:modified xsi:type="dcterms:W3CDTF">2014-08-27T11:43:05Z</dcterms:modified>
</cp:coreProperties>
</file>